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2"/>
  </p:notesMasterIdLst>
  <p:sldIdLst>
    <p:sldId id="315" r:id="rId2"/>
    <p:sldId id="339" r:id="rId3"/>
    <p:sldId id="340" r:id="rId4"/>
    <p:sldId id="332" r:id="rId5"/>
    <p:sldId id="342" r:id="rId6"/>
    <p:sldId id="334" r:id="rId7"/>
    <p:sldId id="345" r:id="rId8"/>
    <p:sldId id="338" r:id="rId9"/>
    <p:sldId id="337" r:id="rId10"/>
    <p:sldId id="34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0" autoAdjust="0"/>
    <p:restoredTop sz="94670"/>
  </p:normalViewPr>
  <p:slideViewPr>
    <p:cSldViewPr>
      <p:cViewPr>
        <p:scale>
          <a:sx n="130" d="100"/>
          <a:sy n="130" d="100"/>
        </p:scale>
        <p:origin x="1248"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15814-5888-D047-AD10-0CCF3388067B}"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9341323E-500A-5B49-A945-6C63E5147EEF}">
      <dgm:prSet phldrT="[Text]" custT="1"/>
      <dgm:spPr/>
      <dgm:t>
        <a:bodyPr/>
        <a:lstStyle/>
        <a:p>
          <a:r>
            <a:rPr lang="en-US" sz="1000" dirty="0" smtClean="0"/>
            <a:t>Theft</a:t>
          </a:r>
        </a:p>
        <a:p>
          <a:r>
            <a:rPr lang="en-US" sz="600" dirty="0" smtClean="0"/>
            <a:t>(Misappropriation)</a:t>
          </a:r>
          <a:endParaRPr lang="en-US" sz="600" dirty="0"/>
        </a:p>
      </dgm:t>
    </dgm:pt>
    <dgm:pt modelId="{5035F88F-D9B8-DD49-9492-13E3ACEF9F25}" type="parTrans" cxnId="{B4A865B9-5705-E341-96A7-8DD0F58A125B}">
      <dgm:prSet/>
      <dgm:spPr/>
      <dgm:t>
        <a:bodyPr/>
        <a:lstStyle/>
        <a:p>
          <a:endParaRPr lang="en-US" sz="800"/>
        </a:p>
      </dgm:t>
    </dgm:pt>
    <dgm:pt modelId="{D3D3DBD7-6D37-C14E-8684-8B2B94045345}" type="sibTrans" cxnId="{B4A865B9-5705-E341-96A7-8DD0F58A125B}">
      <dgm:prSet custT="1"/>
      <dgm:spPr/>
      <dgm:t>
        <a:bodyPr/>
        <a:lstStyle/>
        <a:p>
          <a:endParaRPr lang="en-US" sz="500" dirty="0"/>
        </a:p>
      </dgm:t>
    </dgm:pt>
    <dgm:pt modelId="{456F1D45-380C-1846-BB74-8E840D7E816E}">
      <dgm:prSet phldrT="[Text]" custT="1"/>
      <dgm:spPr/>
      <dgm:t>
        <a:bodyPr/>
        <a:lstStyle/>
        <a:p>
          <a:r>
            <a:rPr lang="en-US" sz="1000" dirty="0" smtClean="0"/>
            <a:t>Corruption</a:t>
          </a:r>
          <a:endParaRPr lang="en-US" sz="1000" dirty="0"/>
        </a:p>
      </dgm:t>
    </dgm:pt>
    <dgm:pt modelId="{F958C9CF-D4E9-A747-9DBC-831B34A55E87}" type="parTrans" cxnId="{781FEB15-6492-3945-B26D-281B41D3AAC5}">
      <dgm:prSet/>
      <dgm:spPr/>
      <dgm:t>
        <a:bodyPr/>
        <a:lstStyle/>
        <a:p>
          <a:endParaRPr lang="en-US" sz="800"/>
        </a:p>
      </dgm:t>
    </dgm:pt>
    <dgm:pt modelId="{2FCEC586-9AAA-1948-9849-D631E3B8F04F}" type="sibTrans" cxnId="{781FEB15-6492-3945-B26D-281B41D3AAC5}">
      <dgm:prSet custT="1"/>
      <dgm:spPr/>
      <dgm:t>
        <a:bodyPr/>
        <a:lstStyle/>
        <a:p>
          <a:endParaRPr lang="en-US" sz="500" dirty="0"/>
        </a:p>
      </dgm:t>
    </dgm:pt>
    <dgm:pt modelId="{64085BE6-B8BF-7544-B085-8E41C901E549}">
      <dgm:prSet phldrT="[Text]" custT="1"/>
      <dgm:spPr/>
      <dgm:t>
        <a:bodyPr/>
        <a:lstStyle/>
        <a:p>
          <a:r>
            <a:rPr lang="en-US" sz="1000" dirty="0" smtClean="0"/>
            <a:t>Deceptive Statements</a:t>
          </a:r>
          <a:endParaRPr lang="en-US" sz="1000" dirty="0"/>
        </a:p>
      </dgm:t>
    </dgm:pt>
    <dgm:pt modelId="{F74B0136-46A2-A746-B85E-EFEEB3A035ED}" type="parTrans" cxnId="{9B127F54-D17F-B24C-9351-D748F92EBBDD}">
      <dgm:prSet/>
      <dgm:spPr/>
      <dgm:t>
        <a:bodyPr/>
        <a:lstStyle/>
        <a:p>
          <a:endParaRPr lang="en-US" sz="800"/>
        </a:p>
      </dgm:t>
    </dgm:pt>
    <dgm:pt modelId="{005767FA-29C4-0F4B-96DD-572FB430E997}" type="sibTrans" cxnId="{9B127F54-D17F-B24C-9351-D748F92EBBDD}">
      <dgm:prSet custT="1"/>
      <dgm:spPr/>
      <dgm:t>
        <a:bodyPr/>
        <a:lstStyle/>
        <a:p>
          <a:endParaRPr lang="en-US" sz="500" dirty="0"/>
        </a:p>
      </dgm:t>
    </dgm:pt>
    <dgm:pt modelId="{ADB0164F-CAF3-4E49-84DE-86738DF8DCE4}" type="pres">
      <dgm:prSet presAssocID="{2D215814-5888-D047-AD10-0CCF3388067B}" presName="cycle" presStyleCnt="0">
        <dgm:presLayoutVars>
          <dgm:dir/>
          <dgm:resizeHandles val="exact"/>
        </dgm:presLayoutVars>
      </dgm:prSet>
      <dgm:spPr/>
      <dgm:t>
        <a:bodyPr/>
        <a:lstStyle/>
        <a:p>
          <a:endParaRPr lang="en-US"/>
        </a:p>
      </dgm:t>
    </dgm:pt>
    <dgm:pt modelId="{B4AECB0B-4675-7D4A-BF66-4993D3690052}" type="pres">
      <dgm:prSet presAssocID="{9341323E-500A-5B49-A945-6C63E5147EEF}" presName="node" presStyleLbl="node1" presStyleIdx="0" presStyleCnt="3">
        <dgm:presLayoutVars>
          <dgm:bulletEnabled val="1"/>
        </dgm:presLayoutVars>
      </dgm:prSet>
      <dgm:spPr/>
      <dgm:t>
        <a:bodyPr/>
        <a:lstStyle/>
        <a:p>
          <a:endParaRPr lang="en-US"/>
        </a:p>
      </dgm:t>
    </dgm:pt>
    <dgm:pt modelId="{CC4CAB86-7BA3-D84F-BEFB-FDCA17EDCE7F}" type="pres">
      <dgm:prSet presAssocID="{D3D3DBD7-6D37-C14E-8684-8B2B94045345}" presName="sibTrans" presStyleLbl="sibTrans2D1" presStyleIdx="0" presStyleCnt="3"/>
      <dgm:spPr/>
      <dgm:t>
        <a:bodyPr/>
        <a:lstStyle/>
        <a:p>
          <a:endParaRPr lang="en-US"/>
        </a:p>
      </dgm:t>
    </dgm:pt>
    <dgm:pt modelId="{16853646-E1A3-5444-9401-8408AD25AD67}" type="pres">
      <dgm:prSet presAssocID="{D3D3DBD7-6D37-C14E-8684-8B2B94045345}" presName="connectorText" presStyleLbl="sibTrans2D1" presStyleIdx="0" presStyleCnt="3"/>
      <dgm:spPr/>
      <dgm:t>
        <a:bodyPr/>
        <a:lstStyle/>
        <a:p>
          <a:endParaRPr lang="en-US"/>
        </a:p>
      </dgm:t>
    </dgm:pt>
    <dgm:pt modelId="{33A1FC9B-63C9-D847-A931-C45C68684340}" type="pres">
      <dgm:prSet presAssocID="{456F1D45-380C-1846-BB74-8E840D7E816E}" presName="node" presStyleLbl="node1" presStyleIdx="1" presStyleCnt="3">
        <dgm:presLayoutVars>
          <dgm:bulletEnabled val="1"/>
        </dgm:presLayoutVars>
      </dgm:prSet>
      <dgm:spPr/>
      <dgm:t>
        <a:bodyPr/>
        <a:lstStyle/>
        <a:p>
          <a:endParaRPr lang="en-US"/>
        </a:p>
      </dgm:t>
    </dgm:pt>
    <dgm:pt modelId="{35EDE650-E23A-AD4D-8A0C-26148DCEFA34}" type="pres">
      <dgm:prSet presAssocID="{2FCEC586-9AAA-1948-9849-D631E3B8F04F}" presName="sibTrans" presStyleLbl="sibTrans2D1" presStyleIdx="1" presStyleCnt="3"/>
      <dgm:spPr/>
      <dgm:t>
        <a:bodyPr/>
        <a:lstStyle/>
        <a:p>
          <a:endParaRPr lang="en-US"/>
        </a:p>
      </dgm:t>
    </dgm:pt>
    <dgm:pt modelId="{8813C846-EC21-5146-8508-B9D879BD6428}" type="pres">
      <dgm:prSet presAssocID="{2FCEC586-9AAA-1948-9849-D631E3B8F04F}" presName="connectorText" presStyleLbl="sibTrans2D1" presStyleIdx="1" presStyleCnt="3"/>
      <dgm:spPr/>
      <dgm:t>
        <a:bodyPr/>
        <a:lstStyle/>
        <a:p>
          <a:endParaRPr lang="en-US"/>
        </a:p>
      </dgm:t>
    </dgm:pt>
    <dgm:pt modelId="{EA87A87F-AA0F-AC43-BECC-EFB07E67797D}" type="pres">
      <dgm:prSet presAssocID="{64085BE6-B8BF-7544-B085-8E41C901E549}" presName="node" presStyleLbl="node1" presStyleIdx="2" presStyleCnt="3">
        <dgm:presLayoutVars>
          <dgm:bulletEnabled val="1"/>
        </dgm:presLayoutVars>
      </dgm:prSet>
      <dgm:spPr/>
      <dgm:t>
        <a:bodyPr/>
        <a:lstStyle/>
        <a:p>
          <a:endParaRPr lang="en-US"/>
        </a:p>
      </dgm:t>
    </dgm:pt>
    <dgm:pt modelId="{B5EEAF5F-625C-0F49-9913-58696955D7C8}" type="pres">
      <dgm:prSet presAssocID="{005767FA-29C4-0F4B-96DD-572FB430E997}" presName="sibTrans" presStyleLbl="sibTrans2D1" presStyleIdx="2" presStyleCnt="3"/>
      <dgm:spPr/>
      <dgm:t>
        <a:bodyPr/>
        <a:lstStyle/>
        <a:p>
          <a:endParaRPr lang="en-US"/>
        </a:p>
      </dgm:t>
    </dgm:pt>
    <dgm:pt modelId="{770C866B-6DDD-154D-81FF-2DCAC06A6FEB}" type="pres">
      <dgm:prSet presAssocID="{005767FA-29C4-0F4B-96DD-572FB430E997}" presName="connectorText" presStyleLbl="sibTrans2D1" presStyleIdx="2" presStyleCnt="3"/>
      <dgm:spPr/>
      <dgm:t>
        <a:bodyPr/>
        <a:lstStyle/>
        <a:p>
          <a:endParaRPr lang="en-US"/>
        </a:p>
      </dgm:t>
    </dgm:pt>
  </dgm:ptLst>
  <dgm:cxnLst>
    <dgm:cxn modelId="{92C4EBD5-5897-466D-A57D-BDD7B8CC0438}" type="presOf" srcId="{005767FA-29C4-0F4B-96DD-572FB430E997}" destId="{770C866B-6DDD-154D-81FF-2DCAC06A6FEB}" srcOrd="1" destOrd="0" presId="urn:microsoft.com/office/officeart/2005/8/layout/cycle2"/>
    <dgm:cxn modelId="{781FEB15-6492-3945-B26D-281B41D3AAC5}" srcId="{2D215814-5888-D047-AD10-0CCF3388067B}" destId="{456F1D45-380C-1846-BB74-8E840D7E816E}" srcOrd="1" destOrd="0" parTransId="{F958C9CF-D4E9-A747-9DBC-831B34A55E87}" sibTransId="{2FCEC586-9AAA-1948-9849-D631E3B8F04F}"/>
    <dgm:cxn modelId="{65C76E43-F91B-42BB-88CD-30026C8D8647}" type="presOf" srcId="{D3D3DBD7-6D37-C14E-8684-8B2B94045345}" destId="{CC4CAB86-7BA3-D84F-BEFB-FDCA17EDCE7F}" srcOrd="0" destOrd="0" presId="urn:microsoft.com/office/officeart/2005/8/layout/cycle2"/>
    <dgm:cxn modelId="{1DDEE9CD-3689-4880-ABB7-54105634AE2F}" type="presOf" srcId="{2FCEC586-9AAA-1948-9849-D631E3B8F04F}" destId="{8813C846-EC21-5146-8508-B9D879BD6428}" srcOrd="1" destOrd="0" presId="urn:microsoft.com/office/officeart/2005/8/layout/cycle2"/>
    <dgm:cxn modelId="{3B604139-9EC9-48A5-9A84-A0A778A3C860}" type="presOf" srcId="{005767FA-29C4-0F4B-96DD-572FB430E997}" destId="{B5EEAF5F-625C-0F49-9913-58696955D7C8}" srcOrd="0" destOrd="0" presId="urn:microsoft.com/office/officeart/2005/8/layout/cycle2"/>
    <dgm:cxn modelId="{292A6B07-529B-4D5F-8EA8-33AE727F3120}" type="presOf" srcId="{456F1D45-380C-1846-BB74-8E840D7E816E}" destId="{33A1FC9B-63C9-D847-A931-C45C68684340}" srcOrd="0" destOrd="0" presId="urn:microsoft.com/office/officeart/2005/8/layout/cycle2"/>
    <dgm:cxn modelId="{08EE7461-F615-4251-83DB-4FBFF2408D6A}" type="presOf" srcId="{2D215814-5888-D047-AD10-0CCF3388067B}" destId="{ADB0164F-CAF3-4E49-84DE-86738DF8DCE4}" srcOrd="0" destOrd="0" presId="urn:microsoft.com/office/officeart/2005/8/layout/cycle2"/>
    <dgm:cxn modelId="{D2DA7377-FBD1-4443-B088-CC67781FBEC0}" type="presOf" srcId="{D3D3DBD7-6D37-C14E-8684-8B2B94045345}" destId="{16853646-E1A3-5444-9401-8408AD25AD67}" srcOrd="1" destOrd="0" presId="urn:microsoft.com/office/officeart/2005/8/layout/cycle2"/>
    <dgm:cxn modelId="{52DB39E0-C6F6-45DE-8D56-225A21932972}" type="presOf" srcId="{9341323E-500A-5B49-A945-6C63E5147EEF}" destId="{B4AECB0B-4675-7D4A-BF66-4993D3690052}" srcOrd="0" destOrd="0" presId="urn:microsoft.com/office/officeart/2005/8/layout/cycle2"/>
    <dgm:cxn modelId="{661E4401-7EDC-43D3-9F40-01BF1A503EFA}" type="presOf" srcId="{64085BE6-B8BF-7544-B085-8E41C901E549}" destId="{EA87A87F-AA0F-AC43-BECC-EFB07E67797D}" srcOrd="0" destOrd="0" presId="urn:microsoft.com/office/officeart/2005/8/layout/cycle2"/>
    <dgm:cxn modelId="{B4A865B9-5705-E341-96A7-8DD0F58A125B}" srcId="{2D215814-5888-D047-AD10-0CCF3388067B}" destId="{9341323E-500A-5B49-A945-6C63E5147EEF}" srcOrd="0" destOrd="0" parTransId="{5035F88F-D9B8-DD49-9492-13E3ACEF9F25}" sibTransId="{D3D3DBD7-6D37-C14E-8684-8B2B94045345}"/>
    <dgm:cxn modelId="{BC8A0CC5-009D-4563-945F-F86C73A274A7}" type="presOf" srcId="{2FCEC586-9AAA-1948-9849-D631E3B8F04F}" destId="{35EDE650-E23A-AD4D-8A0C-26148DCEFA34}" srcOrd="0" destOrd="0" presId="urn:microsoft.com/office/officeart/2005/8/layout/cycle2"/>
    <dgm:cxn modelId="{9B127F54-D17F-B24C-9351-D748F92EBBDD}" srcId="{2D215814-5888-D047-AD10-0CCF3388067B}" destId="{64085BE6-B8BF-7544-B085-8E41C901E549}" srcOrd="2" destOrd="0" parTransId="{F74B0136-46A2-A746-B85E-EFEEB3A035ED}" sibTransId="{005767FA-29C4-0F4B-96DD-572FB430E997}"/>
    <dgm:cxn modelId="{5FA2F632-24AA-4A86-BB86-7F69BA919D6C}" type="presParOf" srcId="{ADB0164F-CAF3-4E49-84DE-86738DF8DCE4}" destId="{B4AECB0B-4675-7D4A-BF66-4993D3690052}" srcOrd="0" destOrd="0" presId="urn:microsoft.com/office/officeart/2005/8/layout/cycle2"/>
    <dgm:cxn modelId="{6F2A9C09-4801-4901-808C-DD28DB499854}" type="presParOf" srcId="{ADB0164F-CAF3-4E49-84DE-86738DF8DCE4}" destId="{CC4CAB86-7BA3-D84F-BEFB-FDCA17EDCE7F}" srcOrd="1" destOrd="0" presId="urn:microsoft.com/office/officeart/2005/8/layout/cycle2"/>
    <dgm:cxn modelId="{FDD9B06B-E380-45DB-BA80-7197F32FB28D}" type="presParOf" srcId="{CC4CAB86-7BA3-D84F-BEFB-FDCA17EDCE7F}" destId="{16853646-E1A3-5444-9401-8408AD25AD67}" srcOrd="0" destOrd="0" presId="urn:microsoft.com/office/officeart/2005/8/layout/cycle2"/>
    <dgm:cxn modelId="{A7A5D08A-EA18-4903-A42B-797C6E4C7EE3}" type="presParOf" srcId="{ADB0164F-CAF3-4E49-84DE-86738DF8DCE4}" destId="{33A1FC9B-63C9-D847-A931-C45C68684340}" srcOrd="2" destOrd="0" presId="urn:microsoft.com/office/officeart/2005/8/layout/cycle2"/>
    <dgm:cxn modelId="{4AC494D4-CC35-44D3-BC12-AEE18831867B}" type="presParOf" srcId="{ADB0164F-CAF3-4E49-84DE-86738DF8DCE4}" destId="{35EDE650-E23A-AD4D-8A0C-26148DCEFA34}" srcOrd="3" destOrd="0" presId="urn:microsoft.com/office/officeart/2005/8/layout/cycle2"/>
    <dgm:cxn modelId="{A8FACD00-F9DC-4C94-AEB7-BB960F06932A}" type="presParOf" srcId="{35EDE650-E23A-AD4D-8A0C-26148DCEFA34}" destId="{8813C846-EC21-5146-8508-B9D879BD6428}" srcOrd="0" destOrd="0" presId="urn:microsoft.com/office/officeart/2005/8/layout/cycle2"/>
    <dgm:cxn modelId="{0A377C53-F7F1-4EFD-9389-58334DF172A8}" type="presParOf" srcId="{ADB0164F-CAF3-4E49-84DE-86738DF8DCE4}" destId="{EA87A87F-AA0F-AC43-BECC-EFB07E67797D}" srcOrd="4" destOrd="0" presId="urn:microsoft.com/office/officeart/2005/8/layout/cycle2"/>
    <dgm:cxn modelId="{A608DD65-8CB7-4126-B1A6-7439CADC9354}" type="presParOf" srcId="{ADB0164F-CAF3-4E49-84DE-86738DF8DCE4}" destId="{B5EEAF5F-625C-0F49-9913-58696955D7C8}" srcOrd="5" destOrd="0" presId="urn:microsoft.com/office/officeart/2005/8/layout/cycle2"/>
    <dgm:cxn modelId="{37230454-A776-4032-AEBE-F486B32F1284}" type="presParOf" srcId="{B5EEAF5F-625C-0F49-9913-58696955D7C8}" destId="{770C866B-6DDD-154D-81FF-2DCAC06A6FEB}"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99AA4-FAFE-4D11-8887-22A8B2597E3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05A91BAE-2D4F-44AE-8143-DF1AA0E43554}">
      <dgm:prSet phldrT="[Text]"/>
      <dgm:spPr/>
      <dgm:t>
        <a:bodyPr/>
        <a:lstStyle/>
        <a:p>
          <a:r>
            <a:rPr lang="en-US" dirty="0" smtClean="0"/>
            <a:t>Enron’s Multi-dimensional fraud</a:t>
          </a:r>
          <a:endParaRPr lang="en-US" dirty="0"/>
        </a:p>
      </dgm:t>
    </dgm:pt>
    <dgm:pt modelId="{4961D19F-D822-45CD-93A9-C96C05779B93}" type="parTrans" cxnId="{88CC158B-E754-4CDC-8DBD-D7F89582F8A6}">
      <dgm:prSet/>
      <dgm:spPr/>
      <dgm:t>
        <a:bodyPr/>
        <a:lstStyle/>
        <a:p>
          <a:endParaRPr lang="en-US"/>
        </a:p>
      </dgm:t>
    </dgm:pt>
    <dgm:pt modelId="{73DE916F-565F-4F6F-A2B0-2D038BF58522}" type="sibTrans" cxnId="{88CC158B-E754-4CDC-8DBD-D7F89582F8A6}">
      <dgm:prSet/>
      <dgm:spPr/>
      <dgm:t>
        <a:bodyPr/>
        <a:lstStyle/>
        <a:p>
          <a:endParaRPr lang="en-US"/>
        </a:p>
      </dgm:t>
    </dgm:pt>
    <dgm:pt modelId="{4E7D8A14-7AFA-4FB8-AADC-7B78677810BE}">
      <dgm:prSet phldrT="[Text]"/>
      <dgm:spPr/>
      <dgm:t>
        <a:bodyPr/>
        <a:lstStyle/>
        <a:p>
          <a:r>
            <a:rPr lang="en-US" dirty="0" smtClean="0"/>
            <a:t>Energy Price Manipulation</a:t>
          </a:r>
          <a:endParaRPr lang="en-US" dirty="0"/>
        </a:p>
      </dgm:t>
    </dgm:pt>
    <dgm:pt modelId="{7CA244CF-8DF0-4E14-B27C-1FCDB1AF741F}" type="parTrans" cxnId="{1AE92698-84FD-471F-971C-2BF65B405012}">
      <dgm:prSet/>
      <dgm:spPr/>
      <dgm:t>
        <a:bodyPr/>
        <a:lstStyle/>
        <a:p>
          <a:endParaRPr lang="en-US" dirty="0"/>
        </a:p>
      </dgm:t>
    </dgm:pt>
    <dgm:pt modelId="{460CD0C1-E58B-4DE5-9F0B-FB471E554F4E}" type="sibTrans" cxnId="{1AE92698-84FD-471F-971C-2BF65B405012}">
      <dgm:prSet/>
      <dgm:spPr/>
      <dgm:t>
        <a:bodyPr/>
        <a:lstStyle/>
        <a:p>
          <a:endParaRPr lang="en-US"/>
        </a:p>
      </dgm:t>
    </dgm:pt>
    <dgm:pt modelId="{F38CC767-2950-472F-B8F8-5AA5DF0FC148}">
      <dgm:prSet phldrT="[Text]"/>
      <dgm:spPr/>
      <dgm:t>
        <a:bodyPr/>
        <a:lstStyle/>
        <a:p>
          <a:r>
            <a:rPr lang="en-US" dirty="0" smtClean="0"/>
            <a:t>Financial Statement Fraud</a:t>
          </a:r>
          <a:endParaRPr lang="en-US" dirty="0"/>
        </a:p>
      </dgm:t>
    </dgm:pt>
    <dgm:pt modelId="{C8146941-E5A4-4D48-A288-0C71F92C62E0}" type="parTrans" cxnId="{7B620A36-BB3F-4594-8F92-78CA15E9D6DC}">
      <dgm:prSet/>
      <dgm:spPr/>
      <dgm:t>
        <a:bodyPr/>
        <a:lstStyle/>
        <a:p>
          <a:endParaRPr lang="en-US" dirty="0"/>
        </a:p>
      </dgm:t>
    </dgm:pt>
    <dgm:pt modelId="{1671B718-6655-4FED-8F0E-6057D699E183}" type="sibTrans" cxnId="{7B620A36-BB3F-4594-8F92-78CA15E9D6DC}">
      <dgm:prSet/>
      <dgm:spPr/>
      <dgm:t>
        <a:bodyPr/>
        <a:lstStyle/>
        <a:p>
          <a:endParaRPr lang="en-US"/>
        </a:p>
      </dgm:t>
    </dgm:pt>
    <dgm:pt modelId="{0E05E748-AEC7-4582-A6C9-12A193105A39}">
      <dgm:prSet phldrT="[Text]"/>
      <dgm:spPr/>
      <dgm:t>
        <a:bodyPr/>
        <a:lstStyle/>
        <a:p>
          <a:r>
            <a:rPr lang="en-US" dirty="0" smtClean="0"/>
            <a:t>Securities Fraud</a:t>
          </a:r>
          <a:endParaRPr lang="en-US" dirty="0"/>
        </a:p>
      </dgm:t>
    </dgm:pt>
    <dgm:pt modelId="{B6D29B8F-45D3-4568-BEF0-0EC8CA768205}" type="parTrans" cxnId="{6AFA894F-C0EE-4527-9535-1A0C6401A136}">
      <dgm:prSet/>
      <dgm:spPr/>
      <dgm:t>
        <a:bodyPr/>
        <a:lstStyle/>
        <a:p>
          <a:endParaRPr lang="en-US" dirty="0"/>
        </a:p>
      </dgm:t>
    </dgm:pt>
    <dgm:pt modelId="{33FD1EC9-9CE7-44A9-B689-3A14866F98AE}" type="sibTrans" cxnId="{6AFA894F-C0EE-4527-9535-1A0C6401A136}">
      <dgm:prSet/>
      <dgm:spPr/>
      <dgm:t>
        <a:bodyPr/>
        <a:lstStyle/>
        <a:p>
          <a:endParaRPr lang="en-US"/>
        </a:p>
      </dgm:t>
    </dgm:pt>
    <dgm:pt modelId="{64480528-BE69-4762-B4DC-EFA49FB6EE59}">
      <dgm:prSet phldrT="[Text]"/>
      <dgm:spPr/>
      <dgm:t>
        <a:bodyPr/>
        <a:lstStyle/>
        <a:p>
          <a:r>
            <a:rPr lang="en-US" dirty="0" smtClean="0"/>
            <a:t>Wire Fraud</a:t>
          </a:r>
          <a:endParaRPr lang="en-US" dirty="0"/>
        </a:p>
      </dgm:t>
    </dgm:pt>
    <dgm:pt modelId="{67A5AF62-1177-4595-96D4-ED897003C3E8}" type="parTrans" cxnId="{73F6B488-D1D1-455F-91AF-A7F057EF777B}">
      <dgm:prSet/>
      <dgm:spPr/>
      <dgm:t>
        <a:bodyPr/>
        <a:lstStyle/>
        <a:p>
          <a:endParaRPr lang="en-US" dirty="0"/>
        </a:p>
      </dgm:t>
    </dgm:pt>
    <dgm:pt modelId="{1B8DC131-C03E-48C8-B714-96DE1B82B868}" type="sibTrans" cxnId="{73F6B488-D1D1-455F-91AF-A7F057EF777B}">
      <dgm:prSet/>
      <dgm:spPr/>
      <dgm:t>
        <a:bodyPr/>
        <a:lstStyle/>
        <a:p>
          <a:endParaRPr lang="en-US"/>
        </a:p>
      </dgm:t>
    </dgm:pt>
    <dgm:pt modelId="{E37592FD-51D3-41FF-817E-AF03D7CE56F9}">
      <dgm:prSet phldrT="[Text]"/>
      <dgm:spPr/>
      <dgm:t>
        <a:bodyPr/>
        <a:lstStyle/>
        <a:p>
          <a:r>
            <a:rPr lang="en-US" dirty="0" smtClean="0"/>
            <a:t>Stock Price Manipulation</a:t>
          </a:r>
          <a:endParaRPr lang="en-US" dirty="0"/>
        </a:p>
      </dgm:t>
    </dgm:pt>
    <dgm:pt modelId="{4715831F-BDA2-485D-82E4-11AF48925A73}" type="parTrans" cxnId="{332B914F-0405-46DB-95A5-0D2001D7D0CF}">
      <dgm:prSet/>
      <dgm:spPr/>
      <dgm:t>
        <a:bodyPr/>
        <a:lstStyle/>
        <a:p>
          <a:endParaRPr lang="en-US" dirty="0"/>
        </a:p>
      </dgm:t>
    </dgm:pt>
    <dgm:pt modelId="{30393265-7660-423D-AC46-AB5985F13CA7}" type="sibTrans" cxnId="{332B914F-0405-46DB-95A5-0D2001D7D0CF}">
      <dgm:prSet/>
      <dgm:spPr/>
      <dgm:t>
        <a:bodyPr/>
        <a:lstStyle/>
        <a:p>
          <a:endParaRPr lang="en-US"/>
        </a:p>
      </dgm:t>
    </dgm:pt>
    <dgm:pt modelId="{A82A5CDF-ED54-4B35-9FAE-64ACF37FA526}" type="pres">
      <dgm:prSet presAssocID="{25E99AA4-FAFE-4D11-8887-22A8B2597E39}" presName="Name0" presStyleCnt="0">
        <dgm:presLayoutVars>
          <dgm:chMax val="1"/>
          <dgm:dir/>
          <dgm:animLvl val="ctr"/>
          <dgm:resizeHandles val="exact"/>
        </dgm:presLayoutVars>
      </dgm:prSet>
      <dgm:spPr/>
      <dgm:t>
        <a:bodyPr/>
        <a:lstStyle/>
        <a:p>
          <a:endParaRPr lang="en-US"/>
        </a:p>
      </dgm:t>
    </dgm:pt>
    <dgm:pt modelId="{6B72B6A7-0DD0-4375-8BE3-F68C202E04ED}" type="pres">
      <dgm:prSet presAssocID="{05A91BAE-2D4F-44AE-8143-DF1AA0E43554}" presName="centerShape" presStyleLbl="node0" presStyleIdx="0" presStyleCnt="1"/>
      <dgm:spPr/>
      <dgm:t>
        <a:bodyPr/>
        <a:lstStyle/>
        <a:p>
          <a:endParaRPr lang="en-US"/>
        </a:p>
      </dgm:t>
    </dgm:pt>
    <dgm:pt modelId="{C13742EC-8CF1-435F-887E-5FA7B7B02993}" type="pres">
      <dgm:prSet presAssocID="{7CA244CF-8DF0-4E14-B27C-1FCDB1AF741F}" presName="parTrans" presStyleLbl="sibTrans2D1" presStyleIdx="0" presStyleCnt="5"/>
      <dgm:spPr/>
      <dgm:t>
        <a:bodyPr/>
        <a:lstStyle/>
        <a:p>
          <a:endParaRPr lang="en-US"/>
        </a:p>
      </dgm:t>
    </dgm:pt>
    <dgm:pt modelId="{CA7D089C-CF67-458D-983B-89F2AF34D1F3}" type="pres">
      <dgm:prSet presAssocID="{7CA244CF-8DF0-4E14-B27C-1FCDB1AF741F}" presName="connectorText" presStyleLbl="sibTrans2D1" presStyleIdx="0" presStyleCnt="5"/>
      <dgm:spPr/>
      <dgm:t>
        <a:bodyPr/>
        <a:lstStyle/>
        <a:p>
          <a:endParaRPr lang="en-US"/>
        </a:p>
      </dgm:t>
    </dgm:pt>
    <dgm:pt modelId="{BB093CF9-0FD3-4D39-BCB0-8CDBFD068F37}" type="pres">
      <dgm:prSet presAssocID="{4E7D8A14-7AFA-4FB8-AADC-7B78677810BE}" presName="node" presStyleLbl="node1" presStyleIdx="0" presStyleCnt="5">
        <dgm:presLayoutVars>
          <dgm:bulletEnabled val="1"/>
        </dgm:presLayoutVars>
      </dgm:prSet>
      <dgm:spPr/>
      <dgm:t>
        <a:bodyPr/>
        <a:lstStyle/>
        <a:p>
          <a:endParaRPr lang="en-US"/>
        </a:p>
      </dgm:t>
    </dgm:pt>
    <dgm:pt modelId="{B7048FEE-C91F-4712-AF8C-1690B5764129}" type="pres">
      <dgm:prSet presAssocID="{C8146941-E5A4-4D48-A288-0C71F92C62E0}" presName="parTrans" presStyleLbl="sibTrans2D1" presStyleIdx="1" presStyleCnt="5"/>
      <dgm:spPr/>
      <dgm:t>
        <a:bodyPr/>
        <a:lstStyle/>
        <a:p>
          <a:endParaRPr lang="en-US"/>
        </a:p>
      </dgm:t>
    </dgm:pt>
    <dgm:pt modelId="{625AAA6E-A3FF-4CC3-9949-C45C326F28CE}" type="pres">
      <dgm:prSet presAssocID="{C8146941-E5A4-4D48-A288-0C71F92C62E0}" presName="connectorText" presStyleLbl="sibTrans2D1" presStyleIdx="1" presStyleCnt="5"/>
      <dgm:spPr/>
      <dgm:t>
        <a:bodyPr/>
        <a:lstStyle/>
        <a:p>
          <a:endParaRPr lang="en-US"/>
        </a:p>
      </dgm:t>
    </dgm:pt>
    <dgm:pt modelId="{786B679E-D0FF-4D9A-BE2C-CC34BC8C6A5D}" type="pres">
      <dgm:prSet presAssocID="{F38CC767-2950-472F-B8F8-5AA5DF0FC148}" presName="node" presStyleLbl="node1" presStyleIdx="1" presStyleCnt="5">
        <dgm:presLayoutVars>
          <dgm:bulletEnabled val="1"/>
        </dgm:presLayoutVars>
      </dgm:prSet>
      <dgm:spPr/>
      <dgm:t>
        <a:bodyPr/>
        <a:lstStyle/>
        <a:p>
          <a:endParaRPr lang="en-US"/>
        </a:p>
      </dgm:t>
    </dgm:pt>
    <dgm:pt modelId="{AFFFC78B-95FF-456E-A9E1-FD678A3C7365}" type="pres">
      <dgm:prSet presAssocID="{B6D29B8F-45D3-4568-BEF0-0EC8CA768205}" presName="parTrans" presStyleLbl="sibTrans2D1" presStyleIdx="2" presStyleCnt="5"/>
      <dgm:spPr/>
      <dgm:t>
        <a:bodyPr/>
        <a:lstStyle/>
        <a:p>
          <a:endParaRPr lang="en-US"/>
        </a:p>
      </dgm:t>
    </dgm:pt>
    <dgm:pt modelId="{531E28F4-44B7-49E8-B361-5A69DB9F1EBF}" type="pres">
      <dgm:prSet presAssocID="{B6D29B8F-45D3-4568-BEF0-0EC8CA768205}" presName="connectorText" presStyleLbl="sibTrans2D1" presStyleIdx="2" presStyleCnt="5"/>
      <dgm:spPr/>
      <dgm:t>
        <a:bodyPr/>
        <a:lstStyle/>
        <a:p>
          <a:endParaRPr lang="en-US"/>
        </a:p>
      </dgm:t>
    </dgm:pt>
    <dgm:pt modelId="{5C67C2B1-8CEF-409B-9243-1B8BAA5C91F5}" type="pres">
      <dgm:prSet presAssocID="{0E05E748-AEC7-4582-A6C9-12A193105A39}" presName="node" presStyleLbl="node1" presStyleIdx="2" presStyleCnt="5">
        <dgm:presLayoutVars>
          <dgm:bulletEnabled val="1"/>
        </dgm:presLayoutVars>
      </dgm:prSet>
      <dgm:spPr/>
      <dgm:t>
        <a:bodyPr/>
        <a:lstStyle/>
        <a:p>
          <a:endParaRPr lang="en-US"/>
        </a:p>
      </dgm:t>
    </dgm:pt>
    <dgm:pt modelId="{AD8EB488-4482-403A-BD62-E197A4381E2B}" type="pres">
      <dgm:prSet presAssocID="{67A5AF62-1177-4595-96D4-ED897003C3E8}" presName="parTrans" presStyleLbl="sibTrans2D1" presStyleIdx="3" presStyleCnt="5"/>
      <dgm:spPr/>
      <dgm:t>
        <a:bodyPr/>
        <a:lstStyle/>
        <a:p>
          <a:endParaRPr lang="en-US"/>
        </a:p>
      </dgm:t>
    </dgm:pt>
    <dgm:pt modelId="{60DC1C7C-7D52-4D79-9C55-C1E6D7D22582}" type="pres">
      <dgm:prSet presAssocID="{67A5AF62-1177-4595-96D4-ED897003C3E8}" presName="connectorText" presStyleLbl="sibTrans2D1" presStyleIdx="3" presStyleCnt="5"/>
      <dgm:spPr/>
      <dgm:t>
        <a:bodyPr/>
        <a:lstStyle/>
        <a:p>
          <a:endParaRPr lang="en-US"/>
        </a:p>
      </dgm:t>
    </dgm:pt>
    <dgm:pt modelId="{4C18F638-3D81-46B0-B02A-3A9078E56ABB}" type="pres">
      <dgm:prSet presAssocID="{64480528-BE69-4762-B4DC-EFA49FB6EE59}" presName="node" presStyleLbl="node1" presStyleIdx="3" presStyleCnt="5">
        <dgm:presLayoutVars>
          <dgm:bulletEnabled val="1"/>
        </dgm:presLayoutVars>
      </dgm:prSet>
      <dgm:spPr/>
      <dgm:t>
        <a:bodyPr/>
        <a:lstStyle/>
        <a:p>
          <a:endParaRPr lang="en-US"/>
        </a:p>
      </dgm:t>
    </dgm:pt>
    <dgm:pt modelId="{9E8FFA42-131D-4DA6-9054-230009CDAFCD}" type="pres">
      <dgm:prSet presAssocID="{4715831F-BDA2-485D-82E4-11AF48925A73}" presName="parTrans" presStyleLbl="sibTrans2D1" presStyleIdx="4" presStyleCnt="5"/>
      <dgm:spPr/>
      <dgm:t>
        <a:bodyPr/>
        <a:lstStyle/>
        <a:p>
          <a:endParaRPr lang="en-US"/>
        </a:p>
      </dgm:t>
    </dgm:pt>
    <dgm:pt modelId="{5CE86BC3-0DD8-4807-8714-DC2B86336BB0}" type="pres">
      <dgm:prSet presAssocID="{4715831F-BDA2-485D-82E4-11AF48925A73}" presName="connectorText" presStyleLbl="sibTrans2D1" presStyleIdx="4" presStyleCnt="5"/>
      <dgm:spPr/>
      <dgm:t>
        <a:bodyPr/>
        <a:lstStyle/>
        <a:p>
          <a:endParaRPr lang="en-US"/>
        </a:p>
      </dgm:t>
    </dgm:pt>
    <dgm:pt modelId="{E8F8A3E4-976B-4A71-9B7A-DD21081E0D09}" type="pres">
      <dgm:prSet presAssocID="{E37592FD-51D3-41FF-817E-AF03D7CE56F9}" presName="node" presStyleLbl="node1" presStyleIdx="4" presStyleCnt="5">
        <dgm:presLayoutVars>
          <dgm:bulletEnabled val="1"/>
        </dgm:presLayoutVars>
      </dgm:prSet>
      <dgm:spPr/>
      <dgm:t>
        <a:bodyPr/>
        <a:lstStyle/>
        <a:p>
          <a:endParaRPr lang="en-US"/>
        </a:p>
      </dgm:t>
    </dgm:pt>
  </dgm:ptLst>
  <dgm:cxnLst>
    <dgm:cxn modelId="{6AFA894F-C0EE-4527-9535-1A0C6401A136}" srcId="{05A91BAE-2D4F-44AE-8143-DF1AA0E43554}" destId="{0E05E748-AEC7-4582-A6C9-12A193105A39}" srcOrd="2" destOrd="0" parTransId="{B6D29B8F-45D3-4568-BEF0-0EC8CA768205}" sibTransId="{33FD1EC9-9CE7-44A9-B689-3A14866F98AE}"/>
    <dgm:cxn modelId="{7B620A36-BB3F-4594-8F92-78CA15E9D6DC}" srcId="{05A91BAE-2D4F-44AE-8143-DF1AA0E43554}" destId="{F38CC767-2950-472F-B8F8-5AA5DF0FC148}" srcOrd="1" destOrd="0" parTransId="{C8146941-E5A4-4D48-A288-0C71F92C62E0}" sibTransId="{1671B718-6655-4FED-8F0E-6057D699E183}"/>
    <dgm:cxn modelId="{C22EC078-A2F2-436C-AA50-207FC3F67610}" type="presOf" srcId="{4715831F-BDA2-485D-82E4-11AF48925A73}" destId="{5CE86BC3-0DD8-4807-8714-DC2B86336BB0}" srcOrd="1" destOrd="0" presId="urn:microsoft.com/office/officeart/2005/8/layout/radial5"/>
    <dgm:cxn modelId="{A04EF0A0-6D66-4078-AAD3-34C3DD1DACD9}" type="presOf" srcId="{05A91BAE-2D4F-44AE-8143-DF1AA0E43554}" destId="{6B72B6A7-0DD0-4375-8BE3-F68C202E04ED}" srcOrd="0" destOrd="0" presId="urn:microsoft.com/office/officeart/2005/8/layout/radial5"/>
    <dgm:cxn modelId="{591786A0-642F-4C20-B739-FF0C2DC5503B}" type="presOf" srcId="{0E05E748-AEC7-4582-A6C9-12A193105A39}" destId="{5C67C2B1-8CEF-409B-9243-1B8BAA5C91F5}" srcOrd="0" destOrd="0" presId="urn:microsoft.com/office/officeart/2005/8/layout/radial5"/>
    <dgm:cxn modelId="{24F2FCDA-1235-4C8F-9AF7-20E528CB4F8C}" type="presOf" srcId="{B6D29B8F-45D3-4568-BEF0-0EC8CA768205}" destId="{531E28F4-44B7-49E8-B361-5A69DB9F1EBF}" srcOrd="1" destOrd="0" presId="urn:microsoft.com/office/officeart/2005/8/layout/radial5"/>
    <dgm:cxn modelId="{08A1834D-B145-4B09-89BC-FB252F99A3AB}" type="presOf" srcId="{F38CC767-2950-472F-B8F8-5AA5DF0FC148}" destId="{786B679E-D0FF-4D9A-BE2C-CC34BC8C6A5D}" srcOrd="0" destOrd="0" presId="urn:microsoft.com/office/officeart/2005/8/layout/radial5"/>
    <dgm:cxn modelId="{73F6B488-D1D1-455F-91AF-A7F057EF777B}" srcId="{05A91BAE-2D4F-44AE-8143-DF1AA0E43554}" destId="{64480528-BE69-4762-B4DC-EFA49FB6EE59}" srcOrd="3" destOrd="0" parTransId="{67A5AF62-1177-4595-96D4-ED897003C3E8}" sibTransId="{1B8DC131-C03E-48C8-B714-96DE1B82B868}"/>
    <dgm:cxn modelId="{6037D7D9-F77B-4418-8DA8-EB8DDE58A98D}" type="presOf" srcId="{25E99AA4-FAFE-4D11-8887-22A8B2597E39}" destId="{A82A5CDF-ED54-4B35-9FAE-64ACF37FA526}" srcOrd="0" destOrd="0" presId="urn:microsoft.com/office/officeart/2005/8/layout/radial5"/>
    <dgm:cxn modelId="{D2AF52FE-7485-43FF-A684-4F052363091F}" type="presOf" srcId="{4E7D8A14-7AFA-4FB8-AADC-7B78677810BE}" destId="{BB093CF9-0FD3-4D39-BCB0-8CDBFD068F37}" srcOrd="0" destOrd="0" presId="urn:microsoft.com/office/officeart/2005/8/layout/radial5"/>
    <dgm:cxn modelId="{B6343323-A33E-42C8-8DB2-B88D4DD7EA26}" type="presOf" srcId="{C8146941-E5A4-4D48-A288-0C71F92C62E0}" destId="{B7048FEE-C91F-4712-AF8C-1690B5764129}" srcOrd="0" destOrd="0" presId="urn:microsoft.com/office/officeart/2005/8/layout/radial5"/>
    <dgm:cxn modelId="{1AE92698-84FD-471F-971C-2BF65B405012}" srcId="{05A91BAE-2D4F-44AE-8143-DF1AA0E43554}" destId="{4E7D8A14-7AFA-4FB8-AADC-7B78677810BE}" srcOrd="0" destOrd="0" parTransId="{7CA244CF-8DF0-4E14-B27C-1FCDB1AF741F}" sibTransId="{460CD0C1-E58B-4DE5-9F0B-FB471E554F4E}"/>
    <dgm:cxn modelId="{332B914F-0405-46DB-95A5-0D2001D7D0CF}" srcId="{05A91BAE-2D4F-44AE-8143-DF1AA0E43554}" destId="{E37592FD-51D3-41FF-817E-AF03D7CE56F9}" srcOrd="4" destOrd="0" parTransId="{4715831F-BDA2-485D-82E4-11AF48925A73}" sibTransId="{30393265-7660-423D-AC46-AB5985F13CA7}"/>
    <dgm:cxn modelId="{684D10F0-B329-4CE0-A8AA-C6115CBAB546}" type="presOf" srcId="{4715831F-BDA2-485D-82E4-11AF48925A73}" destId="{9E8FFA42-131D-4DA6-9054-230009CDAFCD}" srcOrd="0" destOrd="0" presId="urn:microsoft.com/office/officeart/2005/8/layout/radial5"/>
    <dgm:cxn modelId="{34AF7340-456D-4F34-BF3B-795379613389}" type="presOf" srcId="{7CA244CF-8DF0-4E14-B27C-1FCDB1AF741F}" destId="{C13742EC-8CF1-435F-887E-5FA7B7B02993}" srcOrd="0" destOrd="0" presId="urn:microsoft.com/office/officeart/2005/8/layout/radial5"/>
    <dgm:cxn modelId="{F241C1CA-57EA-492B-95A6-0D676C5CA334}" type="presOf" srcId="{B6D29B8F-45D3-4568-BEF0-0EC8CA768205}" destId="{AFFFC78B-95FF-456E-A9E1-FD678A3C7365}" srcOrd="0" destOrd="0" presId="urn:microsoft.com/office/officeart/2005/8/layout/radial5"/>
    <dgm:cxn modelId="{A7990E0B-7C0C-4FD9-84CB-A3083D37B78B}" type="presOf" srcId="{67A5AF62-1177-4595-96D4-ED897003C3E8}" destId="{AD8EB488-4482-403A-BD62-E197A4381E2B}" srcOrd="0" destOrd="0" presId="urn:microsoft.com/office/officeart/2005/8/layout/radial5"/>
    <dgm:cxn modelId="{394D5B94-7F7E-4EB6-9A42-DE4BD407DAD9}" type="presOf" srcId="{64480528-BE69-4762-B4DC-EFA49FB6EE59}" destId="{4C18F638-3D81-46B0-B02A-3A9078E56ABB}" srcOrd="0" destOrd="0" presId="urn:microsoft.com/office/officeart/2005/8/layout/radial5"/>
    <dgm:cxn modelId="{772A9886-03A1-4E12-9C9D-D933DC094A82}" type="presOf" srcId="{67A5AF62-1177-4595-96D4-ED897003C3E8}" destId="{60DC1C7C-7D52-4D79-9C55-C1E6D7D22582}" srcOrd="1" destOrd="0" presId="urn:microsoft.com/office/officeart/2005/8/layout/radial5"/>
    <dgm:cxn modelId="{B7A88946-03F2-4832-A1D0-872E4D89EFB2}" type="presOf" srcId="{7CA244CF-8DF0-4E14-B27C-1FCDB1AF741F}" destId="{CA7D089C-CF67-458D-983B-89F2AF34D1F3}" srcOrd="1" destOrd="0" presId="urn:microsoft.com/office/officeart/2005/8/layout/radial5"/>
    <dgm:cxn modelId="{88CC158B-E754-4CDC-8DBD-D7F89582F8A6}" srcId="{25E99AA4-FAFE-4D11-8887-22A8B2597E39}" destId="{05A91BAE-2D4F-44AE-8143-DF1AA0E43554}" srcOrd="0" destOrd="0" parTransId="{4961D19F-D822-45CD-93A9-C96C05779B93}" sibTransId="{73DE916F-565F-4F6F-A2B0-2D038BF58522}"/>
    <dgm:cxn modelId="{197B3BFD-86A2-44AC-8FC1-B7D99CA34A22}" type="presOf" srcId="{C8146941-E5A4-4D48-A288-0C71F92C62E0}" destId="{625AAA6E-A3FF-4CC3-9949-C45C326F28CE}" srcOrd="1" destOrd="0" presId="urn:microsoft.com/office/officeart/2005/8/layout/radial5"/>
    <dgm:cxn modelId="{A98BD73F-5B7F-4672-B6D1-5A6F4E5FDA3A}" type="presOf" srcId="{E37592FD-51D3-41FF-817E-AF03D7CE56F9}" destId="{E8F8A3E4-976B-4A71-9B7A-DD21081E0D09}" srcOrd="0" destOrd="0" presId="urn:microsoft.com/office/officeart/2005/8/layout/radial5"/>
    <dgm:cxn modelId="{2DB8DF9E-E659-466C-9262-374D026FEF42}" type="presParOf" srcId="{A82A5CDF-ED54-4B35-9FAE-64ACF37FA526}" destId="{6B72B6A7-0DD0-4375-8BE3-F68C202E04ED}" srcOrd="0" destOrd="0" presId="urn:microsoft.com/office/officeart/2005/8/layout/radial5"/>
    <dgm:cxn modelId="{F0ED2676-CD97-4987-8D9D-3262CA706C4B}" type="presParOf" srcId="{A82A5CDF-ED54-4B35-9FAE-64ACF37FA526}" destId="{C13742EC-8CF1-435F-887E-5FA7B7B02993}" srcOrd="1" destOrd="0" presId="urn:microsoft.com/office/officeart/2005/8/layout/radial5"/>
    <dgm:cxn modelId="{F0A7C4C0-D074-4AF5-9B69-7CC18AC13F57}" type="presParOf" srcId="{C13742EC-8CF1-435F-887E-5FA7B7B02993}" destId="{CA7D089C-CF67-458D-983B-89F2AF34D1F3}" srcOrd="0" destOrd="0" presId="urn:microsoft.com/office/officeart/2005/8/layout/radial5"/>
    <dgm:cxn modelId="{C2E0EBFE-AE59-46E8-B9F4-939AA9A22AC0}" type="presParOf" srcId="{A82A5CDF-ED54-4B35-9FAE-64ACF37FA526}" destId="{BB093CF9-0FD3-4D39-BCB0-8CDBFD068F37}" srcOrd="2" destOrd="0" presId="urn:microsoft.com/office/officeart/2005/8/layout/radial5"/>
    <dgm:cxn modelId="{7E769E52-6F22-4358-9E70-709CA7920655}" type="presParOf" srcId="{A82A5CDF-ED54-4B35-9FAE-64ACF37FA526}" destId="{B7048FEE-C91F-4712-AF8C-1690B5764129}" srcOrd="3" destOrd="0" presId="urn:microsoft.com/office/officeart/2005/8/layout/radial5"/>
    <dgm:cxn modelId="{5828E250-A1D8-4E34-8FFC-0BBFB5CF8796}" type="presParOf" srcId="{B7048FEE-C91F-4712-AF8C-1690B5764129}" destId="{625AAA6E-A3FF-4CC3-9949-C45C326F28CE}" srcOrd="0" destOrd="0" presId="urn:microsoft.com/office/officeart/2005/8/layout/radial5"/>
    <dgm:cxn modelId="{920B3C1C-5136-40EC-A962-FC17FA16FC93}" type="presParOf" srcId="{A82A5CDF-ED54-4B35-9FAE-64ACF37FA526}" destId="{786B679E-D0FF-4D9A-BE2C-CC34BC8C6A5D}" srcOrd="4" destOrd="0" presId="urn:microsoft.com/office/officeart/2005/8/layout/radial5"/>
    <dgm:cxn modelId="{E3C3369A-BE74-4844-A4A6-656608695C36}" type="presParOf" srcId="{A82A5CDF-ED54-4B35-9FAE-64ACF37FA526}" destId="{AFFFC78B-95FF-456E-A9E1-FD678A3C7365}" srcOrd="5" destOrd="0" presId="urn:microsoft.com/office/officeart/2005/8/layout/radial5"/>
    <dgm:cxn modelId="{4E600958-DF75-49F7-8601-091B074B0A48}" type="presParOf" srcId="{AFFFC78B-95FF-456E-A9E1-FD678A3C7365}" destId="{531E28F4-44B7-49E8-B361-5A69DB9F1EBF}" srcOrd="0" destOrd="0" presId="urn:microsoft.com/office/officeart/2005/8/layout/radial5"/>
    <dgm:cxn modelId="{F9214D83-26D4-4D5F-8991-6206ED8627F4}" type="presParOf" srcId="{A82A5CDF-ED54-4B35-9FAE-64ACF37FA526}" destId="{5C67C2B1-8CEF-409B-9243-1B8BAA5C91F5}" srcOrd="6" destOrd="0" presId="urn:microsoft.com/office/officeart/2005/8/layout/radial5"/>
    <dgm:cxn modelId="{B776B77C-1B6E-4E42-BDFF-9DC1508B7E0F}" type="presParOf" srcId="{A82A5CDF-ED54-4B35-9FAE-64ACF37FA526}" destId="{AD8EB488-4482-403A-BD62-E197A4381E2B}" srcOrd="7" destOrd="0" presId="urn:microsoft.com/office/officeart/2005/8/layout/radial5"/>
    <dgm:cxn modelId="{80B15A89-4824-43B3-BB8E-39983E3230FD}" type="presParOf" srcId="{AD8EB488-4482-403A-BD62-E197A4381E2B}" destId="{60DC1C7C-7D52-4D79-9C55-C1E6D7D22582}" srcOrd="0" destOrd="0" presId="urn:microsoft.com/office/officeart/2005/8/layout/radial5"/>
    <dgm:cxn modelId="{1475D83E-9BE2-475E-8E6A-632E71AC0D8A}" type="presParOf" srcId="{A82A5CDF-ED54-4B35-9FAE-64ACF37FA526}" destId="{4C18F638-3D81-46B0-B02A-3A9078E56ABB}" srcOrd="8" destOrd="0" presId="urn:microsoft.com/office/officeart/2005/8/layout/radial5"/>
    <dgm:cxn modelId="{A80DF38E-CA7F-461D-9557-84911654969A}" type="presParOf" srcId="{A82A5CDF-ED54-4B35-9FAE-64ACF37FA526}" destId="{9E8FFA42-131D-4DA6-9054-230009CDAFCD}" srcOrd="9" destOrd="0" presId="urn:microsoft.com/office/officeart/2005/8/layout/radial5"/>
    <dgm:cxn modelId="{57A56C77-1D41-47CE-B884-717C1763821A}" type="presParOf" srcId="{9E8FFA42-131D-4DA6-9054-230009CDAFCD}" destId="{5CE86BC3-0DD8-4807-8714-DC2B86336BB0}" srcOrd="0" destOrd="0" presId="urn:microsoft.com/office/officeart/2005/8/layout/radial5"/>
    <dgm:cxn modelId="{AFAD81F7-801E-4596-B831-9526E965FC25}" type="presParOf" srcId="{A82A5CDF-ED54-4B35-9FAE-64ACF37FA526}" destId="{E8F8A3E4-976B-4A71-9B7A-DD21081E0D0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CB0B-4675-7D4A-BF66-4993D3690052}">
      <dsp:nvSpPr>
        <dsp:cNvPr id="0" name=""/>
        <dsp:cNvSpPr/>
      </dsp:nvSpPr>
      <dsp:spPr>
        <a:xfrm>
          <a:off x="1458050" y="441"/>
          <a:ext cx="893898" cy="893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Theft</a:t>
          </a:r>
        </a:p>
        <a:p>
          <a:pPr lvl="0" algn="ctr" defTabSz="444500">
            <a:lnSpc>
              <a:spcPct val="90000"/>
            </a:lnSpc>
            <a:spcBef>
              <a:spcPct val="0"/>
            </a:spcBef>
            <a:spcAft>
              <a:spcPct val="35000"/>
            </a:spcAft>
          </a:pPr>
          <a:r>
            <a:rPr lang="en-US" sz="600" kern="1200" dirty="0" smtClean="0"/>
            <a:t>(Misappropriation)</a:t>
          </a:r>
          <a:endParaRPr lang="en-US" sz="600" kern="1200" dirty="0"/>
        </a:p>
      </dsp:txBody>
      <dsp:txXfrm>
        <a:off x="1588958" y="131349"/>
        <a:ext cx="632082" cy="632082"/>
      </dsp:txXfrm>
    </dsp:sp>
    <dsp:sp modelId="{CC4CAB86-7BA3-D84F-BEFB-FDCA17EDCE7F}">
      <dsp:nvSpPr>
        <dsp:cNvPr id="0" name=""/>
        <dsp:cNvSpPr/>
      </dsp:nvSpPr>
      <dsp:spPr>
        <a:xfrm rot="3600000">
          <a:off x="2118381" y="872026"/>
          <a:ext cx="237745" cy="3016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36212" y="901480"/>
        <a:ext cx="166422" cy="181014"/>
      </dsp:txXfrm>
    </dsp:sp>
    <dsp:sp modelId="{33A1FC9B-63C9-D847-A931-C45C68684340}">
      <dsp:nvSpPr>
        <dsp:cNvPr id="0" name=""/>
        <dsp:cNvSpPr/>
      </dsp:nvSpPr>
      <dsp:spPr>
        <a:xfrm>
          <a:off x="2129287" y="1163058"/>
          <a:ext cx="893898" cy="893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Corruption</a:t>
          </a:r>
          <a:endParaRPr lang="en-US" sz="1000" kern="1200" dirty="0"/>
        </a:p>
      </dsp:txBody>
      <dsp:txXfrm>
        <a:off x="2260195" y="1293966"/>
        <a:ext cx="632082" cy="632082"/>
      </dsp:txXfrm>
    </dsp:sp>
    <dsp:sp modelId="{35EDE650-E23A-AD4D-8A0C-26148DCEFA34}">
      <dsp:nvSpPr>
        <dsp:cNvPr id="0" name=""/>
        <dsp:cNvSpPr/>
      </dsp:nvSpPr>
      <dsp:spPr>
        <a:xfrm rot="10800000">
          <a:off x="1792856" y="1459162"/>
          <a:ext cx="237745" cy="3016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64179" y="1519500"/>
        <a:ext cx="166422" cy="181014"/>
      </dsp:txXfrm>
    </dsp:sp>
    <dsp:sp modelId="{EA87A87F-AA0F-AC43-BECC-EFB07E67797D}">
      <dsp:nvSpPr>
        <dsp:cNvPr id="0" name=""/>
        <dsp:cNvSpPr/>
      </dsp:nvSpPr>
      <dsp:spPr>
        <a:xfrm>
          <a:off x="786813" y="1163058"/>
          <a:ext cx="893898" cy="8938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Deceptive Statements</a:t>
          </a:r>
          <a:endParaRPr lang="en-US" sz="1000" kern="1200" dirty="0"/>
        </a:p>
      </dsp:txBody>
      <dsp:txXfrm>
        <a:off x="917721" y="1293966"/>
        <a:ext cx="632082" cy="632082"/>
      </dsp:txXfrm>
    </dsp:sp>
    <dsp:sp modelId="{B5EEAF5F-625C-0F49-9913-58696955D7C8}">
      <dsp:nvSpPr>
        <dsp:cNvPr id="0" name=""/>
        <dsp:cNvSpPr/>
      </dsp:nvSpPr>
      <dsp:spPr>
        <a:xfrm rot="18000000">
          <a:off x="1447144" y="883681"/>
          <a:ext cx="237745" cy="3016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64975" y="974903"/>
        <a:ext cx="166422" cy="181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2B6A7-0DD0-4375-8BE3-F68C202E04ED}">
      <dsp:nvSpPr>
        <dsp:cNvPr id="0" name=""/>
        <dsp:cNvSpPr/>
      </dsp:nvSpPr>
      <dsp:spPr>
        <a:xfrm>
          <a:off x="3622327" y="2024629"/>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Enron’s Multi-dimensional fraud</a:t>
          </a:r>
          <a:endParaRPr lang="en-US" sz="1500" kern="1200" dirty="0"/>
        </a:p>
      </dsp:txBody>
      <dsp:txXfrm>
        <a:off x="3833524" y="2235826"/>
        <a:ext cx="1019750" cy="1019750"/>
      </dsp:txXfrm>
    </dsp:sp>
    <dsp:sp modelId="{C13742EC-8CF1-435F-887E-5FA7B7B02993}">
      <dsp:nvSpPr>
        <dsp:cNvPr id="0" name=""/>
        <dsp:cNvSpPr/>
      </dsp:nvSpPr>
      <dsp:spPr>
        <a:xfrm rot="16200000">
          <a:off x="4189965" y="1498651"/>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235995" y="1642747"/>
        <a:ext cx="214808" cy="294197"/>
      </dsp:txXfrm>
    </dsp:sp>
    <dsp:sp modelId="{BB093CF9-0FD3-4D39-BCB0-8CDBFD068F37}">
      <dsp:nvSpPr>
        <dsp:cNvPr id="0" name=""/>
        <dsp:cNvSpPr/>
      </dsp:nvSpPr>
      <dsp:spPr>
        <a:xfrm>
          <a:off x="3622327" y="3487"/>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Energy Price Manipulation</a:t>
          </a:r>
          <a:endParaRPr lang="en-US" sz="1400" kern="1200" dirty="0"/>
        </a:p>
      </dsp:txBody>
      <dsp:txXfrm>
        <a:off x="3833524" y="214684"/>
        <a:ext cx="1019750" cy="1019750"/>
      </dsp:txXfrm>
    </dsp:sp>
    <dsp:sp modelId="{B7048FEE-C91F-4712-AF8C-1690B5764129}">
      <dsp:nvSpPr>
        <dsp:cNvPr id="0" name=""/>
        <dsp:cNvSpPr/>
      </dsp:nvSpPr>
      <dsp:spPr>
        <a:xfrm rot="20520000">
          <a:off x="5142816" y="2190937"/>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145069" y="2303227"/>
        <a:ext cx="214808" cy="294197"/>
      </dsp:txXfrm>
    </dsp:sp>
    <dsp:sp modelId="{786B679E-D0FF-4D9A-BE2C-CC34BC8C6A5D}">
      <dsp:nvSpPr>
        <dsp:cNvPr id="0" name=""/>
        <dsp:cNvSpPr/>
      </dsp:nvSpPr>
      <dsp:spPr>
        <a:xfrm>
          <a:off x="5544548" y="1400062"/>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Financial Statement Fraud</a:t>
          </a:r>
          <a:endParaRPr lang="en-US" sz="1400" kern="1200" dirty="0"/>
        </a:p>
      </dsp:txBody>
      <dsp:txXfrm>
        <a:off x="5755745" y="1611259"/>
        <a:ext cx="1019750" cy="1019750"/>
      </dsp:txXfrm>
    </dsp:sp>
    <dsp:sp modelId="{AFFFC78B-95FF-456E-A9E1-FD678A3C7365}">
      <dsp:nvSpPr>
        <dsp:cNvPr id="0" name=""/>
        <dsp:cNvSpPr/>
      </dsp:nvSpPr>
      <dsp:spPr>
        <a:xfrm rot="3240000">
          <a:off x="4778859" y="3311080"/>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797833" y="3371907"/>
        <a:ext cx="214808" cy="294197"/>
      </dsp:txXfrm>
    </dsp:sp>
    <dsp:sp modelId="{5C67C2B1-8CEF-409B-9243-1B8BAA5C91F5}">
      <dsp:nvSpPr>
        <dsp:cNvPr id="0" name=""/>
        <dsp:cNvSpPr/>
      </dsp:nvSpPr>
      <dsp:spPr>
        <a:xfrm>
          <a:off x="4810325" y="3659768"/>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Securities Fraud</a:t>
          </a:r>
          <a:endParaRPr lang="en-US" sz="1400" kern="1200" dirty="0"/>
        </a:p>
      </dsp:txBody>
      <dsp:txXfrm>
        <a:off x="5021522" y="3870965"/>
        <a:ext cx="1019750" cy="1019750"/>
      </dsp:txXfrm>
    </dsp:sp>
    <dsp:sp modelId="{AD8EB488-4482-403A-BD62-E197A4381E2B}">
      <dsp:nvSpPr>
        <dsp:cNvPr id="0" name=""/>
        <dsp:cNvSpPr/>
      </dsp:nvSpPr>
      <dsp:spPr>
        <a:xfrm rot="7560000">
          <a:off x="3601071" y="3311080"/>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3674157" y="3371907"/>
        <a:ext cx="214808" cy="294197"/>
      </dsp:txXfrm>
    </dsp:sp>
    <dsp:sp modelId="{4C18F638-3D81-46B0-B02A-3A9078E56ABB}">
      <dsp:nvSpPr>
        <dsp:cNvPr id="0" name=""/>
        <dsp:cNvSpPr/>
      </dsp:nvSpPr>
      <dsp:spPr>
        <a:xfrm>
          <a:off x="2434329" y="3659768"/>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Wire Fraud</a:t>
          </a:r>
          <a:endParaRPr lang="en-US" sz="1400" kern="1200" dirty="0"/>
        </a:p>
      </dsp:txBody>
      <dsp:txXfrm>
        <a:off x="2645526" y="3870965"/>
        <a:ext cx="1019750" cy="1019750"/>
      </dsp:txXfrm>
    </dsp:sp>
    <dsp:sp modelId="{9E8FFA42-131D-4DA6-9054-230009CDAFCD}">
      <dsp:nvSpPr>
        <dsp:cNvPr id="0" name=""/>
        <dsp:cNvSpPr/>
      </dsp:nvSpPr>
      <dsp:spPr>
        <a:xfrm rot="11880000">
          <a:off x="3237115" y="2190937"/>
          <a:ext cx="306868" cy="4903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3326922" y="2303227"/>
        <a:ext cx="214808" cy="294197"/>
      </dsp:txXfrm>
    </dsp:sp>
    <dsp:sp modelId="{E8F8A3E4-976B-4A71-9B7A-DD21081E0D09}">
      <dsp:nvSpPr>
        <dsp:cNvPr id="0" name=""/>
        <dsp:cNvSpPr/>
      </dsp:nvSpPr>
      <dsp:spPr>
        <a:xfrm>
          <a:off x="1700106" y="1400062"/>
          <a:ext cx="1442144" cy="1442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Stock Price Manipulation</a:t>
          </a:r>
          <a:endParaRPr lang="en-US" sz="1400" kern="1200" dirty="0"/>
        </a:p>
      </dsp:txBody>
      <dsp:txXfrm>
        <a:off x="1911303" y="1611259"/>
        <a:ext cx="1019750" cy="10197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3BDB22-7379-4393-9707-218E5349C7E2}" type="datetimeFigureOut">
              <a:rPr lang="en-US" smtClean="0"/>
              <a:t>1/2/18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A027A1B-6C11-4AAF-BD53-3AB9B3BB5319}" type="slidenum">
              <a:rPr lang="en-US" smtClean="0"/>
              <a:t>‹#›</a:t>
            </a:fld>
            <a:endParaRPr lang="en-US" dirty="0"/>
          </a:p>
        </p:txBody>
      </p:sp>
    </p:spTree>
    <p:extLst>
      <p:ext uri="{BB962C8B-B14F-4D97-AF65-F5344CB8AC3E}">
        <p14:creationId xmlns:p14="http://schemas.microsoft.com/office/powerpoint/2010/main" val="378096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5" name="Content Placeholder 2"/>
          <p:cNvSpPr>
            <a:spLocks noGrp="1"/>
          </p:cNvSpPr>
          <p:nvPr>
            <p:ph idx="1"/>
          </p:nvPr>
        </p:nvSpPr>
        <p:spPr>
          <a:xfrm>
            <a:off x="457200" y="990600"/>
            <a:ext cx="8305800" cy="4952999"/>
          </a:xfrm>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12210535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2" name="Rectangle 1"/>
          <p:cNvSpPr/>
          <p:nvPr/>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7393903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no Temple">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058EB6-411A-411F-BC35-6FE70E395CEB}" type="datetimeFigureOut">
              <a:rPr lang="en-US" smtClean="0"/>
              <a:t>1/2/18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FC31D0-7E0B-48AA-BBD2-E0F66604C8EE}" type="slidenum">
              <a:rPr lang="en-US" smtClean="0"/>
              <a:t>‹#›</a:t>
            </a:fld>
            <a:endParaRPr lang="en-US" dirty="0"/>
          </a:p>
        </p:txBody>
      </p:sp>
    </p:spTree>
    <p:extLst>
      <p:ext uri="{BB962C8B-B14F-4D97-AF65-F5344CB8AC3E}">
        <p14:creationId xmlns:p14="http://schemas.microsoft.com/office/powerpoint/2010/main" val="424714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609600" y="762000"/>
            <a:ext cx="7772400" cy="1470025"/>
          </a:xfrm>
        </p:spPr>
        <p:txBody>
          <a:bodyPr/>
          <a:lstStyle>
            <a:lvl1pPr>
              <a:defRPr baseline="0">
                <a:solidFill>
                  <a:schemeClr val="tx1"/>
                </a:solidFill>
              </a:defRPr>
            </a:lvl1pPr>
          </a:lstStyle>
          <a:p>
            <a:r>
              <a:rPr lang="en-US" smtClean="0"/>
              <a:t>Click to edit Master title style</a:t>
            </a:r>
            <a:endParaRPr lang="en-US" dirty="0"/>
          </a:p>
        </p:txBody>
      </p:sp>
      <p:sp>
        <p:nvSpPr>
          <p:cNvPr id="22533" name="Rectangle 5"/>
          <p:cNvSpPr>
            <a:spLocks noGrp="1" noChangeArrowheads="1"/>
          </p:cNvSpPr>
          <p:nvPr>
            <p:ph type="subTitle" idx="1"/>
          </p:nvPr>
        </p:nvSpPr>
        <p:spPr>
          <a:xfrm>
            <a:off x="609600" y="4014239"/>
            <a:ext cx="7848600" cy="1639932"/>
          </a:xfrm>
        </p:spPr>
        <p:txBody>
          <a:bodyPr/>
          <a:lstStyle>
            <a:lvl1pPr marL="0" indent="0">
              <a:buFontTx/>
              <a:buNone/>
              <a:defRPr>
                <a:solidFill>
                  <a:schemeClr val="tx2">
                    <a:lumMod val="50000"/>
                  </a:schemeClr>
                </a:solidFill>
              </a:defRPr>
            </a:lvl1pPr>
          </a:lstStyle>
          <a:p>
            <a:r>
              <a:rPr lang="en-US" smtClean="0"/>
              <a:t>Click to edit Master subtitle style</a:t>
            </a:r>
            <a:endParaRPr lang="en-US" dirty="0"/>
          </a:p>
        </p:txBody>
      </p:sp>
      <p:sp>
        <p:nvSpPr>
          <p:cNvPr id="3" name="Text Placeholder 2"/>
          <p:cNvSpPr>
            <a:spLocks noGrp="1"/>
          </p:cNvSpPr>
          <p:nvPr>
            <p:ph type="body" sz="quarter" idx="10"/>
          </p:nvPr>
        </p:nvSpPr>
        <p:spPr>
          <a:xfrm>
            <a:off x="609600" y="2438400"/>
            <a:ext cx="7848600" cy="1371600"/>
          </a:xfrm>
        </p:spPr>
        <p:txBody>
          <a:bodyPr/>
          <a:lstStyle>
            <a:lvl1pPr marL="0" indent="0">
              <a:buNone/>
              <a:defRPr/>
            </a:lvl1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2533" name="Rectangle 5"/>
          <p:cNvSpPr>
            <a:spLocks noGrp="1" noChangeArrowheads="1"/>
          </p:cNvSpPr>
          <p:nvPr>
            <p:ph type="subTitle" idx="1"/>
          </p:nvPr>
        </p:nvSpPr>
        <p:spPr>
          <a:xfrm>
            <a:off x="1600200" y="1905000"/>
            <a:ext cx="6400800" cy="2438400"/>
          </a:xfrm>
        </p:spPr>
        <p:txBody>
          <a:bodyPr anchor="ctr"/>
          <a:lstStyle>
            <a:lvl1pPr marL="0" indent="0" algn="ctr">
              <a:spcBef>
                <a:spcPts val="0"/>
              </a:spcBef>
              <a:buFontTx/>
              <a:buNone/>
              <a:defRPr sz="2800">
                <a:solidFill>
                  <a:schemeClr val="tx2">
                    <a:lumMod val="50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60125442"/>
      </p:ext>
    </p:extLst>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62000"/>
            <a:ext cx="4114800" cy="51355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762000"/>
            <a:ext cx="4038600" cy="5135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533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62000"/>
            <a:ext cx="2740152" cy="5334000"/>
          </a:xfrm>
        </p:spPr>
        <p:txBody>
          <a:bodyPr/>
          <a:lstStyle>
            <a:lvl1pPr marL="231775" indent="-231775">
              <a:defRPr sz="2400"/>
            </a:lvl1pPr>
            <a:lvl2pPr marL="457200" indent="-228600">
              <a:defRPr sz="2000"/>
            </a:lvl2pPr>
            <a:lvl3pPr marL="685800" indent="-228600">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279648" y="762000"/>
            <a:ext cx="2740152" cy="53340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sz="2000" dirty="0" smtClean="0"/>
            </a:lvl2pPr>
            <a:lvl3pPr>
              <a:defRPr lang="en-US" sz="1800" dirty="0" smtClean="0"/>
            </a:lvl3pPr>
          </a:lstStyle>
          <a:p>
            <a:pPr marL="231775" lvl="0" indent="-231775"/>
            <a:r>
              <a:rPr lang="en-US" smtClean="0"/>
              <a:t>Click to edit Master text styles</a:t>
            </a:r>
          </a:p>
          <a:p>
            <a:pPr marL="231775" lvl="1" indent="-231775"/>
            <a:r>
              <a:rPr lang="en-US" smtClean="0"/>
              <a:t>Second level</a:t>
            </a:r>
          </a:p>
          <a:p>
            <a:pPr marL="231775" lvl="2" indent="-231775"/>
            <a:r>
              <a:rPr lang="en-US" smtClean="0"/>
              <a:t>Third level</a:t>
            </a:r>
          </a:p>
        </p:txBody>
      </p:sp>
      <p:sp>
        <p:nvSpPr>
          <p:cNvPr id="5" name="Content Placeholder 3"/>
          <p:cNvSpPr>
            <a:spLocks noGrp="1"/>
          </p:cNvSpPr>
          <p:nvPr>
            <p:ph sz="half" idx="10"/>
          </p:nvPr>
        </p:nvSpPr>
        <p:spPr>
          <a:xfrm>
            <a:off x="6096000" y="762000"/>
            <a:ext cx="2740152" cy="53340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sz="2000" dirty="0" smtClean="0"/>
            </a:lvl2pPr>
            <a:lvl3pPr>
              <a:defRPr lang="en-US" sz="1800" dirty="0" smtClean="0"/>
            </a:lvl3pPr>
          </a:lstStyle>
          <a:p>
            <a:pPr marL="231775" lvl="0" indent="-231775"/>
            <a:r>
              <a:rPr lang="en-US" smtClean="0"/>
              <a:t>Click to edit Master text styles</a:t>
            </a:r>
          </a:p>
          <a:p>
            <a:pPr marL="231775" lvl="1" indent="-231775"/>
            <a:r>
              <a:rPr lang="en-US" smtClean="0"/>
              <a:t>Second level</a:t>
            </a:r>
          </a:p>
          <a:p>
            <a:pPr marL="231775" lvl="2" indent="-231775"/>
            <a:r>
              <a:rPr lang="en-US" smtClean="0"/>
              <a:t>Third level</a:t>
            </a:r>
          </a:p>
        </p:txBody>
      </p:sp>
    </p:spTree>
    <p:extLst>
      <p:ext uri="{BB962C8B-B14F-4D97-AF65-F5344CB8AC3E}">
        <p14:creationId xmlns:p14="http://schemas.microsoft.com/office/powerpoint/2010/main" val="40483324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990601"/>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3"/>
          <p:cNvSpPr>
            <a:spLocks noGrp="1"/>
          </p:cNvSpPr>
          <p:nvPr>
            <p:ph sz="half" idx="11"/>
          </p:nvPr>
        </p:nvSpPr>
        <p:spPr>
          <a:xfrm>
            <a:off x="4724400" y="3276600"/>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68815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8305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8305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912889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tif"/><Relationship Id="rId17" Type="http://schemas.openxmlformats.org/officeDocument/2006/relationships/hyperlink" Target="mailto:TUG05176@temple.edu)"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bwMode="auto">
          <a:xfrm>
            <a:off x="457200" y="152401"/>
            <a:ext cx="830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2" name="Group 1"/>
          <p:cNvGrpSpPr/>
          <p:nvPr/>
        </p:nvGrpSpPr>
        <p:grpSpPr>
          <a:xfrm>
            <a:off x="-2822" y="6175311"/>
            <a:ext cx="9146822" cy="682689"/>
            <a:chOff x="-2822" y="6189422"/>
            <a:chExt cx="9146822" cy="682689"/>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428569" y="6189422"/>
              <a:ext cx="6715431" cy="682689"/>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2" y="6189422"/>
              <a:ext cx="6715431" cy="682689"/>
            </a:xfrm>
            <a:prstGeom prst="rect">
              <a:avLst/>
            </a:prstGeom>
          </p:spPr>
        </p:pic>
      </p:grpSp>
      <p:sp>
        <p:nvSpPr>
          <p:cNvPr id="21509" name="Rectangle 5"/>
          <p:cNvSpPr>
            <a:spLocks noGrp="1" noChangeArrowheads="1"/>
          </p:cNvSpPr>
          <p:nvPr>
            <p:ph type="body" idx="1"/>
          </p:nvPr>
        </p:nvSpPr>
        <p:spPr bwMode="auto">
          <a:xfrm>
            <a:off x="457200" y="838200"/>
            <a:ext cx="8305800" cy="5105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7"/>
          <p:cNvSpPr/>
          <p:nvPr userDrawn="1"/>
        </p:nvSpPr>
        <p:spPr>
          <a:xfrm>
            <a:off x="5105400" y="6187088"/>
            <a:ext cx="4038600" cy="646331"/>
          </a:xfrm>
          <a:prstGeom prst="rect">
            <a:avLst/>
          </a:prstGeom>
        </p:spPr>
        <p:txBody>
          <a:bodyPr wrap="square">
            <a:spAutoFit/>
          </a:bodyPr>
          <a:lstStyle/>
          <a:p>
            <a:r>
              <a:rPr lang="en-US" sz="900" b="1" dirty="0"/>
              <a:t>Edward S Ferrara (</a:t>
            </a:r>
            <a:r>
              <a:rPr lang="en-US" sz="900" b="1" dirty="0">
                <a:hlinkClick r:id="rId17"/>
              </a:rPr>
              <a:t>TUG05176@temple.edu)</a:t>
            </a:r>
            <a:r>
              <a:rPr lang="en-US" sz="900" b="1" dirty="0"/>
              <a:t> [LIST </a:t>
            </a:r>
            <a:r>
              <a:rPr lang="en-US" sz="900" b="1"/>
              <a:t>ALL </a:t>
            </a:r>
            <a:r>
              <a:rPr lang="en-US" sz="900" b="1" smtClean="0"/>
              <a:t>AUTHORS / </a:t>
            </a:r>
            <a:r>
              <a:rPr lang="en-US" sz="900" b="1" dirty="0"/>
              <a:t>PRESENTERS]</a:t>
            </a:r>
          </a:p>
          <a:p>
            <a:r>
              <a:rPr lang="en-US" sz="900" b="1" dirty="0"/>
              <a:t>MIS5208 – Lab 03 – Fraud Scandals of Note</a:t>
            </a:r>
          </a:p>
          <a:p>
            <a:r>
              <a:rPr lang="en-US" sz="900" b="1" dirty="0"/>
              <a:t>Saturday February 24, </a:t>
            </a:r>
            <a:r>
              <a:rPr lang="en-US" sz="900" b="1" dirty="0" smtClean="0"/>
              <a:t>2018</a:t>
            </a:r>
          </a:p>
          <a:p>
            <a:r>
              <a:rPr lang="en-US" sz="900" b="1" dirty="0" smtClean="0"/>
              <a:t>Page </a:t>
            </a:r>
            <a:fld id="{F836BFA7-378C-9B4D-9CCF-63CD01FA772F}" type="slidenum">
              <a:rPr lang="en-US" sz="900" b="1" smtClean="0"/>
              <a:t>2</a:t>
            </a:fld>
            <a:r>
              <a:rPr lang="en-US" sz="900" b="1" dirty="0" smtClean="0"/>
              <a:t> of 10</a:t>
            </a:r>
            <a:endParaRPr lang="en-US" sz="900" dirty="0"/>
          </a:p>
        </p:txBody>
      </p:sp>
    </p:spTree>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6" r:id="rId8"/>
    <p:sldLayoutId id="2147484040" r:id="rId9"/>
    <p:sldLayoutId id="2147484041" r:id="rId10"/>
    <p:sldLayoutId id="2147484042" r:id="rId11"/>
    <p:sldLayoutId id="2147484043" r:id="rId12"/>
    <p:sldLayoutId id="2147484044" r:id="rId13"/>
    <p:sldLayoutId id="2147484045" r:id="rId14"/>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800" cap="none" spc="300" baseline="0">
          <a:solidFill>
            <a:schemeClr val="bg1">
              <a:lumMod val="60000"/>
              <a:lumOff val="40000"/>
            </a:schemeClr>
          </a:solidFill>
          <a:latin typeface="Calibri" pitchFamily="34" charset="0"/>
          <a:ea typeface="+mj-ea"/>
          <a:cs typeface="+mj-cs"/>
        </a:defRPr>
      </a:lvl1pPr>
      <a:lvl2pPr algn="l" rtl="0" eaLnBrk="1" fontAlgn="base" hangingPunct="1">
        <a:spcBef>
          <a:spcPct val="0"/>
        </a:spcBef>
        <a:spcAft>
          <a:spcPct val="0"/>
        </a:spcAft>
        <a:defRPr sz="3000">
          <a:solidFill>
            <a:srgbClr val="F88C0A"/>
          </a:solidFill>
          <a:latin typeface="Trebuchet MS" pitchFamily="34" charset="0"/>
        </a:defRPr>
      </a:lvl2pPr>
      <a:lvl3pPr algn="l" rtl="0" eaLnBrk="1" fontAlgn="base" hangingPunct="1">
        <a:spcBef>
          <a:spcPct val="0"/>
        </a:spcBef>
        <a:spcAft>
          <a:spcPct val="0"/>
        </a:spcAft>
        <a:defRPr sz="3000">
          <a:solidFill>
            <a:srgbClr val="F88C0A"/>
          </a:solidFill>
          <a:latin typeface="Trebuchet MS" pitchFamily="34" charset="0"/>
        </a:defRPr>
      </a:lvl3pPr>
      <a:lvl4pPr algn="l" rtl="0" eaLnBrk="1" fontAlgn="base" hangingPunct="1">
        <a:spcBef>
          <a:spcPct val="0"/>
        </a:spcBef>
        <a:spcAft>
          <a:spcPct val="0"/>
        </a:spcAft>
        <a:defRPr sz="3000">
          <a:solidFill>
            <a:srgbClr val="F88C0A"/>
          </a:solidFill>
          <a:latin typeface="Trebuchet MS" pitchFamily="34" charset="0"/>
        </a:defRPr>
      </a:lvl4pPr>
      <a:lvl5pPr algn="l" rtl="0" eaLnBrk="1" fontAlgn="base" hangingPunct="1">
        <a:spcBef>
          <a:spcPct val="0"/>
        </a:spcBef>
        <a:spcAft>
          <a:spcPct val="0"/>
        </a:spcAft>
        <a:defRPr sz="3000">
          <a:solidFill>
            <a:srgbClr val="F88C0A"/>
          </a:solidFill>
          <a:latin typeface="Trebuchet MS" pitchFamily="34" charset="0"/>
        </a:defRPr>
      </a:lvl5pPr>
      <a:lvl6pPr marL="457200" algn="l" rtl="0" eaLnBrk="1" fontAlgn="base" hangingPunct="1">
        <a:spcBef>
          <a:spcPct val="0"/>
        </a:spcBef>
        <a:spcAft>
          <a:spcPct val="0"/>
        </a:spcAft>
        <a:defRPr sz="3000">
          <a:solidFill>
            <a:srgbClr val="F88C0A"/>
          </a:solidFill>
          <a:latin typeface="Trebuchet MS" pitchFamily="34" charset="0"/>
        </a:defRPr>
      </a:lvl6pPr>
      <a:lvl7pPr marL="914400" algn="l" rtl="0" eaLnBrk="1" fontAlgn="base" hangingPunct="1">
        <a:spcBef>
          <a:spcPct val="0"/>
        </a:spcBef>
        <a:spcAft>
          <a:spcPct val="0"/>
        </a:spcAft>
        <a:defRPr sz="3000">
          <a:solidFill>
            <a:srgbClr val="F88C0A"/>
          </a:solidFill>
          <a:latin typeface="Trebuchet MS" pitchFamily="34" charset="0"/>
        </a:defRPr>
      </a:lvl7pPr>
      <a:lvl8pPr marL="1371600" algn="l" rtl="0" eaLnBrk="1" fontAlgn="base" hangingPunct="1">
        <a:spcBef>
          <a:spcPct val="0"/>
        </a:spcBef>
        <a:spcAft>
          <a:spcPct val="0"/>
        </a:spcAft>
        <a:defRPr sz="3000">
          <a:solidFill>
            <a:srgbClr val="F88C0A"/>
          </a:solidFill>
          <a:latin typeface="Trebuchet MS" pitchFamily="34" charset="0"/>
        </a:defRPr>
      </a:lvl8pPr>
      <a:lvl9pPr marL="1828800" algn="l" rtl="0" eaLnBrk="1" fontAlgn="base" hangingPunct="1">
        <a:spcBef>
          <a:spcPct val="0"/>
        </a:spcBef>
        <a:spcAft>
          <a:spcPct val="0"/>
        </a:spcAft>
        <a:defRPr sz="3000">
          <a:solidFill>
            <a:srgbClr val="F88C0A"/>
          </a:solidFill>
          <a:latin typeface="Trebuchet MS" pitchFamily="34" charset="0"/>
        </a:defRPr>
      </a:lvl9pPr>
    </p:titleStyle>
    <p:bodyStyle>
      <a:lvl1pPr marL="342900" indent="-342900" algn="l" rtl="0" eaLnBrk="1" fontAlgn="base" hangingPunct="1">
        <a:spcBef>
          <a:spcPts val="300"/>
        </a:spcBef>
        <a:spcAft>
          <a:spcPct val="0"/>
        </a:spcAft>
        <a:buClr>
          <a:schemeClr val="bg2">
            <a:lumMod val="65000"/>
            <a:lumOff val="35000"/>
          </a:schemeClr>
        </a:buClr>
        <a:buSzPct val="73000"/>
        <a:buFont typeface="Wingdings" pitchFamily="2" charset="2"/>
        <a:buChar char="§"/>
        <a:defRPr sz="2400">
          <a:solidFill>
            <a:schemeClr val="bg2"/>
          </a:solidFill>
          <a:latin typeface="Calibri" pitchFamily="34" charset="0"/>
          <a:ea typeface="+mn-ea"/>
          <a:cs typeface="+mn-cs"/>
        </a:defRPr>
      </a:lvl1pPr>
      <a:lvl2pPr marL="742950" indent="-285750" algn="l" rtl="0" eaLnBrk="1" fontAlgn="base" hangingPunct="1">
        <a:spcBef>
          <a:spcPts val="300"/>
        </a:spcBef>
        <a:spcAft>
          <a:spcPct val="0"/>
        </a:spcAft>
        <a:buClr>
          <a:schemeClr val="tx2">
            <a:lumMod val="50000"/>
          </a:schemeClr>
        </a:buClr>
        <a:buSzPct val="75000"/>
        <a:buFont typeface="Wingdings" pitchFamily="2" charset="2"/>
        <a:buChar char="§"/>
        <a:defRPr sz="2200">
          <a:solidFill>
            <a:schemeClr val="tx2">
              <a:lumMod val="25000"/>
            </a:schemeClr>
          </a:solidFill>
          <a:latin typeface="Calibri" pitchFamily="34" charset="0"/>
        </a:defRPr>
      </a:lvl2pPr>
      <a:lvl3pPr marL="1143000" indent="-228600" algn="l" rtl="0" eaLnBrk="1" fontAlgn="base" hangingPunct="1">
        <a:spcBef>
          <a:spcPts val="300"/>
        </a:spcBef>
        <a:spcAft>
          <a:spcPct val="0"/>
        </a:spcAft>
        <a:buClr>
          <a:schemeClr val="tx2">
            <a:lumMod val="50000"/>
          </a:schemeClr>
        </a:buClr>
        <a:buSzPct val="75000"/>
        <a:buFont typeface="Wingdings" pitchFamily="2" charset="2"/>
        <a:buChar char="§"/>
        <a:defRPr sz="2000">
          <a:solidFill>
            <a:schemeClr val="tx2">
              <a:lumMod val="50000"/>
            </a:schemeClr>
          </a:solidFill>
          <a:latin typeface="Calibri" pitchFamily="34" charset="0"/>
        </a:defRPr>
      </a:lvl3pPr>
      <a:lvl4pPr marL="1600200" indent="-228600" algn="l" rtl="0" eaLnBrk="1" fontAlgn="base" hangingPunct="1">
        <a:spcBef>
          <a:spcPct val="20000"/>
        </a:spcBef>
        <a:spcAft>
          <a:spcPct val="0"/>
        </a:spcAft>
        <a:buChar char="–"/>
        <a:defRPr sz="2000">
          <a:solidFill>
            <a:schemeClr val="bg1"/>
          </a:solidFill>
          <a:latin typeface="Arial" charset="0"/>
        </a:defRPr>
      </a:lvl4pPr>
      <a:lvl5pPr marL="2057400" indent="-228600" algn="l" rtl="0" eaLnBrk="1" fontAlgn="base" hangingPunct="1">
        <a:spcBef>
          <a:spcPct val="20000"/>
        </a:spcBef>
        <a:spcAft>
          <a:spcPct val="0"/>
        </a:spcAft>
        <a:buChar char="»"/>
        <a:defRPr sz="2000">
          <a:solidFill>
            <a:schemeClr val="bg1"/>
          </a:solidFill>
          <a:latin typeface="Arial"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XX99999@temple.edu)" TargetMode="External"/><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hyperlink" Target="mailto:TUG05176@templ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UG05176@templ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 Id="rId11"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fortune.com/2013/07/01/the-confessions-of-andy-fastow/" TargetMode="External"/><Relationship Id="rId4" Type="http://schemas.openxmlformats.org/officeDocument/2006/relationships/hyperlink" Target="http://www.nytimes.com/2008/01/29/business/29enron.html?_r=0" TargetMode="External"/><Relationship Id="rId5" Type="http://schemas.openxmlformats.org/officeDocument/2006/relationships/hyperlink" Target="http://usatoday30.usatoday.com/money/industries/energy/2005-12-28-enron-participants_x.htm" TargetMode="External"/><Relationship Id="rId1" Type="http://schemas.openxmlformats.org/officeDocument/2006/relationships/slideLayout" Target="../slideLayouts/slideLayout1.xml"/><Relationship Id="rId2" Type="http://schemas.openxmlformats.org/officeDocument/2006/relationships/hyperlink" Target="http://money.cnn.com/2013/05/08/news/companies/skilling-enron/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375"/>
            <a:ext cx="8077200" cy="1927225"/>
          </a:xfrm>
        </p:spPr>
        <p:txBody>
          <a:bodyPr>
            <a:normAutofit/>
          </a:bodyPr>
          <a:lstStyle/>
          <a:p>
            <a:pPr algn="l"/>
            <a:r>
              <a:rPr lang="en-US" dirty="0" smtClean="0"/>
              <a:t>The Impact of the Crooked “E”</a:t>
            </a:r>
            <a:br>
              <a:rPr lang="en-US" dirty="0" smtClean="0"/>
            </a:br>
            <a:r>
              <a:rPr lang="en-US" dirty="0" smtClean="0"/>
              <a:t>The Enron Fraud and Scandal And What It Means to Business Today</a:t>
            </a:r>
            <a:endParaRPr lang="en-US" dirty="0"/>
          </a:p>
        </p:txBody>
      </p:sp>
      <p:sp>
        <p:nvSpPr>
          <p:cNvPr id="3" name="Subtitle 2"/>
          <p:cNvSpPr>
            <a:spLocks noGrp="1"/>
          </p:cNvSpPr>
          <p:nvPr>
            <p:ph type="subTitle" idx="1"/>
          </p:nvPr>
        </p:nvSpPr>
        <p:spPr>
          <a:xfrm>
            <a:off x="523568" y="4343400"/>
            <a:ext cx="8610600" cy="1219200"/>
          </a:xfrm>
        </p:spPr>
        <p:txBody>
          <a:bodyPr>
            <a:noAutofit/>
          </a:bodyPr>
          <a:lstStyle/>
          <a:p>
            <a:pPr algn="l"/>
            <a:r>
              <a:rPr lang="en-US" sz="1600" b="1" dirty="0" smtClean="0">
                <a:solidFill>
                  <a:srgbClr val="4F271C"/>
                </a:solidFill>
              </a:rPr>
              <a:t>Edward S Ferrara (</a:t>
            </a:r>
            <a:r>
              <a:rPr lang="en-US" sz="1600" b="1" dirty="0" smtClean="0">
                <a:solidFill>
                  <a:srgbClr val="4F271C"/>
                </a:solidFill>
                <a:hlinkClick r:id="rId2"/>
              </a:rPr>
              <a:t>TUG05176@temple.edu)</a:t>
            </a:r>
            <a:endParaRPr lang="en-US" sz="1600" b="1" dirty="0">
              <a:solidFill>
                <a:srgbClr val="4F271C"/>
              </a:solidFill>
            </a:endParaRPr>
          </a:p>
          <a:p>
            <a:pPr algn="l"/>
            <a:r>
              <a:rPr lang="en-US" sz="1600" b="1" dirty="0" smtClean="0">
                <a:solidFill>
                  <a:srgbClr val="4F271C"/>
                </a:solidFill>
              </a:rPr>
              <a:t>Student 2 (</a:t>
            </a:r>
            <a:r>
              <a:rPr lang="en-US" sz="1600" b="1" dirty="0" smtClean="0">
                <a:solidFill>
                  <a:srgbClr val="4F271C"/>
                </a:solidFill>
                <a:hlinkClick r:id="rId3"/>
              </a:rPr>
              <a:t>TXX99999@temple.edu</a:t>
            </a:r>
            <a:r>
              <a:rPr lang="en-US" sz="1600" b="1" dirty="0" smtClean="0">
                <a:solidFill>
                  <a:srgbClr val="4F271C"/>
                </a:solidFill>
              </a:rPr>
              <a:t>)</a:t>
            </a:r>
          </a:p>
          <a:p>
            <a:pPr algn="l"/>
            <a:r>
              <a:rPr lang="en-US" sz="1600" b="1" dirty="0" smtClean="0">
                <a:solidFill>
                  <a:srgbClr val="4F271C"/>
                </a:solidFill>
              </a:rPr>
              <a:t>Student 3 (</a:t>
            </a:r>
            <a:r>
              <a:rPr lang="en-US" sz="1600" b="1" dirty="0" smtClean="0">
                <a:solidFill>
                  <a:srgbClr val="4F271C"/>
                </a:solidFill>
                <a:hlinkClick r:id="rId3"/>
              </a:rPr>
              <a:t>TXX99999@temple.edu</a:t>
            </a:r>
            <a:r>
              <a:rPr lang="en-US" sz="1600" b="1" dirty="0" smtClean="0">
                <a:solidFill>
                  <a:srgbClr val="4F271C"/>
                </a:solidFill>
              </a:rPr>
              <a:t>)</a:t>
            </a:r>
          </a:p>
          <a:p>
            <a:pPr algn="l"/>
            <a:endParaRPr lang="en-US" sz="1600" b="1" dirty="0">
              <a:solidFill>
                <a:srgbClr val="4F271C"/>
              </a:solidFill>
            </a:endParaRPr>
          </a:p>
          <a:p>
            <a:pPr algn="l"/>
            <a:r>
              <a:rPr lang="en-US" sz="1600" b="1" dirty="0" smtClean="0">
                <a:solidFill>
                  <a:srgbClr val="4F271C"/>
                </a:solidFill>
              </a:rPr>
              <a:t>MIS5208 </a:t>
            </a:r>
            <a:r>
              <a:rPr lang="en-US" sz="1600" b="1" dirty="0" smtClean="0">
                <a:solidFill>
                  <a:srgbClr val="4F271C"/>
                </a:solidFill>
              </a:rPr>
              <a:t>– </a:t>
            </a:r>
            <a:r>
              <a:rPr lang="en-US" sz="1600" b="1" dirty="0" smtClean="0">
                <a:solidFill>
                  <a:srgbClr val="4F271C"/>
                </a:solidFill>
              </a:rPr>
              <a:t>Lab 03 – Fraud Scandals of Note</a:t>
            </a:r>
          </a:p>
          <a:p>
            <a:pPr algn="l"/>
            <a:r>
              <a:rPr lang="en-US" sz="1600" b="1" dirty="0" smtClean="0">
                <a:solidFill>
                  <a:srgbClr val="4F271C"/>
                </a:solidFill>
              </a:rPr>
              <a:t>Saturday February 24, 2018</a:t>
            </a:r>
            <a:endParaRPr lang="en-US" sz="1600" dirty="0">
              <a:solidFill>
                <a:srgbClr val="4F271C"/>
              </a:solidFill>
            </a:endParaRPr>
          </a:p>
        </p:txBody>
      </p:sp>
      <p:pic>
        <p:nvPicPr>
          <p:cNvPr id="1026" name="Picture 2" descr="Enron Logo"/>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533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4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3658834"/>
              </p:ext>
            </p:extLst>
          </p:nvPr>
        </p:nvGraphicFramePr>
        <p:xfrm>
          <a:off x="228600" y="762000"/>
          <a:ext cx="8610600" cy="4851400"/>
        </p:xfrm>
        <a:graphic>
          <a:graphicData uri="http://schemas.openxmlformats.org/drawingml/2006/table">
            <a:tbl>
              <a:tblPr firstRow="1" bandRow="1">
                <a:tableStyleId>{5C22544A-7EE6-4342-B048-85BDC9FD1C3A}</a:tableStyleId>
              </a:tblPr>
              <a:tblGrid>
                <a:gridCol w="4305300"/>
                <a:gridCol w="4305300"/>
              </a:tblGrid>
              <a:tr h="370840">
                <a:tc>
                  <a:txBody>
                    <a:bodyPr/>
                    <a:lstStyle/>
                    <a:p>
                      <a:r>
                        <a:rPr lang="en-US" sz="1600" dirty="0" smtClean="0"/>
                        <a:t>Other Enron Guilty Pleas</a:t>
                      </a:r>
                      <a:endParaRPr lang="en-US" sz="1600" baseline="30000" dirty="0"/>
                    </a:p>
                  </a:txBody>
                  <a:tcPr/>
                </a:tc>
                <a:tc>
                  <a:txBody>
                    <a:bodyPr/>
                    <a:lstStyle/>
                    <a:p>
                      <a:endParaRPr lang="en-US" sz="1600" dirty="0"/>
                    </a:p>
                  </a:txBody>
                  <a:tcPr/>
                </a:tc>
              </a:tr>
              <a:tr h="370840">
                <a:tc>
                  <a:txBody>
                    <a:bodyPr/>
                    <a:lstStyle/>
                    <a:p>
                      <a:r>
                        <a:rPr lang="en-US" sz="900" dirty="0" smtClean="0"/>
                        <a:t> December 2005: Former Enron chief accounting officer Richard Causey. Originally indicted in January 2004, Causey was part of a unified defense team with Skilling and Lay for nearly two years until he decided to plead guilty to securities fraud.</a:t>
                      </a:r>
                    </a:p>
                    <a:p>
                      <a:endParaRPr lang="en-US" sz="900" dirty="0" smtClean="0"/>
                    </a:p>
                    <a:p>
                      <a:r>
                        <a:rPr lang="en-US" sz="900" dirty="0" smtClean="0"/>
                        <a:t>July 2005: Christopher Calger, a former executive in Enron's trading business, pleaded guilty to participating in an asset sale scheme to recognize earnings prematurely and improperly.</a:t>
                      </a:r>
                    </a:p>
                    <a:p>
                      <a:endParaRPr lang="en-US" sz="900" dirty="0" smtClean="0"/>
                    </a:p>
                    <a:p>
                      <a:r>
                        <a:rPr lang="en-US" sz="900" dirty="0" smtClean="0"/>
                        <a:t>October 2004: Timothy DeSpain, former assistant treasurer, pleaded guilty to conspiracy, and admitted lying or withholding pertinent information from credit rating agencies at the request of multiple superiors so the energy giant's financial picture appeared healthier than it</a:t>
                      </a:r>
                      <a:r>
                        <a:rPr lang="en-US" sz="900" baseline="0" dirty="0" smtClean="0"/>
                        <a:t> was.</a:t>
                      </a:r>
                    </a:p>
                    <a:p>
                      <a:endParaRPr lang="en-US" sz="900" dirty="0" smtClean="0"/>
                    </a:p>
                    <a:p>
                      <a:r>
                        <a:rPr lang="en-US" sz="900" dirty="0" smtClean="0"/>
                        <a:t>August 2004: Kevin Hannon, former chief operating officer for the broadband unit, pleaded guilty to conspiracy for scheming with Rice and others to tout Enron's broadband network as having capabilities it didn't have to impress analysts and inflate company stock.</a:t>
                      </a:r>
                    </a:p>
                    <a:p>
                      <a:endParaRPr lang="en-US" sz="900" dirty="0" smtClean="0"/>
                    </a:p>
                    <a:p>
                      <a:r>
                        <a:rPr lang="en-US" sz="900" dirty="0" smtClean="0"/>
                        <a:t>August 2004: Mark Koenig, former head of investor relations, pleaded guilty to aiding and abetting securities fraud.</a:t>
                      </a:r>
                    </a:p>
                    <a:p>
                      <a:endParaRPr lang="en-US" sz="900" dirty="0" smtClean="0"/>
                    </a:p>
                    <a:p>
                      <a:r>
                        <a:rPr lang="en-US" sz="900" dirty="0" smtClean="0"/>
                        <a:t>August 2004: John Forney, former energy trader, pleaded guilty to wire fraud for manipulating energy markets during California's power crisis of 2000-2001</a:t>
                      </a:r>
                    </a:p>
                    <a:p>
                      <a:endParaRPr lang="en-US" sz="900" dirty="0" smtClean="0"/>
                    </a:p>
                    <a:p>
                      <a:r>
                        <a:rPr lang="en-US" sz="900" dirty="0" smtClean="0"/>
                        <a:t>July 2004: Kenneth Rice, former broadband unit CEO, pleaded guilty to securities fraud. Admitted to conspiring with others to describe Enron's network control software as revolutionary and the network as up and running when neither was true so Enron stock would rise and he could profit from sales of inflated shares.</a:t>
                      </a:r>
                    </a:p>
                    <a:p>
                      <a:endParaRPr lang="en-US" sz="900" dirty="0" smtClean="0"/>
                    </a:p>
                    <a:p>
                      <a:r>
                        <a:rPr lang="en-US" sz="900" dirty="0" smtClean="0"/>
                        <a:t>May 2004: Paula Rieker, former No. 2 executive in investor relations. Pleaded guilty to insider trading for selling shares in mid-2001 upon learning that Enron's broadband unit lost more money than publicly disclosed.</a:t>
                      </a:r>
                    </a:p>
                  </a:txBody>
                  <a:tcPr/>
                </a:tc>
                <a:tc>
                  <a:txBody>
                    <a:bodyPr/>
                    <a:lstStyle/>
                    <a:p>
                      <a:r>
                        <a:rPr lang="en-US" sz="900" dirty="0" smtClean="0"/>
                        <a:t>January/May 2004: Lea Fastow, former assistant treasurer and wife of former finance chief Andrew Fastow, who quit Enron in 1997. Pleaded guilty first to a felony tax crime, admitting to helping hide ill-gotten gains from her husband's schemes from the government. Withdrew plea, then pleaded guilty in May to a newly filed misdemeanor tax crime. Released in July 2005 from year-long prison sentence.</a:t>
                      </a:r>
                    </a:p>
                    <a:p>
                      <a:endParaRPr lang="en-US" sz="900" dirty="0" smtClean="0"/>
                    </a:p>
                    <a:p>
                      <a:r>
                        <a:rPr lang="en-US" sz="900" dirty="0" smtClean="0"/>
                        <a:t>October 2003: David Delainey, former head of Enron's trading and money-losing retail energy units. Pleaded guilty to insider trading.</a:t>
                      </a:r>
                    </a:p>
                    <a:p>
                      <a:endParaRPr lang="en-US" sz="900" dirty="0" smtClean="0"/>
                    </a:p>
                    <a:p>
                      <a:r>
                        <a:rPr lang="en-US" sz="900" dirty="0" smtClean="0"/>
                        <a:t>September 2003: Ben Glisan Jr., former Enron treasurer, pleaded guilty to conspiracy. Admitted to helping design financial deals that enriched him and illegally kept investment losses off or manipulated Enron's books. Went straight to prison for a five-year term. Began cooperating with investigators in early 2004.</a:t>
                      </a:r>
                    </a:p>
                    <a:p>
                      <a:endParaRPr lang="en-US" sz="900" dirty="0" smtClean="0"/>
                    </a:p>
                    <a:p>
                      <a:r>
                        <a:rPr lang="en-US" sz="900" dirty="0" smtClean="0"/>
                        <a:t>February 2003: Jeffrey Richter, former Enron trader. Pleaded guilty to wire fraud, admitting to manipulating the California power market.</a:t>
                      </a:r>
                    </a:p>
                    <a:p>
                      <a:endParaRPr lang="en-US" sz="900" dirty="0" smtClean="0"/>
                    </a:p>
                    <a:p>
                      <a:r>
                        <a:rPr lang="en-US" sz="900" dirty="0" smtClean="0"/>
                        <a:t>November 2002: Larry Lawyer, pleaded guilty to filing false tax returns that didn't identify more than $79,000 in income over four years he received as "gifts" from Kopper for his work in one of Fastow's schemes.</a:t>
                      </a:r>
                    </a:p>
                    <a:p>
                      <a:endParaRPr lang="en-US" sz="900" dirty="0" smtClean="0"/>
                    </a:p>
                    <a:p>
                      <a:r>
                        <a:rPr lang="en-US" sz="900" dirty="0" smtClean="0"/>
                        <a:t>October 2002: Timothy Belden, former top Enron trader. Pleaded guilty to wire fraud for participating in trading schemes to manipulate California power markets.</a:t>
                      </a:r>
                    </a:p>
                    <a:p>
                      <a:endParaRPr lang="en-US" sz="900" dirty="0" smtClean="0"/>
                    </a:p>
                    <a:p>
                      <a:r>
                        <a:rPr lang="en-US" sz="900" dirty="0" smtClean="0"/>
                        <a:t>August 2002: Michael Kopper, former top Fastow aide. First Enron insider to plead guilty; pleaded guilty to two counts of conspiracy. Admitted to helping Fastow carry out schemes to help Enron manipulate its books while skimming millions for himself, Fastow and selected friends and colleagues.</a:t>
                      </a:r>
                    </a:p>
                    <a:p>
                      <a:endParaRPr lang="en-US" sz="900" dirty="0"/>
                    </a:p>
                  </a:txBody>
                  <a:tcPr/>
                </a:tc>
              </a:tr>
            </a:tbl>
          </a:graphicData>
        </a:graphic>
      </p:graphicFrame>
    </p:spTree>
    <p:extLst>
      <p:ext uri="{BB962C8B-B14F-4D97-AF65-F5344CB8AC3E}">
        <p14:creationId xmlns:p14="http://schemas.microsoft.com/office/powerpoint/2010/main" val="36825810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Facts About Enron – Company History</a:t>
            </a:r>
          </a:p>
          <a:p>
            <a:r>
              <a:rPr lang="en-US" dirty="0" smtClean="0"/>
              <a:t>The Players – The Executives</a:t>
            </a:r>
          </a:p>
          <a:p>
            <a:r>
              <a:rPr lang="en-US" dirty="0"/>
              <a:t>Enron – So Many Dimensions of </a:t>
            </a:r>
            <a:r>
              <a:rPr lang="en-US" dirty="0" smtClean="0"/>
              <a:t>Fraud</a:t>
            </a:r>
          </a:p>
          <a:p>
            <a:r>
              <a:rPr lang="en-US" dirty="0"/>
              <a:t>A Chronology of Enron’s </a:t>
            </a:r>
            <a:r>
              <a:rPr lang="en-US" dirty="0" smtClean="0"/>
              <a:t>Collapse</a:t>
            </a:r>
          </a:p>
          <a:p>
            <a:r>
              <a:rPr lang="en-US" dirty="0" smtClean="0"/>
              <a:t>The Aftermath</a:t>
            </a:r>
          </a:p>
          <a:p>
            <a:r>
              <a:rPr lang="en-US" dirty="0" smtClean="0"/>
              <a:t>What It Means</a:t>
            </a:r>
          </a:p>
          <a:p>
            <a:r>
              <a:rPr lang="en-US" dirty="0" smtClean="0"/>
              <a:t>References</a:t>
            </a:r>
          </a:p>
          <a:p>
            <a:r>
              <a:rPr lang="en-US" dirty="0" smtClean="0"/>
              <a:t>Appendix A – Other </a:t>
            </a:r>
            <a:r>
              <a:rPr lang="en-US" dirty="0" smtClean="0"/>
              <a:t>perpetrators</a:t>
            </a:r>
            <a:endParaRPr lang="en-US" dirty="0" smtClean="0"/>
          </a:p>
        </p:txBody>
      </p:sp>
      <p:sp>
        <p:nvSpPr>
          <p:cNvPr id="2" name="Rectangle 1"/>
          <p:cNvSpPr/>
          <p:nvPr/>
        </p:nvSpPr>
        <p:spPr>
          <a:xfrm>
            <a:off x="5257800" y="6187088"/>
            <a:ext cx="3886200" cy="646331"/>
          </a:xfrm>
          <a:prstGeom prst="rect">
            <a:avLst/>
          </a:prstGeom>
        </p:spPr>
        <p:txBody>
          <a:bodyPr wrap="square">
            <a:spAutoFit/>
          </a:bodyPr>
          <a:lstStyle/>
          <a:p>
            <a:r>
              <a:rPr lang="en-US" sz="900" b="1" dirty="0"/>
              <a:t>Edward S Ferrara (</a:t>
            </a:r>
            <a:r>
              <a:rPr lang="en-US" sz="900" b="1" dirty="0">
                <a:hlinkClick r:id="rId2"/>
              </a:rPr>
              <a:t>TUG05176@temple.edu)</a:t>
            </a:r>
            <a:r>
              <a:rPr lang="en-US" sz="900" b="1" dirty="0"/>
              <a:t> [LIST ALL AUTHORS PRESENTERS]</a:t>
            </a:r>
          </a:p>
          <a:p>
            <a:r>
              <a:rPr lang="en-US" sz="900" b="1" dirty="0"/>
              <a:t>MIS5208 – Lab 03 – Fraud Scandals of Note</a:t>
            </a:r>
          </a:p>
          <a:p>
            <a:r>
              <a:rPr lang="en-US" sz="900" b="1" dirty="0"/>
              <a:t>Saturday February 24, </a:t>
            </a:r>
            <a:r>
              <a:rPr lang="en-US" sz="900" b="1" dirty="0" smtClean="0"/>
              <a:t>2018</a:t>
            </a:r>
          </a:p>
          <a:p>
            <a:r>
              <a:rPr lang="en-US" sz="900" b="1" dirty="0" smtClean="0"/>
              <a:t>Page </a:t>
            </a:r>
            <a:fld id="{F836BFA7-378C-9B4D-9CCF-63CD01FA772F}" type="slidenum">
              <a:rPr lang="en-US" sz="900" b="1" smtClean="0"/>
              <a:t>2</a:t>
            </a:fld>
            <a:r>
              <a:rPr lang="en-US" sz="900" b="1" dirty="0" smtClean="0"/>
              <a:t> of  10</a:t>
            </a:r>
            <a:endParaRPr lang="en-US" sz="900" dirty="0"/>
          </a:p>
        </p:txBody>
      </p:sp>
    </p:spTree>
    <p:extLst>
      <p:ext uri="{BB962C8B-B14F-4D97-AF65-F5344CB8AC3E}">
        <p14:creationId xmlns:p14="http://schemas.microsoft.com/office/powerpoint/2010/main" val="1146675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Enron Players – The Executives</a:t>
            </a:r>
            <a:endParaRPr lang="en-US" dirty="0"/>
          </a:p>
        </p:txBody>
      </p:sp>
      <p:grpSp>
        <p:nvGrpSpPr>
          <p:cNvPr id="11" name="Group 10"/>
          <p:cNvGrpSpPr/>
          <p:nvPr/>
        </p:nvGrpSpPr>
        <p:grpSpPr>
          <a:xfrm>
            <a:off x="197014" y="838195"/>
            <a:ext cx="4206240" cy="1371600"/>
            <a:chOff x="342501" y="839005"/>
            <a:chExt cx="5258596" cy="1375950"/>
          </a:xfrm>
        </p:grpSpPr>
        <p:sp>
          <p:nvSpPr>
            <p:cNvPr id="5" name="Freeform 4"/>
            <p:cNvSpPr/>
            <p:nvPr/>
          </p:nvSpPr>
          <p:spPr>
            <a:xfrm>
              <a:off x="1029080" y="843355"/>
              <a:ext cx="4572017" cy="1371600"/>
            </a:xfrm>
            <a:custGeom>
              <a:avLst/>
              <a:gdLst>
                <a:gd name="connsiteX0" fmla="*/ 0 w 4572017"/>
                <a:gd name="connsiteY0" fmla="*/ 0 h 1375902"/>
                <a:gd name="connsiteX1" fmla="*/ 3884066 w 4572017"/>
                <a:gd name="connsiteY1" fmla="*/ 0 h 1375902"/>
                <a:gd name="connsiteX2" fmla="*/ 4572017 w 4572017"/>
                <a:gd name="connsiteY2" fmla="*/ 687951 h 1375902"/>
                <a:gd name="connsiteX3" fmla="*/ 3884066 w 4572017"/>
                <a:gd name="connsiteY3" fmla="*/ 1375902 h 1375902"/>
                <a:gd name="connsiteX4" fmla="*/ 0 w 4572017"/>
                <a:gd name="connsiteY4" fmla="*/ 1375902 h 1375902"/>
                <a:gd name="connsiteX5" fmla="*/ 0 w 4572017"/>
                <a:gd name="connsiteY5" fmla="*/ 0 h 13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5902">
                  <a:moveTo>
                    <a:pt x="4572017" y="1375901"/>
                  </a:moveTo>
                  <a:lnTo>
                    <a:pt x="687951" y="1375901"/>
                  </a:lnTo>
                  <a:lnTo>
                    <a:pt x="0" y="687951"/>
                  </a:lnTo>
                  <a:lnTo>
                    <a:pt x="687951" y="1"/>
                  </a:lnTo>
                  <a:lnTo>
                    <a:pt x="4572017" y="1"/>
                  </a:lnTo>
                  <a:lnTo>
                    <a:pt x="4572017" y="13759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lvl="0" algn="l" defTabSz="533400">
                <a:lnSpc>
                  <a:spcPct val="90000"/>
                </a:lnSpc>
                <a:spcBef>
                  <a:spcPct val="0"/>
                </a:spcBef>
                <a:spcAft>
                  <a:spcPct val="35000"/>
                </a:spcAft>
              </a:pPr>
              <a:r>
                <a:rPr lang="en-US" sz="1200" b="1" kern="1200" dirty="0" smtClean="0"/>
                <a:t>Ken Lay – Enron Chairman and CEO</a:t>
              </a:r>
              <a:r>
                <a:rPr lang="en-US" sz="1400" kern="1200" dirty="0" smtClean="0"/>
                <a:t/>
              </a:r>
              <a:br>
                <a:rPr lang="en-US" sz="1400" kern="1200" dirty="0" smtClean="0"/>
              </a:br>
              <a:r>
                <a:rPr lang="en-US" sz="1100" kern="1200" dirty="0" smtClean="0"/>
                <a:t>Convicted on 29 criminal counts including conspiracy, securities and wire fraud.  Dies in Aspen Colorado on July 5 2006 while awaiting sentencing for his convictions.</a:t>
              </a:r>
              <a:r>
                <a:rPr lang="en-US" sz="1100" kern="1200" baseline="30000" dirty="0" smtClean="0"/>
                <a:t>1</a:t>
              </a:r>
              <a:endParaRPr lang="en-US" sz="1100" kern="1200" baseline="30000" dirty="0"/>
            </a:p>
          </p:txBody>
        </p:sp>
        <p:sp>
          <p:nvSpPr>
            <p:cNvPr id="6" name="Oval 5"/>
            <p:cNvSpPr/>
            <p:nvPr/>
          </p:nvSpPr>
          <p:spPr>
            <a:xfrm>
              <a:off x="342501" y="839005"/>
              <a:ext cx="1371600" cy="137160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2" name="Group 11"/>
          <p:cNvGrpSpPr/>
          <p:nvPr/>
        </p:nvGrpSpPr>
        <p:grpSpPr>
          <a:xfrm>
            <a:off x="197014" y="2438400"/>
            <a:ext cx="4206240" cy="1371600"/>
            <a:chOff x="342501" y="2651565"/>
            <a:chExt cx="5258596" cy="1380246"/>
          </a:xfrm>
        </p:grpSpPr>
        <p:sp>
          <p:nvSpPr>
            <p:cNvPr id="7" name="Freeform 6"/>
            <p:cNvSpPr/>
            <p:nvPr/>
          </p:nvSpPr>
          <p:spPr>
            <a:xfrm>
              <a:off x="1029080" y="2655887"/>
              <a:ext cx="4572017" cy="1371602"/>
            </a:xfrm>
            <a:custGeom>
              <a:avLst/>
              <a:gdLst>
                <a:gd name="connsiteX0" fmla="*/ 0 w 4572017"/>
                <a:gd name="connsiteY0" fmla="*/ 0 h 1371601"/>
                <a:gd name="connsiteX1" fmla="*/ 3886217 w 4572017"/>
                <a:gd name="connsiteY1" fmla="*/ 0 h 1371601"/>
                <a:gd name="connsiteX2" fmla="*/ 4572017 w 4572017"/>
                <a:gd name="connsiteY2" fmla="*/ 685801 h 1371601"/>
                <a:gd name="connsiteX3" fmla="*/ 3886217 w 4572017"/>
                <a:gd name="connsiteY3" fmla="*/ 1371601 h 1371601"/>
                <a:gd name="connsiteX4" fmla="*/ 0 w 4572017"/>
                <a:gd name="connsiteY4" fmla="*/ 1371601 h 1371601"/>
                <a:gd name="connsiteX5" fmla="*/ 0 w 4572017"/>
                <a:gd name="connsiteY5" fmla="*/ 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601">
                  <a:moveTo>
                    <a:pt x="4572017" y="1371600"/>
                  </a:moveTo>
                  <a:lnTo>
                    <a:pt x="685800" y="1371600"/>
                  </a:lnTo>
                  <a:lnTo>
                    <a:pt x="0" y="685800"/>
                  </a:lnTo>
                  <a:lnTo>
                    <a:pt x="685800" y="1"/>
                  </a:lnTo>
                  <a:lnTo>
                    <a:pt x="4572017" y="1"/>
                  </a:lnTo>
                  <a:lnTo>
                    <a:pt x="4572017" y="137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Jeffrey </a:t>
              </a:r>
              <a:r>
                <a:rPr lang="en-US" sz="1200" b="1" dirty="0" smtClean="0"/>
                <a:t>Skilling – Enron </a:t>
              </a:r>
              <a:r>
                <a:rPr lang="en-US" sz="1200" b="1" dirty="0"/>
                <a:t>CEO</a:t>
              </a:r>
              <a:br>
                <a:rPr lang="en-US" sz="1200" b="1" dirty="0"/>
              </a:br>
              <a:r>
                <a:rPr lang="en-US" sz="1100" dirty="0" smtClean="0"/>
                <a:t>Convicted </a:t>
              </a:r>
              <a:r>
                <a:rPr lang="en-US" sz="1100" dirty="0"/>
                <a:t>for fraud, conspiracy, insider trading and lying to auditors in the largest corporate fraud in history. More than 4,000 </a:t>
              </a:r>
              <a:r>
                <a:rPr lang="en-US" sz="1100" dirty="0" smtClean="0"/>
                <a:t>Enron employees </a:t>
              </a:r>
              <a:r>
                <a:rPr lang="en-US" sz="1100" dirty="0"/>
                <a:t>lost their jobs, </a:t>
              </a:r>
              <a:r>
                <a:rPr lang="en-US" sz="1100" dirty="0" smtClean="0"/>
                <a:t>many lost </a:t>
              </a:r>
              <a:r>
                <a:rPr lang="en-US" sz="1100" dirty="0"/>
                <a:t>their life savings, when </a:t>
              </a:r>
              <a:r>
                <a:rPr lang="en-US" sz="1100" dirty="0" smtClean="0"/>
                <a:t>Enron declared </a:t>
              </a:r>
              <a:r>
                <a:rPr lang="en-US" sz="1100" dirty="0"/>
                <a:t>bankruptcy in 2001. Investors lost billions of </a:t>
              </a:r>
              <a:r>
                <a:rPr lang="en-US" sz="1100" dirty="0" smtClean="0"/>
                <a:t>dollars.</a:t>
              </a:r>
              <a:r>
                <a:rPr lang="en-US" sz="1100" baseline="30000" dirty="0" smtClean="0"/>
                <a:t>2</a:t>
              </a:r>
              <a:endParaRPr lang="en-US" sz="1100" baseline="30000" dirty="0"/>
            </a:p>
          </p:txBody>
        </p:sp>
        <p:sp>
          <p:nvSpPr>
            <p:cNvPr id="8" name="Oval 7"/>
            <p:cNvSpPr/>
            <p:nvPr/>
          </p:nvSpPr>
          <p:spPr>
            <a:xfrm>
              <a:off x="342501" y="2651565"/>
              <a:ext cx="1384604" cy="1380246"/>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3" name="Group 12"/>
          <p:cNvGrpSpPr/>
          <p:nvPr/>
        </p:nvGrpSpPr>
        <p:grpSpPr>
          <a:xfrm>
            <a:off x="173472" y="3962400"/>
            <a:ext cx="4215128" cy="1371600"/>
            <a:chOff x="336946" y="4459767"/>
            <a:chExt cx="5269708" cy="1406826"/>
          </a:xfrm>
        </p:grpSpPr>
        <p:sp>
          <p:nvSpPr>
            <p:cNvPr id="9" name="Freeform 8"/>
            <p:cNvSpPr/>
            <p:nvPr/>
          </p:nvSpPr>
          <p:spPr>
            <a:xfrm>
              <a:off x="1034636" y="4477379"/>
              <a:ext cx="4572018" cy="1371602"/>
            </a:xfrm>
            <a:custGeom>
              <a:avLst/>
              <a:gdLst>
                <a:gd name="connsiteX0" fmla="*/ 0 w 4572017"/>
                <a:gd name="connsiteY0" fmla="*/ 0 h 1371601"/>
                <a:gd name="connsiteX1" fmla="*/ 3886217 w 4572017"/>
                <a:gd name="connsiteY1" fmla="*/ 0 h 1371601"/>
                <a:gd name="connsiteX2" fmla="*/ 4572017 w 4572017"/>
                <a:gd name="connsiteY2" fmla="*/ 685801 h 1371601"/>
                <a:gd name="connsiteX3" fmla="*/ 3886217 w 4572017"/>
                <a:gd name="connsiteY3" fmla="*/ 1371601 h 1371601"/>
                <a:gd name="connsiteX4" fmla="*/ 0 w 4572017"/>
                <a:gd name="connsiteY4" fmla="*/ 1371601 h 1371601"/>
                <a:gd name="connsiteX5" fmla="*/ 0 w 4572017"/>
                <a:gd name="connsiteY5" fmla="*/ 0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601">
                  <a:moveTo>
                    <a:pt x="4572017" y="1371600"/>
                  </a:moveTo>
                  <a:lnTo>
                    <a:pt x="685800" y="1371600"/>
                  </a:lnTo>
                  <a:lnTo>
                    <a:pt x="0" y="685800"/>
                  </a:lnTo>
                  <a:lnTo>
                    <a:pt x="685800" y="1"/>
                  </a:lnTo>
                  <a:lnTo>
                    <a:pt x="4572017" y="1"/>
                  </a:lnTo>
                  <a:lnTo>
                    <a:pt x="4572017" y="13716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Andrew </a:t>
              </a:r>
              <a:r>
                <a:rPr lang="en-US" sz="1200" b="1" dirty="0" smtClean="0"/>
                <a:t>Fastow</a:t>
              </a:r>
              <a:r>
                <a:rPr lang="en-US" sz="1400" dirty="0" smtClean="0"/>
                <a:t/>
              </a:r>
              <a:br>
                <a:rPr lang="en-US" sz="1400" dirty="0" smtClean="0"/>
              </a:br>
              <a:r>
                <a:rPr lang="en-US" sz="1100" dirty="0" smtClean="0"/>
                <a:t>Charged </a:t>
              </a:r>
              <a:r>
                <a:rPr lang="en-US" sz="1100" dirty="0"/>
                <a:t>with 78 counts of </a:t>
              </a:r>
              <a:r>
                <a:rPr lang="en-US" sz="1100" dirty="0" smtClean="0"/>
                <a:t>fraud due to his role </a:t>
              </a:r>
              <a:r>
                <a:rPr lang="en-US" sz="1100" dirty="0"/>
                <a:t>in using off-balance sheet entities that did business with </a:t>
              </a:r>
              <a:r>
                <a:rPr lang="en-US" sz="1100" dirty="0" smtClean="0"/>
                <a:t>Enron. Disguised </a:t>
              </a:r>
              <a:r>
                <a:rPr lang="en-US" sz="1100" dirty="0"/>
                <a:t>the company’s financial condition</a:t>
              </a:r>
              <a:r>
                <a:rPr lang="en-US" sz="1100" dirty="0" smtClean="0"/>
                <a:t>, pled </a:t>
              </a:r>
              <a:r>
                <a:rPr lang="en-US" sz="1100" dirty="0"/>
                <a:t>guilty to two counts, forfeited $30 million, and agreed to testify </a:t>
              </a:r>
              <a:r>
                <a:rPr lang="en-US" sz="1100" dirty="0" smtClean="0"/>
                <a:t>as </a:t>
              </a:r>
              <a:r>
                <a:rPr lang="en-US" sz="1100" dirty="0"/>
                <a:t>a government </a:t>
              </a:r>
              <a:r>
                <a:rPr lang="en-US" sz="1100" dirty="0" smtClean="0"/>
                <a:t>witness.</a:t>
              </a:r>
              <a:r>
                <a:rPr lang="en-US" sz="1100" baseline="30000" dirty="0" smtClean="0"/>
                <a:t>3</a:t>
              </a:r>
              <a:endParaRPr lang="en-US" sz="1050" baseline="30000" dirty="0"/>
            </a:p>
          </p:txBody>
        </p:sp>
        <p:sp>
          <p:nvSpPr>
            <p:cNvPr id="10" name="Oval 9"/>
            <p:cNvSpPr/>
            <p:nvPr/>
          </p:nvSpPr>
          <p:spPr>
            <a:xfrm>
              <a:off x="336946" y="4459767"/>
              <a:ext cx="1406826" cy="1406826"/>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Oval 15"/>
          <p:cNvSpPr/>
          <p:nvPr/>
        </p:nvSpPr>
        <p:spPr>
          <a:xfrm>
            <a:off x="4632960" y="838200"/>
            <a:ext cx="1098464" cy="114372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4632960" y="2438400"/>
            <a:ext cx="4206240" cy="1371600"/>
            <a:chOff x="199086" y="2743200"/>
            <a:chExt cx="5252087" cy="1371589"/>
          </a:xfrm>
        </p:grpSpPr>
        <p:sp>
          <p:nvSpPr>
            <p:cNvPr id="18" name="Freeform 17"/>
            <p:cNvSpPr/>
            <p:nvPr/>
          </p:nvSpPr>
          <p:spPr>
            <a:xfrm>
              <a:off x="879155" y="2743200"/>
              <a:ext cx="4572018" cy="1371589"/>
            </a:xfrm>
            <a:custGeom>
              <a:avLst/>
              <a:gdLst>
                <a:gd name="connsiteX0" fmla="*/ 0 w 4572017"/>
                <a:gd name="connsiteY0" fmla="*/ 0 h 1371588"/>
                <a:gd name="connsiteX1" fmla="*/ 3886223 w 4572017"/>
                <a:gd name="connsiteY1" fmla="*/ 0 h 1371588"/>
                <a:gd name="connsiteX2" fmla="*/ 4572017 w 4572017"/>
                <a:gd name="connsiteY2" fmla="*/ 685794 h 1371588"/>
                <a:gd name="connsiteX3" fmla="*/ 3886223 w 4572017"/>
                <a:gd name="connsiteY3" fmla="*/ 1371588 h 1371588"/>
                <a:gd name="connsiteX4" fmla="*/ 0 w 4572017"/>
                <a:gd name="connsiteY4" fmla="*/ 1371588 h 1371588"/>
                <a:gd name="connsiteX5" fmla="*/ 0 w 4572017"/>
                <a:gd name="connsiteY5" fmla="*/ 0 h 13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588">
                  <a:moveTo>
                    <a:pt x="4572017" y="1371587"/>
                  </a:moveTo>
                  <a:lnTo>
                    <a:pt x="685794" y="1371587"/>
                  </a:lnTo>
                  <a:lnTo>
                    <a:pt x="0" y="685794"/>
                  </a:lnTo>
                  <a:lnTo>
                    <a:pt x="685794" y="1"/>
                  </a:lnTo>
                  <a:lnTo>
                    <a:pt x="4572017" y="1"/>
                  </a:lnTo>
                  <a:lnTo>
                    <a:pt x="4572017" y="13715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Sherron </a:t>
              </a:r>
              <a:r>
                <a:rPr lang="en-US" sz="1200" b="1" dirty="0" smtClean="0"/>
                <a:t>Watkins – Enron VP </a:t>
              </a:r>
              <a:r>
                <a:rPr lang="en-US" sz="1200" b="1" dirty="0"/>
                <a:t>Internal Audit</a:t>
              </a:r>
              <a:r>
                <a:rPr lang="en-US" sz="1200" dirty="0"/>
                <a:t/>
              </a:r>
              <a:br>
                <a:rPr lang="en-US" sz="1200" dirty="0"/>
              </a:br>
              <a:r>
                <a:rPr lang="en-US" sz="1100" dirty="0"/>
                <a:t>Watkins, who has never been charged with insider trading, </a:t>
              </a:r>
              <a:r>
                <a:rPr lang="en-US" sz="1100" dirty="0" smtClean="0"/>
                <a:t>sold almost </a:t>
              </a:r>
              <a:r>
                <a:rPr lang="en-US" sz="1100" dirty="0"/>
                <a:t>$50,000 in stock after her August 2001 meeting with Lay — and before Enron shares became worthless months later</a:t>
              </a:r>
              <a:r>
                <a:rPr lang="en-US" sz="1100" dirty="0" smtClean="0"/>
                <a:t>. “</a:t>
              </a:r>
              <a:r>
                <a:rPr lang="en-US" sz="1100" dirty="0"/>
                <a:t>No,” she told prosecutor John Hueston when he asked her if her stock sales were proper. “I had more information than the marketplace did</a:t>
              </a:r>
              <a:r>
                <a:rPr lang="en-US" sz="1100" dirty="0" smtClean="0"/>
                <a:t>.”</a:t>
              </a:r>
              <a:r>
                <a:rPr lang="en-US" sz="1100" baseline="30000" dirty="0" smtClean="0"/>
                <a:t>5</a:t>
              </a:r>
              <a:endParaRPr lang="en-US" sz="1100" baseline="30000" dirty="0"/>
            </a:p>
          </p:txBody>
        </p:sp>
        <p:sp>
          <p:nvSpPr>
            <p:cNvPr id="19" name="Oval 18"/>
            <p:cNvSpPr/>
            <p:nvPr/>
          </p:nvSpPr>
          <p:spPr>
            <a:xfrm>
              <a:off x="199086" y="2743201"/>
              <a:ext cx="1371588" cy="1371588"/>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5" name="Group 24"/>
          <p:cNvGrpSpPr/>
          <p:nvPr/>
        </p:nvGrpSpPr>
        <p:grpSpPr>
          <a:xfrm>
            <a:off x="4606107" y="838195"/>
            <a:ext cx="4206240" cy="1371600"/>
            <a:chOff x="4606107" y="990591"/>
            <a:chExt cx="4233093" cy="1143723"/>
          </a:xfrm>
        </p:grpSpPr>
        <p:sp>
          <p:nvSpPr>
            <p:cNvPr id="15" name="Freeform 14"/>
            <p:cNvSpPr/>
            <p:nvPr/>
          </p:nvSpPr>
          <p:spPr>
            <a:xfrm>
              <a:off x="5177608" y="990609"/>
              <a:ext cx="3661592" cy="1143705"/>
            </a:xfrm>
            <a:custGeom>
              <a:avLst/>
              <a:gdLst>
                <a:gd name="connsiteX0" fmla="*/ 0 w 4572017"/>
                <a:gd name="connsiteY0" fmla="*/ 0 h 1371588"/>
                <a:gd name="connsiteX1" fmla="*/ 3886223 w 4572017"/>
                <a:gd name="connsiteY1" fmla="*/ 0 h 1371588"/>
                <a:gd name="connsiteX2" fmla="*/ 4572017 w 4572017"/>
                <a:gd name="connsiteY2" fmla="*/ 685794 h 1371588"/>
                <a:gd name="connsiteX3" fmla="*/ 3886223 w 4572017"/>
                <a:gd name="connsiteY3" fmla="*/ 1371588 h 1371588"/>
                <a:gd name="connsiteX4" fmla="*/ 0 w 4572017"/>
                <a:gd name="connsiteY4" fmla="*/ 1371588 h 1371588"/>
                <a:gd name="connsiteX5" fmla="*/ 0 w 4572017"/>
                <a:gd name="connsiteY5" fmla="*/ 0 h 13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17" h="1371588">
                  <a:moveTo>
                    <a:pt x="4572017" y="1371587"/>
                  </a:moveTo>
                  <a:lnTo>
                    <a:pt x="685794" y="1371587"/>
                  </a:lnTo>
                  <a:lnTo>
                    <a:pt x="0" y="685794"/>
                  </a:lnTo>
                  <a:lnTo>
                    <a:pt x="685794" y="1"/>
                  </a:lnTo>
                  <a:lnTo>
                    <a:pt x="4572017" y="1"/>
                  </a:lnTo>
                  <a:lnTo>
                    <a:pt x="4572017" y="13715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0" tIns="91440" rIns="91440" bIns="91440" numCol="1" spcCol="1270" anchor="t" anchorCtr="0">
              <a:noAutofit/>
            </a:bodyPr>
            <a:lstStyle/>
            <a:p>
              <a:pPr defTabSz="533400">
                <a:lnSpc>
                  <a:spcPct val="90000"/>
                </a:lnSpc>
                <a:spcBef>
                  <a:spcPct val="0"/>
                </a:spcBef>
                <a:spcAft>
                  <a:spcPct val="35000"/>
                </a:spcAft>
              </a:pPr>
              <a:r>
                <a:rPr lang="en-US" sz="1200" b="1" dirty="0"/>
                <a:t>David </a:t>
              </a:r>
              <a:r>
                <a:rPr lang="en-US" sz="1200" b="1" dirty="0" smtClean="0"/>
                <a:t>Duncan – Andersen Partner – Enron</a:t>
              </a:r>
              <a:r>
                <a:rPr lang="en-US" sz="1200" dirty="0" smtClean="0"/>
                <a:t/>
              </a:r>
              <a:br>
                <a:rPr lang="en-US" sz="1200" dirty="0" smtClean="0"/>
              </a:br>
              <a:r>
                <a:rPr lang="en-US" sz="1100" dirty="0" smtClean="0"/>
                <a:t>Partner responsible for Enron. Fired for failure </a:t>
              </a:r>
              <a:r>
                <a:rPr lang="en-US" sz="1100" dirty="0"/>
                <a:t>to exercise “due professional care and the necessary </a:t>
              </a:r>
              <a:r>
                <a:rPr lang="en-US" sz="1100" dirty="0" smtClean="0"/>
                <a:t>skepticism”.  Pled guilty to obstruction of justice – later rescinded plea, and struck deal with SEC.</a:t>
              </a:r>
              <a:r>
                <a:rPr lang="en-US" sz="1100" baseline="30000" dirty="0" smtClean="0"/>
                <a:t>4</a:t>
              </a:r>
              <a:r>
                <a:rPr lang="en-US" sz="1100" dirty="0" smtClean="0"/>
                <a:t> </a:t>
              </a:r>
              <a:endParaRPr lang="en-US" sz="1100" dirty="0"/>
            </a:p>
          </p:txBody>
        </p:sp>
        <p:pic>
          <p:nvPicPr>
            <p:cNvPr id="24" name="Picture 23"/>
            <p:cNvPicPr>
              <a:picLocks noChangeAspect="1"/>
            </p:cNvPicPr>
            <p:nvPr/>
          </p:nvPicPr>
          <p:blipFill>
            <a:blip r:embed="rId6"/>
            <a:stretch>
              <a:fillRect/>
            </a:stretch>
          </p:blipFill>
          <p:spPr>
            <a:xfrm>
              <a:off x="4606107" y="990591"/>
              <a:ext cx="1143000" cy="1143000"/>
            </a:xfrm>
            <a:prstGeom prst="rect">
              <a:avLst/>
            </a:prstGeom>
          </p:spPr>
        </p:pic>
      </p:grpSp>
      <p:sp>
        <p:nvSpPr>
          <p:cNvPr id="26" name="TextBox 25"/>
          <p:cNvSpPr txBox="1"/>
          <p:nvPr/>
        </p:nvSpPr>
        <p:spPr>
          <a:xfrm>
            <a:off x="304800" y="5685738"/>
            <a:ext cx="4780219" cy="276999"/>
          </a:xfrm>
          <a:prstGeom prst="rect">
            <a:avLst/>
          </a:prstGeom>
          <a:noFill/>
        </p:spPr>
        <p:txBody>
          <a:bodyPr wrap="none" rtlCol="0">
            <a:spAutoFit/>
          </a:bodyPr>
          <a:lstStyle/>
          <a:p>
            <a:pPr algn="l"/>
            <a:r>
              <a:rPr lang="en-US" sz="1200" dirty="0" smtClean="0">
                <a:solidFill>
                  <a:srgbClr val="C00000"/>
                </a:solidFill>
                <a:latin typeface="+mj-lt"/>
              </a:rPr>
              <a:t>A complete list of executives involved in the fraud please see Appendix A.</a:t>
            </a:r>
          </a:p>
        </p:txBody>
      </p:sp>
      <p:graphicFrame>
        <p:nvGraphicFramePr>
          <p:cNvPr id="27" name="Content Placeholder 3"/>
          <p:cNvGraphicFramePr>
            <a:graphicFrameLocks/>
          </p:cNvGraphicFramePr>
          <p:nvPr>
            <p:extLst>
              <p:ext uri="{D42A27DB-BD31-4B8C-83A1-F6EECF244321}">
                <p14:modId xmlns:p14="http://schemas.microsoft.com/office/powerpoint/2010/main" val="775797825"/>
              </p:ext>
            </p:extLst>
          </p:nvPr>
        </p:nvGraphicFramePr>
        <p:xfrm>
          <a:off x="5105400" y="3962401"/>
          <a:ext cx="3810000" cy="2057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5654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Enron – So Many Dimensions of Fraud</a:t>
            </a:r>
            <a:r>
              <a:rPr lang="en-US" baseline="30000" dirty="0" smtClean="0"/>
              <a:t>1</a:t>
            </a:r>
            <a:endParaRPr lang="en-US" baseline="30000" dirty="0"/>
          </a:p>
        </p:txBody>
      </p:sp>
      <p:graphicFrame>
        <p:nvGraphicFramePr>
          <p:cNvPr id="4" name="Diagram 3"/>
          <p:cNvGraphicFramePr/>
          <p:nvPr>
            <p:extLst>
              <p:ext uri="{D42A27DB-BD31-4B8C-83A1-F6EECF244321}">
                <p14:modId xmlns:p14="http://schemas.microsoft.com/office/powerpoint/2010/main" val="1846051133"/>
              </p:ext>
            </p:extLst>
          </p:nvPr>
        </p:nvGraphicFramePr>
        <p:xfrm>
          <a:off x="-1447800" y="697283"/>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Enron Logo"/>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19812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217920" y="2057400"/>
            <a:ext cx="2011680" cy="201168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cxnSp>
        <p:nvCxnSpPr>
          <p:cNvPr id="11" name="Straight Connector 10"/>
          <p:cNvCxnSpPr>
            <a:stCxn id="5" idx="1"/>
          </p:cNvCxnSpPr>
          <p:nvPr/>
        </p:nvCxnSpPr>
        <p:spPr bwMode="auto">
          <a:xfrm>
            <a:off x="6512524" y="2352004"/>
            <a:ext cx="1488476" cy="1381796"/>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1394566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Chronology of Enron’s Collapse</a:t>
            </a:r>
            <a:r>
              <a:rPr lang="en-US" baseline="30000" dirty="0" smtClean="0"/>
              <a:t>1</a:t>
            </a:r>
            <a:endParaRPr lang="en-US" baseline="30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4873511" cy="3200400"/>
          </a:xfrm>
          <a:prstGeom prst="rect">
            <a:avLst/>
          </a:prstGeom>
        </p:spPr>
      </p:pic>
      <p:sp>
        <p:nvSpPr>
          <p:cNvPr id="8" name="Rounded Rectangular Callout 7"/>
          <p:cNvSpPr/>
          <p:nvPr/>
        </p:nvSpPr>
        <p:spPr bwMode="auto">
          <a:xfrm>
            <a:off x="304800" y="784914"/>
            <a:ext cx="1280160" cy="768501"/>
          </a:xfrm>
          <a:prstGeom prst="wedgeRoundRectCallout">
            <a:avLst>
              <a:gd name="adj1" fmla="val -11761"/>
              <a:gd name="adj2" fmla="val 88311"/>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C00000"/>
                </a:solidFill>
                <a:effectLst/>
                <a:latin typeface="Arial" charset="0"/>
              </a:rPr>
              <a:t>Feb 5</a:t>
            </a:r>
            <a:br>
              <a:rPr kumimoji="0" lang="en-US" sz="900" b="0" i="0" u="none" strike="noStrike" cap="none" normalizeH="0" baseline="0" dirty="0" smtClean="0">
                <a:ln>
                  <a:noFill/>
                </a:ln>
                <a:solidFill>
                  <a:srgbClr val="C00000"/>
                </a:solidFill>
                <a:effectLst/>
                <a:latin typeface="Arial" charset="0"/>
              </a:rPr>
            </a:br>
            <a:r>
              <a:rPr kumimoji="0" lang="en-US" sz="800" b="0" i="0" u="none" strike="noStrike" cap="none" normalizeH="0" baseline="0" dirty="0" smtClean="0">
                <a:ln>
                  <a:noFill/>
                </a:ln>
                <a:solidFill>
                  <a:srgbClr val="C00000"/>
                </a:solidFill>
                <a:effectLst/>
                <a:latin typeface="Arial" charset="0"/>
              </a:rPr>
              <a:t>Andersen discusses dropping</a:t>
            </a:r>
            <a:r>
              <a:rPr kumimoji="0" lang="en-US" sz="800" b="0" i="0" u="none" strike="noStrike" cap="none" normalizeH="0" dirty="0" smtClean="0">
                <a:ln>
                  <a:noFill/>
                </a:ln>
                <a:solidFill>
                  <a:srgbClr val="C00000"/>
                </a:solidFill>
                <a:effectLst/>
                <a:latin typeface="Arial" charset="0"/>
              </a:rPr>
              <a:t> Enron as a client.</a:t>
            </a:r>
            <a:endParaRPr kumimoji="0" lang="en-US" sz="800" b="0" i="0" u="none" strike="noStrike" cap="none" normalizeH="0" baseline="0" dirty="0" smtClean="0">
              <a:ln>
                <a:noFill/>
              </a:ln>
              <a:solidFill>
                <a:srgbClr val="C00000"/>
              </a:solidFill>
              <a:effectLst/>
              <a:latin typeface="Arial" charset="0"/>
            </a:endParaRPr>
          </a:p>
        </p:txBody>
      </p:sp>
      <p:sp>
        <p:nvSpPr>
          <p:cNvPr id="9" name="Rounded Rectangular Callout 8"/>
          <p:cNvSpPr/>
          <p:nvPr/>
        </p:nvSpPr>
        <p:spPr bwMode="auto">
          <a:xfrm>
            <a:off x="2133600" y="784915"/>
            <a:ext cx="1280160" cy="768500"/>
          </a:xfrm>
          <a:prstGeom prst="wedgeRoundRectCallout">
            <a:avLst>
              <a:gd name="adj1" fmla="val -136608"/>
              <a:gd name="adj2" fmla="val 98197"/>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Feb 12</a:t>
            </a:r>
            <a:br>
              <a:rPr lang="en-US" sz="900" dirty="0" smtClean="0">
                <a:solidFill>
                  <a:srgbClr val="C00000"/>
                </a:solidFill>
                <a:latin typeface="Arial" charset="0"/>
              </a:rPr>
            </a:br>
            <a:r>
              <a:rPr lang="en-US" sz="800" dirty="0" smtClean="0">
                <a:solidFill>
                  <a:srgbClr val="C00000"/>
                </a:solidFill>
                <a:latin typeface="Arial" charset="0"/>
              </a:rPr>
              <a:t>Jeffrey Skilling becomes CEO</a:t>
            </a:r>
            <a:endParaRPr lang="en-US" sz="800" dirty="0">
              <a:solidFill>
                <a:srgbClr val="C00000"/>
              </a:solidFill>
              <a:latin typeface="Arial" charset="0"/>
            </a:endParaRPr>
          </a:p>
        </p:txBody>
      </p:sp>
      <p:sp>
        <p:nvSpPr>
          <p:cNvPr id="10" name="Rounded Rectangular Callout 9"/>
          <p:cNvSpPr/>
          <p:nvPr/>
        </p:nvSpPr>
        <p:spPr bwMode="auto">
          <a:xfrm>
            <a:off x="3886200" y="784914"/>
            <a:ext cx="1371600" cy="768501"/>
          </a:xfrm>
          <a:prstGeom prst="wedgeRoundRectCallout">
            <a:avLst>
              <a:gd name="adj1" fmla="val -202298"/>
              <a:gd name="adj2" fmla="val 182383"/>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May</a:t>
            </a:r>
          </a:p>
          <a:p>
            <a:pPr fontAlgn="base">
              <a:spcBef>
                <a:spcPct val="0"/>
              </a:spcBef>
              <a:spcAft>
                <a:spcPct val="0"/>
              </a:spcAft>
            </a:pPr>
            <a:r>
              <a:rPr lang="en-US" sz="800" dirty="0" smtClean="0">
                <a:solidFill>
                  <a:srgbClr val="C00000"/>
                </a:solidFill>
                <a:latin typeface="Arial" charset="0"/>
              </a:rPr>
              <a:t>Vice Chair Clifford Baxter complains about the “appropriateness” of Enron’s partnerships</a:t>
            </a:r>
            <a:endParaRPr lang="en-US" sz="800" dirty="0">
              <a:solidFill>
                <a:srgbClr val="C00000"/>
              </a:solidFill>
              <a:latin typeface="Arial" charset="0"/>
            </a:endParaRPr>
          </a:p>
        </p:txBody>
      </p:sp>
      <p:sp>
        <p:nvSpPr>
          <p:cNvPr id="11" name="Rounded Rectangular Callout 10"/>
          <p:cNvSpPr/>
          <p:nvPr/>
        </p:nvSpPr>
        <p:spPr bwMode="auto">
          <a:xfrm>
            <a:off x="5486400" y="784914"/>
            <a:ext cx="1377234" cy="768501"/>
          </a:xfrm>
          <a:prstGeom prst="wedgeRoundRectCallout">
            <a:avLst>
              <a:gd name="adj1" fmla="val -237096"/>
              <a:gd name="adj2" fmla="val 264120"/>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Aug 15</a:t>
            </a:r>
            <a:br>
              <a:rPr lang="en-US" sz="900" dirty="0" smtClean="0">
                <a:solidFill>
                  <a:srgbClr val="C00000"/>
                </a:solidFill>
                <a:latin typeface="Arial" charset="0"/>
              </a:rPr>
            </a:br>
            <a:r>
              <a:rPr lang="en-US" sz="800" dirty="0" smtClean="0">
                <a:solidFill>
                  <a:srgbClr val="C00000"/>
                </a:solidFill>
                <a:latin typeface="Arial" charset="0"/>
              </a:rPr>
              <a:t>Lay receives a warning letter from Sherron Watkins indicating improper accounting</a:t>
            </a:r>
            <a:endParaRPr lang="en-US" sz="800" dirty="0">
              <a:solidFill>
                <a:srgbClr val="C00000"/>
              </a:solidFill>
              <a:latin typeface="Arial" charset="0"/>
            </a:endParaRPr>
          </a:p>
        </p:txBody>
      </p:sp>
      <p:sp>
        <p:nvSpPr>
          <p:cNvPr id="12" name="Rounded Rectangular Callout 11"/>
          <p:cNvSpPr/>
          <p:nvPr/>
        </p:nvSpPr>
        <p:spPr bwMode="auto">
          <a:xfrm>
            <a:off x="5780770" y="1722118"/>
            <a:ext cx="1458230" cy="838201"/>
          </a:xfrm>
          <a:prstGeom prst="wedgeRoundRectCallout">
            <a:avLst>
              <a:gd name="adj1" fmla="val -241183"/>
              <a:gd name="adj2" fmla="val 150261"/>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Aug 20, 21</a:t>
            </a:r>
            <a:br>
              <a:rPr lang="en-US" sz="900" dirty="0" smtClean="0">
                <a:solidFill>
                  <a:srgbClr val="C00000"/>
                </a:solidFill>
                <a:latin typeface="Arial" charset="0"/>
              </a:rPr>
            </a:br>
            <a:r>
              <a:rPr lang="en-US" sz="800" dirty="0" smtClean="0">
                <a:solidFill>
                  <a:srgbClr val="C00000"/>
                </a:solidFill>
                <a:latin typeface="Arial" charset="0"/>
              </a:rPr>
              <a:t>Lay sells 93000 shares – earns $2M, Urges employees to buy more stock</a:t>
            </a:r>
          </a:p>
        </p:txBody>
      </p:sp>
      <p:sp>
        <p:nvSpPr>
          <p:cNvPr id="13" name="Rounded Rectangular Callout 12"/>
          <p:cNvSpPr/>
          <p:nvPr/>
        </p:nvSpPr>
        <p:spPr bwMode="auto">
          <a:xfrm>
            <a:off x="5774908" y="2667000"/>
            <a:ext cx="1464092" cy="731519"/>
          </a:xfrm>
          <a:prstGeom prst="wedgeRoundRectCallout">
            <a:avLst>
              <a:gd name="adj1" fmla="val -205827"/>
              <a:gd name="adj2" fmla="val 72660"/>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Oct 16</a:t>
            </a:r>
            <a:br>
              <a:rPr lang="en-US" sz="900" dirty="0" smtClean="0">
                <a:solidFill>
                  <a:srgbClr val="C00000"/>
                </a:solidFill>
                <a:latin typeface="Arial" charset="0"/>
              </a:rPr>
            </a:br>
            <a:r>
              <a:rPr lang="en-US" sz="900" dirty="0" smtClean="0">
                <a:solidFill>
                  <a:srgbClr val="C00000"/>
                </a:solidFill>
                <a:latin typeface="Arial" charset="0"/>
              </a:rPr>
              <a:t>Enron reveals $1.2B loss of shareholder value</a:t>
            </a:r>
            <a:endParaRPr lang="en-US" sz="900" dirty="0">
              <a:solidFill>
                <a:srgbClr val="C00000"/>
              </a:solidFill>
              <a:latin typeface="Arial" charset="0"/>
            </a:endParaRPr>
          </a:p>
        </p:txBody>
      </p:sp>
      <p:sp>
        <p:nvSpPr>
          <p:cNvPr id="14" name="Rounded Rectangular Callout 13"/>
          <p:cNvSpPr/>
          <p:nvPr/>
        </p:nvSpPr>
        <p:spPr bwMode="auto">
          <a:xfrm>
            <a:off x="5774908" y="4343400"/>
            <a:ext cx="1464092" cy="731519"/>
          </a:xfrm>
          <a:prstGeom prst="wedgeRoundRectCallout">
            <a:avLst>
              <a:gd name="adj1" fmla="val -194873"/>
              <a:gd name="adj2" fmla="val -48296"/>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Nov 8</a:t>
            </a:r>
          </a:p>
          <a:p>
            <a:pPr fontAlgn="base">
              <a:spcBef>
                <a:spcPct val="0"/>
              </a:spcBef>
              <a:spcAft>
                <a:spcPct val="0"/>
              </a:spcAft>
            </a:pPr>
            <a:r>
              <a:rPr lang="en-US" sz="800" dirty="0" smtClean="0">
                <a:solidFill>
                  <a:srgbClr val="C00000"/>
                </a:solidFill>
                <a:latin typeface="Arial" charset="0"/>
              </a:rPr>
              <a:t>Andersen receives SEC subpoena, Enron admits inflating income by $600M since 1997</a:t>
            </a:r>
          </a:p>
          <a:p>
            <a:pPr fontAlgn="base">
              <a:spcBef>
                <a:spcPct val="0"/>
              </a:spcBef>
              <a:spcAft>
                <a:spcPct val="0"/>
              </a:spcAft>
            </a:pPr>
            <a:endParaRPr lang="en-US" sz="900" dirty="0">
              <a:solidFill>
                <a:srgbClr val="C00000"/>
              </a:solidFill>
              <a:latin typeface="Arial" charset="0"/>
            </a:endParaRPr>
          </a:p>
        </p:txBody>
      </p:sp>
      <p:sp>
        <p:nvSpPr>
          <p:cNvPr id="15" name="Rounded Rectangular Callout 14"/>
          <p:cNvSpPr/>
          <p:nvPr/>
        </p:nvSpPr>
        <p:spPr bwMode="auto">
          <a:xfrm>
            <a:off x="5785566" y="3505200"/>
            <a:ext cx="1453434" cy="731519"/>
          </a:xfrm>
          <a:prstGeom prst="wedgeRoundRectCallout">
            <a:avLst>
              <a:gd name="adj1" fmla="val -203084"/>
              <a:gd name="adj2" fmla="val 23164"/>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Oct 23</a:t>
            </a:r>
          </a:p>
          <a:p>
            <a:pPr fontAlgn="base">
              <a:spcBef>
                <a:spcPct val="0"/>
              </a:spcBef>
              <a:spcAft>
                <a:spcPct val="0"/>
              </a:spcAft>
            </a:pPr>
            <a:r>
              <a:rPr lang="en-US" sz="900" dirty="0" smtClean="0">
                <a:solidFill>
                  <a:srgbClr val="C00000"/>
                </a:solidFill>
                <a:latin typeface="Arial" charset="0"/>
              </a:rPr>
              <a:t>Andersen accelerates the shredding of Enron related documents</a:t>
            </a:r>
            <a:endParaRPr lang="en-US" sz="900" dirty="0">
              <a:solidFill>
                <a:srgbClr val="C00000"/>
              </a:solidFill>
              <a:latin typeface="Arial" charset="0"/>
            </a:endParaRPr>
          </a:p>
        </p:txBody>
      </p:sp>
      <p:sp>
        <p:nvSpPr>
          <p:cNvPr id="18" name="Rounded Rectangular Callout 17"/>
          <p:cNvSpPr/>
          <p:nvPr/>
        </p:nvSpPr>
        <p:spPr bwMode="auto">
          <a:xfrm>
            <a:off x="2606040" y="5250180"/>
            <a:ext cx="1280160" cy="731519"/>
          </a:xfrm>
          <a:prstGeom prst="wedgeRoundRectCallout">
            <a:avLst>
              <a:gd name="adj1" fmla="val 52006"/>
              <a:gd name="adj2" fmla="val -114948"/>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Dec 2</a:t>
            </a:r>
          </a:p>
          <a:p>
            <a:pPr fontAlgn="base">
              <a:spcBef>
                <a:spcPct val="0"/>
              </a:spcBef>
              <a:spcAft>
                <a:spcPct val="0"/>
              </a:spcAft>
            </a:pPr>
            <a:r>
              <a:rPr lang="en-US" sz="800" dirty="0" smtClean="0">
                <a:solidFill>
                  <a:srgbClr val="C00000"/>
                </a:solidFill>
                <a:latin typeface="Arial" charset="0"/>
              </a:rPr>
              <a:t>Enron </a:t>
            </a:r>
            <a:r>
              <a:rPr lang="en-US" sz="800" dirty="0">
                <a:solidFill>
                  <a:srgbClr val="C00000"/>
                </a:solidFill>
                <a:latin typeface="Arial" charset="0"/>
              </a:rPr>
              <a:t>f</a:t>
            </a:r>
            <a:r>
              <a:rPr lang="en-US" sz="800" dirty="0" smtClean="0">
                <a:solidFill>
                  <a:srgbClr val="C00000"/>
                </a:solidFill>
                <a:latin typeface="Arial" charset="0"/>
              </a:rPr>
              <a:t>iles for bankruptcy </a:t>
            </a:r>
            <a:endParaRPr lang="en-US" sz="800" dirty="0">
              <a:solidFill>
                <a:srgbClr val="C00000"/>
              </a:solidFill>
              <a:latin typeface="Arial" charset="0"/>
            </a:endParaRPr>
          </a:p>
        </p:txBody>
      </p:sp>
      <p:sp>
        <p:nvSpPr>
          <p:cNvPr id="19" name="Rounded Rectangular Callout 18"/>
          <p:cNvSpPr/>
          <p:nvPr/>
        </p:nvSpPr>
        <p:spPr bwMode="auto">
          <a:xfrm>
            <a:off x="4846320" y="5250181"/>
            <a:ext cx="1280160" cy="731519"/>
          </a:xfrm>
          <a:prstGeom prst="wedgeRoundRectCallout">
            <a:avLst>
              <a:gd name="adj1" fmla="val -89040"/>
              <a:gd name="adj2" fmla="val -118664"/>
              <a:gd name="adj3" fmla="val 16667"/>
            </a:avLst>
          </a:prstGeom>
          <a:solidFill>
            <a:schemeClr val="lt1">
              <a:alpha val="60000"/>
            </a:schemeClr>
          </a:solid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900" dirty="0" smtClean="0">
                <a:solidFill>
                  <a:srgbClr val="C00000"/>
                </a:solidFill>
                <a:latin typeface="Arial" charset="0"/>
              </a:rPr>
              <a:t>Jan 15</a:t>
            </a:r>
          </a:p>
          <a:p>
            <a:pPr fontAlgn="base">
              <a:spcBef>
                <a:spcPct val="0"/>
              </a:spcBef>
              <a:spcAft>
                <a:spcPct val="0"/>
              </a:spcAft>
            </a:pPr>
            <a:r>
              <a:rPr lang="en-US" sz="800" dirty="0" smtClean="0">
                <a:solidFill>
                  <a:srgbClr val="C00000"/>
                </a:solidFill>
                <a:latin typeface="Arial" charset="0"/>
              </a:rPr>
              <a:t>Enron suspended from NYSE</a:t>
            </a:r>
            <a:endParaRPr lang="en-US" sz="800" dirty="0">
              <a:solidFill>
                <a:srgbClr val="C00000"/>
              </a:solidFill>
              <a:latin typeface="Arial" charset="0"/>
            </a:endParaRPr>
          </a:p>
        </p:txBody>
      </p:sp>
    </p:spTree>
    <p:extLst>
      <p:ext uri="{BB962C8B-B14F-4D97-AF65-F5344CB8AC3E}">
        <p14:creationId xmlns:p14="http://schemas.microsoft.com/office/powerpoint/2010/main" val="35602180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pic>
        <p:nvPicPr>
          <p:cNvPr id="3" name="Picture 2"/>
          <p:cNvPicPr>
            <a:picLocks noChangeAspect="1"/>
          </p:cNvPicPr>
          <p:nvPr/>
        </p:nvPicPr>
        <p:blipFill>
          <a:blip r:embed="rId2"/>
          <a:stretch>
            <a:fillRect/>
          </a:stretch>
        </p:blipFill>
        <p:spPr>
          <a:xfrm>
            <a:off x="3110231" y="742018"/>
            <a:ext cx="5622928" cy="2229782"/>
          </a:xfrm>
          <a:prstGeom prst="rect">
            <a:avLst/>
          </a:prstGeom>
        </p:spPr>
      </p:pic>
      <p:sp>
        <p:nvSpPr>
          <p:cNvPr id="5" name="Rectangle 4"/>
          <p:cNvSpPr/>
          <p:nvPr/>
        </p:nvSpPr>
        <p:spPr>
          <a:xfrm>
            <a:off x="609600" y="3505200"/>
            <a:ext cx="342900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solidFill>
                  <a:srgbClr val="151515"/>
                </a:solidFill>
                <a:latin typeface="Miller Display Roman"/>
              </a:rPr>
              <a:t>“I </a:t>
            </a:r>
            <a:r>
              <a:rPr lang="en-US" sz="1400" dirty="0">
                <a:solidFill>
                  <a:srgbClr val="151515"/>
                </a:solidFill>
                <a:latin typeface="Miller Display Roman"/>
              </a:rPr>
              <a:t>didn’t set out to commit a crime. I certainly didn’t set out to hurt anyone. When I was working at Enron, you know, I was kind of a hero, because I helped the company make its numbers every quarter. And I thought I was doing a good thing. I thought I was smart. But I </a:t>
            </a:r>
            <a:r>
              <a:rPr lang="en-US" sz="1400" dirty="0" smtClean="0">
                <a:solidFill>
                  <a:srgbClr val="151515"/>
                </a:solidFill>
                <a:latin typeface="Miller Display Roman"/>
              </a:rPr>
              <a:t>wasn’t.” – Andrew Fastow </a:t>
            </a:r>
            <a:r>
              <a:rPr lang="en-US" sz="1400" baseline="30000" dirty="0" smtClean="0">
                <a:solidFill>
                  <a:srgbClr val="151515"/>
                </a:solidFill>
                <a:latin typeface="Miller Display Roman"/>
              </a:rPr>
              <a:t>1</a:t>
            </a:r>
            <a:endParaRPr lang="en-US" sz="1400" baseline="30000" dirty="0"/>
          </a:p>
        </p:txBody>
      </p:sp>
      <p:sp>
        <p:nvSpPr>
          <p:cNvPr id="6" name="Rectangle 5"/>
          <p:cNvSpPr/>
          <p:nvPr/>
        </p:nvSpPr>
        <p:spPr>
          <a:xfrm>
            <a:off x="5029200" y="3200400"/>
            <a:ext cx="3429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solidFill>
                  <a:srgbClr val="151515"/>
                </a:solidFill>
                <a:latin typeface="Miller Display Roman"/>
              </a:rPr>
              <a:t>“in </a:t>
            </a:r>
            <a:r>
              <a:rPr lang="en-US" sz="1400" dirty="0">
                <a:solidFill>
                  <a:srgbClr val="151515"/>
                </a:solidFill>
                <a:latin typeface="Miller Display Roman"/>
              </a:rPr>
              <a:t>my opinion, the problem today is 10 times worse than when Enron had its implosion … The things that Enron did, and that I did, are being done today, and in many cases they’re being done in such a manner that makes me blush — and I was the CFO of Enron.” He cited the continuing widespread use of off-balance-sheet vehicles, as well as inflated financial assumptions embedded in corporate pension plans. </a:t>
            </a:r>
            <a:r>
              <a:rPr lang="en-US" sz="1400" dirty="0" smtClean="0">
                <a:solidFill>
                  <a:srgbClr val="151515"/>
                </a:solidFill>
                <a:latin typeface="Miller Display Roman"/>
              </a:rPr>
              <a:t>– Andrew Fastow </a:t>
            </a:r>
            <a:r>
              <a:rPr lang="en-US" sz="1400" baseline="30000" dirty="0" smtClean="0">
                <a:solidFill>
                  <a:srgbClr val="151515"/>
                </a:solidFill>
                <a:latin typeface="Miller Display Roman"/>
              </a:rPr>
              <a:t>2</a:t>
            </a:r>
            <a:endParaRPr lang="en-US" sz="1400" baseline="30000" dirty="0"/>
          </a:p>
        </p:txBody>
      </p:sp>
    </p:spTree>
    <p:extLst>
      <p:ext uri="{BB962C8B-B14F-4D97-AF65-F5344CB8AC3E}">
        <p14:creationId xmlns:p14="http://schemas.microsoft.com/office/powerpoint/2010/main" val="35102931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It Means</a:t>
            </a:r>
            <a:endParaRPr lang="en-US" dirty="0"/>
          </a:p>
        </p:txBody>
      </p:sp>
      <p:sp>
        <p:nvSpPr>
          <p:cNvPr id="47" name="TextBox 46"/>
          <p:cNvSpPr txBox="1"/>
          <p:nvPr/>
        </p:nvSpPr>
        <p:spPr>
          <a:xfrm>
            <a:off x="168628" y="729495"/>
            <a:ext cx="3040509" cy="5276974"/>
          </a:xfrm>
          <a:prstGeom prst="roundRect">
            <a:avLst/>
          </a:prstGeom>
          <a:solidFill>
            <a:schemeClr val="accent5">
              <a:lumMod val="60000"/>
              <a:lumOff val="40000"/>
            </a:schemeClr>
          </a:solidFill>
          <a:ln>
            <a:solidFill>
              <a:schemeClr val="bg1">
                <a:lumMod val="75000"/>
              </a:schemeClr>
            </a:solidFill>
          </a:ln>
        </p:spPr>
        <p:txBody>
          <a:bodyPr wrap="square" rtlCol="0">
            <a:noAutofit/>
          </a:bodyPr>
          <a:lstStyle/>
          <a:p>
            <a:pPr marL="61913" algn="l"/>
            <a:r>
              <a:rPr lang="en-US" sz="1000" dirty="0" smtClean="0">
                <a:solidFill>
                  <a:schemeClr val="bg1"/>
                </a:solidFill>
                <a:latin typeface="+mj-lt"/>
              </a:rPr>
              <a:t>The Enron case is a classic example of the fraud triangle at work.</a:t>
            </a:r>
          </a:p>
          <a:p>
            <a:pPr marL="61913" algn="l"/>
            <a:endParaRPr lang="en-US" sz="1000" dirty="0">
              <a:solidFill>
                <a:schemeClr val="bg1"/>
              </a:solidFill>
              <a:latin typeface="+mj-lt"/>
            </a:endParaRPr>
          </a:p>
          <a:p>
            <a:pPr marL="61913" algn="l"/>
            <a:r>
              <a:rPr lang="en-US" sz="1000" dirty="0" smtClean="0">
                <a:solidFill>
                  <a:schemeClr val="bg1"/>
                </a:solidFill>
                <a:latin typeface="+mj-lt"/>
              </a:rPr>
              <a:t>Companies today need to be exceptionally vigilant. It is too easy (seemingly) for corporate officers to commit fraud. </a:t>
            </a:r>
          </a:p>
          <a:p>
            <a:pPr marL="61913" algn="l"/>
            <a:endParaRPr lang="en-US" sz="1000" dirty="0">
              <a:solidFill>
                <a:schemeClr val="bg1"/>
              </a:solidFill>
              <a:latin typeface="+mj-lt"/>
            </a:endParaRPr>
          </a:p>
          <a:p>
            <a:pPr marL="61913" algn="l"/>
            <a:r>
              <a:rPr lang="en-US" sz="1000" dirty="0" smtClean="0">
                <a:solidFill>
                  <a:schemeClr val="bg1"/>
                </a:solidFill>
                <a:latin typeface="+mj-lt"/>
              </a:rPr>
              <a:t>Fraud occurs at all levels of an organization. In Enron’s case it occurred at the highest levels of the company. Even those entrusted to protect the company from malfeasance (Sherron Watkins) were not immune to means, motive (pressure) and opportunity.</a:t>
            </a:r>
          </a:p>
          <a:p>
            <a:pPr marL="61913" algn="l"/>
            <a:endParaRPr lang="en-US" sz="1000" dirty="0">
              <a:solidFill>
                <a:schemeClr val="bg1"/>
              </a:solidFill>
              <a:latin typeface="+mj-lt"/>
            </a:endParaRPr>
          </a:p>
          <a:p>
            <a:pPr marL="61913" algn="l"/>
            <a:r>
              <a:rPr lang="en-US" sz="1000" dirty="0" smtClean="0">
                <a:solidFill>
                  <a:schemeClr val="bg1"/>
                </a:solidFill>
                <a:latin typeface="+mj-lt"/>
              </a:rPr>
              <a:t>Sarbanes-Oxley signed into law in 2002 was passed by the US Congress in direct response to scandals such as Enron. The act requires</a:t>
            </a:r>
            <a:r>
              <a:rPr lang="en-US" sz="1000" baseline="30000" dirty="0" smtClean="0">
                <a:solidFill>
                  <a:schemeClr val="bg1"/>
                </a:solidFill>
                <a:latin typeface="+mj-lt"/>
              </a:rPr>
              <a:t>1</a:t>
            </a:r>
            <a:r>
              <a:rPr lang="en-US" sz="1000" dirty="0" smtClean="0">
                <a:solidFill>
                  <a:schemeClr val="bg1"/>
                </a:solidFill>
                <a:latin typeface="+mj-lt"/>
              </a:rPr>
              <a:t>:</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must review all financial reports.</a:t>
            </a:r>
          </a:p>
          <a:p>
            <a:pPr marL="230188" indent="-114300">
              <a:buFont typeface="+mj-lt"/>
              <a:buAutoNum type="alphaLcPeriod"/>
            </a:pPr>
            <a:r>
              <a:rPr lang="en-US" sz="1000" dirty="0" smtClean="0">
                <a:solidFill>
                  <a:schemeClr val="bg1"/>
                </a:solidFill>
                <a:latin typeface="+mj-lt"/>
              </a:rPr>
              <a:t>Financial </a:t>
            </a:r>
            <a:r>
              <a:rPr lang="en-US" sz="1000" dirty="0">
                <a:solidFill>
                  <a:schemeClr val="bg1"/>
                </a:solidFill>
                <a:latin typeface="+mj-lt"/>
              </a:rPr>
              <a:t>report does not contain any misrepresentations.</a:t>
            </a:r>
          </a:p>
          <a:p>
            <a:pPr marL="230188" indent="-114300">
              <a:buFont typeface="+mj-lt"/>
              <a:buAutoNum type="alphaLcPeriod"/>
            </a:pPr>
            <a:r>
              <a:rPr lang="en-US" sz="1000" dirty="0" smtClean="0">
                <a:solidFill>
                  <a:schemeClr val="bg1"/>
                </a:solidFill>
                <a:latin typeface="+mj-lt"/>
              </a:rPr>
              <a:t>Information </a:t>
            </a:r>
            <a:r>
              <a:rPr lang="en-US" sz="1000" dirty="0">
                <a:solidFill>
                  <a:schemeClr val="bg1"/>
                </a:solidFill>
                <a:latin typeface="+mj-lt"/>
              </a:rPr>
              <a:t>in the financial report is "fairly presented".</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are responsible for the internal accounting controls.</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must report any deficiencies in internal accounting controls, or any fraud involving the management of the audit committee.</a:t>
            </a:r>
          </a:p>
          <a:p>
            <a:pPr marL="230188" indent="-114300">
              <a:buFont typeface="+mj-lt"/>
              <a:buAutoNum type="alphaLcPeriod"/>
            </a:pPr>
            <a:r>
              <a:rPr lang="en-US" sz="1000" dirty="0" smtClean="0">
                <a:solidFill>
                  <a:schemeClr val="bg1"/>
                </a:solidFill>
                <a:latin typeface="+mj-lt"/>
              </a:rPr>
              <a:t>CEO </a:t>
            </a:r>
            <a:r>
              <a:rPr lang="en-US" sz="1000" dirty="0">
                <a:solidFill>
                  <a:schemeClr val="bg1"/>
                </a:solidFill>
                <a:latin typeface="+mj-lt"/>
              </a:rPr>
              <a:t>and CFO must indicate any material changes in internal accounting controls.</a:t>
            </a:r>
            <a:endParaRPr lang="en-US" sz="1000" dirty="0" smtClean="0">
              <a:solidFill>
                <a:schemeClr val="bg1"/>
              </a:solidFill>
              <a:latin typeface="+mj-lt"/>
            </a:endParaRPr>
          </a:p>
          <a:p>
            <a:pPr algn="l"/>
            <a:endParaRPr lang="en-US" sz="1400" dirty="0" smtClean="0">
              <a:solidFill>
                <a:schemeClr val="bg1"/>
              </a:solidFill>
              <a:latin typeface="+mj-lt"/>
            </a:endParaRPr>
          </a:p>
        </p:txBody>
      </p:sp>
      <p:grpSp>
        <p:nvGrpSpPr>
          <p:cNvPr id="2" name="Group 1"/>
          <p:cNvGrpSpPr>
            <a:grpSpLocks noChangeAspect="1"/>
          </p:cNvGrpSpPr>
          <p:nvPr/>
        </p:nvGrpSpPr>
        <p:grpSpPr>
          <a:xfrm>
            <a:off x="3276600" y="762000"/>
            <a:ext cx="5577840" cy="4731146"/>
            <a:chOff x="2133600" y="429577"/>
            <a:chExt cx="6762268" cy="5652629"/>
          </a:xfrm>
        </p:grpSpPr>
        <p:grpSp>
          <p:nvGrpSpPr>
            <p:cNvPr id="6" name="Group 5"/>
            <p:cNvGrpSpPr/>
            <p:nvPr/>
          </p:nvGrpSpPr>
          <p:grpSpPr>
            <a:xfrm>
              <a:off x="3437483" y="1428690"/>
              <a:ext cx="4495800" cy="4038600"/>
              <a:chOff x="4801529" y="1388982"/>
              <a:chExt cx="4198285" cy="3860577"/>
            </a:xfrm>
            <a:solidFill>
              <a:schemeClr val="bg1">
                <a:lumMod val="75000"/>
              </a:schemeClr>
            </a:solidFill>
            <a:effectLst>
              <a:outerShdw blurRad="50800" dist="38100" dir="2700000" algn="tl" rotWithShape="0">
                <a:prstClr val="black">
                  <a:alpha val="40000"/>
                </a:prstClr>
              </a:outerShdw>
            </a:effectLst>
          </p:grpSpPr>
          <p:sp>
            <p:nvSpPr>
              <p:cNvPr id="7" name="Freeform 6"/>
              <p:cNvSpPr/>
              <p:nvPr/>
            </p:nvSpPr>
            <p:spPr>
              <a:xfrm>
                <a:off x="6061873" y="1388982"/>
                <a:ext cx="1677596" cy="1677596"/>
              </a:xfrm>
              <a:custGeom>
                <a:avLst/>
                <a:gdLst>
                  <a:gd name="connsiteX0" fmla="*/ 0 w 1677596"/>
                  <a:gd name="connsiteY0" fmla="*/ 838798 h 1677596"/>
                  <a:gd name="connsiteX1" fmla="*/ 838798 w 1677596"/>
                  <a:gd name="connsiteY1" fmla="*/ 0 h 1677596"/>
                  <a:gd name="connsiteX2" fmla="*/ 1677596 w 1677596"/>
                  <a:gd name="connsiteY2" fmla="*/ 838798 h 1677596"/>
                  <a:gd name="connsiteX3" fmla="*/ 838798 w 1677596"/>
                  <a:gd name="connsiteY3" fmla="*/ 1677596 h 1677596"/>
                  <a:gd name="connsiteX4" fmla="*/ 0 w 1677596"/>
                  <a:gd name="connsiteY4" fmla="*/ 838798 h 167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96" h="1677596">
                    <a:moveTo>
                      <a:pt x="0" y="838798"/>
                    </a:moveTo>
                    <a:cubicBezTo>
                      <a:pt x="0" y="375543"/>
                      <a:pt x="375543" y="0"/>
                      <a:pt x="838798" y="0"/>
                    </a:cubicBezTo>
                    <a:cubicBezTo>
                      <a:pt x="1302053" y="0"/>
                      <a:pt x="1677596" y="375543"/>
                      <a:pt x="1677596" y="838798"/>
                    </a:cubicBezTo>
                    <a:cubicBezTo>
                      <a:pt x="1677596" y="1302053"/>
                      <a:pt x="1302053" y="1677596"/>
                      <a:pt x="838798" y="1677596"/>
                    </a:cubicBezTo>
                    <a:cubicBezTo>
                      <a:pt x="375543" y="1677596"/>
                      <a:pt x="0" y="1302053"/>
                      <a:pt x="0" y="838798"/>
                    </a:cubicBez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538" tIns="268538" rIns="268538" bIns="268538" numCol="1" spcCol="1270" anchor="ctr" anchorCtr="0">
                <a:noAutofit/>
              </a:bodyPr>
              <a:lstStyle/>
              <a:p>
                <a:pPr lvl="0" algn="ctr" defTabSz="800100">
                  <a:lnSpc>
                    <a:spcPct val="90000"/>
                  </a:lnSpc>
                  <a:spcBef>
                    <a:spcPct val="0"/>
                  </a:spcBef>
                  <a:spcAft>
                    <a:spcPct val="35000"/>
                  </a:spcAft>
                </a:pPr>
                <a:r>
                  <a:rPr lang="en-US" sz="1400" kern="1200" dirty="0" smtClean="0"/>
                  <a:t>Opportunity</a:t>
                </a:r>
                <a:endParaRPr lang="en-US" sz="1400" kern="1200" dirty="0"/>
              </a:p>
            </p:txBody>
          </p:sp>
          <p:sp>
            <p:nvSpPr>
              <p:cNvPr id="8" name="Freeform 7"/>
              <p:cNvSpPr/>
              <p:nvPr/>
            </p:nvSpPr>
            <p:spPr>
              <a:xfrm rot="3600000">
                <a:off x="7301101" y="3025224"/>
                <a:ext cx="446838" cy="566188"/>
              </a:xfrm>
              <a:custGeom>
                <a:avLst/>
                <a:gdLst>
                  <a:gd name="connsiteX0" fmla="*/ 0 w 446838"/>
                  <a:gd name="connsiteY0" fmla="*/ 113238 h 566188"/>
                  <a:gd name="connsiteX1" fmla="*/ 223419 w 446838"/>
                  <a:gd name="connsiteY1" fmla="*/ 113238 h 566188"/>
                  <a:gd name="connsiteX2" fmla="*/ 223419 w 446838"/>
                  <a:gd name="connsiteY2" fmla="*/ 0 h 566188"/>
                  <a:gd name="connsiteX3" fmla="*/ 446838 w 446838"/>
                  <a:gd name="connsiteY3" fmla="*/ 283094 h 566188"/>
                  <a:gd name="connsiteX4" fmla="*/ 223419 w 446838"/>
                  <a:gd name="connsiteY4" fmla="*/ 566188 h 566188"/>
                  <a:gd name="connsiteX5" fmla="*/ 223419 w 446838"/>
                  <a:gd name="connsiteY5" fmla="*/ 452950 h 566188"/>
                  <a:gd name="connsiteX6" fmla="*/ 0 w 446838"/>
                  <a:gd name="connsiteY6" fmla="*/ 452950 h 566188"/>
                  <a:gd name="connsiteX7" fmla="*/ 0 w 446838"/>
                  <a:gd name="connsiteY7" fmla="*/ 113238 h 56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38" h="566188">
                    <a:moveTo>
                      <a:pt x="0" y="113238"/>
                    </a:moveTo>
                    <a:lnTo>
                      <a:pt x="223419" y="113238"/>
                    </a:lnTo>
                    <a:lnTo>
                      <a:pt x="223419" y="0"/>
                    </a:lnTo>
                    <a:lnTo>
                      <a:pt x="446838" y="283094"/>
                    </a:lnTo>
                    <a:lnTo>
                      <a:pt x="223419" y="566188"/>
                    </a:lnTo>
                    <a:lnTo>
                      <a:pt x="223419" y="452950"/>
                    </a:lnTo>
                    <a:lnTo>
                      <a:pt x="0" y="452950"/>
                    </a:lnTo>
                    <a:lnTo>
                      <a:pt x="0" y="113238"/>
                    </a:lnTo>
                    <a:close/>
                  </a:path>
                </a:pathLst>
              </a:cu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13237" rIns="134051" bIns="113238" numCol="1" spcCol="1270" anchor="ctr" anchorCtr="0">
                <a:noAutofit/>
              </a:bodyPr>
              <a:lstStyle/>
              <a:p>
                <a:pPr lvl="0" algn="ctr" defTabSz="666750">
                  <a:lnSpc>
                    <a:spcPct val="90000"/>
                  </a:lnSpc>
                  <a:spcBef>
                    <a:spcPct val="0"/>
                  </a:spcBef>
                  <a:spcAft>
                    <a:spcPct val="35000"/>
                  </a:spcAft>
                </a:pPr>
                <a:endParaRPr lang="en-US" sz="1400" kern="1200" dirty="0"/>
              </a:p>
            </p:txBody>
          </p:sp>
          <p:sp>
            <p:nvSpPr>
              <p:cNvPr id="9" name="Freeform 8"/>
              <p:cNvSpPr/>
              <p:nvPr/>
            </p:nvSpPr>
            <p:spPr>
              <a:xfrm>
                <a:off x="7322218" y="3571963"/>
                <a:ext cx="1677596" cy="1677596"/>
              </a:xfrm>
              <a:custGeom>
                <a:avLst/>
                <a:gdLst>
                  <a:gd name="connsiteX0" fmla="*/ 0 w 1677596"/>
                  <a:gd name="connsiteY0" fmla="*/ 838798 h 1677596"/>
                  <a:gd name="connsiteX1" fmla="*/ 838798 w 1677596"/>
                  <a:gd name="connsiteY1" fmla="*/ 0 h 1677596"/>
                  <a:gd name="connsiteX2" fmla="*/ 1677596 w 1677596"/>
                  <a:gd name="connsiteY2" fmla="*/ 838798 h 1677596"/>
                  <a:gd name="connsiteX3" fmla="*/ 838798 w 1677596"/>
                  <a:gd name="connsiteY3" fmla="*/ 1677596 h 1677596"/>
                  <a:gd name="connsiteX4" fmla="*/ 0 w 1677596"/>
                  <a:gd name="connsiteY4" fmla="*/ 838798 h 167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96" h="1677596">
                    <a:moveTo>
                      <a:pt x="0" y="838798"/>
                    </a:moveTo>
                    <a:cubicBezTo>
                      <a:pt x="0" y="375543"/>
                      <a:pt x="375543" y="0"/>
                      <a:pt x="838798" y="0"/>
                    </a:cubicBezTo>
                    <a:cubicBezTo>
                      <a:pt x="1302053" y="0"/>
                      <a:pt x="1677596" y="375543"/>
                      <a:pt x="1677596" y="838798"/>
                    </a:cubicBezTo>
                    <a:cubicBezTo>
                      <a:pt x="1677596" y="1302053"/>
                      <a:pt x="1302053" y="1677596"/>
                      <a:pt x="838798" y="1677596"/>
                    </a:cubicBezTo>
                    <a:cubicBezTo>
                      <a:pt x="375543" y="1677596"/>
                      <a:pt x="0" y="1302053"/>
                      <a:pt x="0" y="838798"/>
                    </a:cubicBez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538" tIns="268538" rIns="268538" bIns="268538" numCol="1" spcCol="1270" anchor="ctr" anchorCtr="0">
                <a:noAutofit/>
              </a:bodyPr>
              <a:lstStyle/>
              <a:p>
                <a:pPr lvl="0" algn="ctr" defTabSz="800100">
                  <a:lnSpc>
                    <a:spcPct val="90000"/>
                  </a:lnSpc>
                  <a:spcBef>
                    <a:spcPct val="0"/>
                  </a:spcBef>
                  <a:spcAft>
                    <a:spcPct val="35000"/>
                  </a:spcAft>
                </a:pPr>
                <a:r>
                  <a:rPr lang="en-US" sz="1400" kern="1200" dirty="0" smtClean="0"/>
                  <a:t>Motive</a:t>
                </a:r>
              </a:p>
              <a:p>
                <a:pPr lvl="0" algn="ctr" defTabSz="800100">
                  <a:lnSpc>
                    <a:spcPct val="90000"/>
                  </a:lnSpc>
                  <a:spcBef>
                    <a:spcPct val="0"/>
                  </a:spcBef>
                  <a:spcAft>
                    <a:spcPct val="35000"/>
                  </a:spcAft>
                </a:pPr>
                <a:r>
                  <a:rPr lang="en-US" sz="1400" dirty="0" smtClean="0"/>
                  <a:t>(Pressure)</a:t>
                </a:r>
                <a:endParaRPr lang="en-US" sz="1400" kern="1200" dirty="0"/>
              </a:p>
            </p:txBody>
          </p:sp>
          <p:sp>
            <p:nvSpPr>
              <p:cNvPr id="10" name="Freeform 9"/>
              <p:cNvSpPr/>
              <p:nvPr/>
            </p:nvSpPr>
            <p:spPr>
              <a:xfrm rot="21600000">
                <a:off x="6689898" y="4127666"/>
                <a:ext cx="446839" cy="566189"/>
              </a:xfrm>
              <a:custGeom>
                <a:avLst/>
                <a:gdLst>
                  <a:gd name="connsiteX0" fmla="*/ 0 w 446838"/>
                  <a:gd name="connsiteY0" fmla="*/ 113238 h 566188"/>
                  <a:gd name="connsiteX1" fmla="*/ 223419 w 446838"/>
                  <a:gd name="connsiteY1" fmla="*/ 113238 h 566188"/>
                  <a:gd name="connsiteX2" fmla="*/ 223419 w 446838"/>
                  <a:gd name="connsiteY2" fmla="*/ 0 h 566188"/>
                  <a:gd name="connsiteX3" fmla="*/ 446838 w 446838"/>
                  <a:gd name="connsiteY3" fmla="*/ 283094 h 566188"/>
                  <a:gd name="connsiteX4" fmla="*/ 223419 w 446838"/>
                  <a:gd name="connsiteY4" fmla="*/ 566188 h 566188"/>
                  <a:gd name="connsiteX5" fmla="*/ 223419 w 446838"/>
                  <a:gd name="connsiteY5" fmla="*/ 452950 h 566188"/>
                  <a:gd name="connsiteX6" fmla="*/ 0 w 446838"/>
                  <a:gd name="connsiteY6" fmla="*/ 452950 h 566188"/>
                  <a:gd name="connsiteX7" fmla="*/ 0 w 446838"/>
                  <a:gd name="connsiteY7" fmla="*/ 113238 h 56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38" h="566188">
                    <a:moveTo>
                      <a:pt x="446838" y="452950"/>
                    </a:moveTo>
                    <a:lnTo>
                      <a:pt x="223419" y="452950"/>
                    </a:lnTo>
                    <a:lnTo>
                      <a:pt x="223419" y="566188"/>
                    </a:lnTo>
                    <a:lnTo>
                      <a:pt x="0" y="283094"/>
                    </a:lnTo>
                    <a:lnTo>
                      <a:pt x="223419" y="0"/>
                    </a:lnTo>
                    <a:lnTo>
                      <a:pt x="223419" y="113238"/>
                    </a:lnTo>
                    <a:lnTo>
                      <a:pt x="446838" y="113238"/>
                    </a:lnTo>
                    <a:lnTo>
                      <a:pt x="446838" y="452950"/>
                    </a:lnTo>
                    <a:close/>
                  </a:path>
                </a:pathLst>
              </a:cu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34051" tIns="113239" rIns="1" bIns="113238" numCol="1" spcCol="1270" anchor="ctr" anchorCtr="0">
                <a:noAutofit/>
              </a:bodyPr>
              <a:lstStyle/>
              <a:p>
                <a:pPr lvl="0" algn="ctr" defTabSz="666750">
                  <a:lnSpc>
                    <a:spcPct val="90000"/>
                  </a:lnSpc>
                  <a:spcBef>
                    <a:spcPct val="0"/>
                  </a:spcBef>
                  <a:spcAft>
                    <a:spcPct val="35000"/>
                  </a:spcAft>
                </a:pPr>
                <a:endParaRPr lang="en-US" sz="1400" kern="1200" dirty="0"/>
              </a:p>
            </p:txBody>
          </p:sp>
          <p:sp>
            <p:nvSpPr>
              <p:cNvPr id="11" name="Freeform 10"/>
              <p:cNvSpPr/>
              <p:nvPr/>
            </p:nvSpPr>
            <p:spPr>
              <a:xfrm>
                <a:off x="4801529" y="3571963"/>
                <a:ext cx="1677596" cy="1677596"/>
              </a:xfrm>
              <a:custGeom>
                <a:avLst/>
                <a:gdLst>
                  <a:gd name="connsiteX0" fmla="*/ 0 w 1677596"/>
                  <a:gd name="connsiteY0" fmla="*/ 838798 h 1677596"/>
                  <a:gd name="connsiteX1" fmla="*/ 838798 w 1677596"/>
                  <a:gd name="connsiteY1" fmla="*/ 0 h 1677596"/>
                  <a:gd name="connsiteX2" fmla="*/ 1677596 w 1677596"/>
                  <a:gd name="connsiteY2" fmla="*/ 838798 h 1677596"/>
                  <a:gd name="connsiteX3" fmla="*/ 838798 w 1677596"/>
                  <a:gd name="connsiteY3" fmla="*/ 1677596 h 1677596"/>
                  <a:gd name="connsiteX4" fmla="*/ 0 w 1677596"/>
                  <a:gd name="connsiteY4" fmla="*/ 838798 h 167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7596" h="1677596">
                    <a:moveTo>
                      <a:pt x="0" y="838798"/>
                    </a:moveTo>
                    <a:cubicBezTo>
                      <a:pt x="0" y="375543"/>
                      <a:pt x="375543" y="0"/>
                      <a:pt x="838798" y="0"/>
                    </a:cubicBezTo>
                    <a:cubicBezTo>
                      <a:pt x="1302053" y="0"/>
                      <a:pt x="1677596" y="375543"/>
                      <a:pt x="1677596" y="838798"/>
                    </a:cubicBezTo>
                    <a:cubicBezTo>
                      <a:pt x="1677596" y="1302053"/>
                      <a:pt x="1302053" y="1677596"/>
                      <a:pt x="838798" y="1677596"/>
                    </a:cubicBezTo>
                    <a:cubicBezTo>
                      <a:pt x="375543" y="1677596"/>
                      <a:pt x="0" y="1302053"/>
                      <a:pt x="0" y="838798"/>
                    </a:cubicBez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538" tIns="268538" rIns="268538" bIns="268538" numCol="1" spcCol="1270" anchor="ctr" anchorCtr="0">
                <a:noAutofit/>
              </a:bodyPr>
              <a:lstStyle/>
              <a:p>
                <a:pPr lvl="0" algn="ctr" defTabSz="800100">
                  <a:lnSpc>
                    <a:spcPct val="90000"/>
                  </a:lnSpc>
                  <a:spcBef>
                    <a:spcPct val="0"/>
                  </a:spcBef>
                  <a:spcAft>
                    <a:spcPct val="35000"/>
                  </a:spcAft>
                </a:pPr>
                <a:r>
                  <a:rPr lang="en-US" sz="1400" kern="1200" dirty="0" smtClean="0"/>
                  <a:t>Means</a:t>
                </a:r>
                <a:endParaRPr lang="en-US" sz="1400" kern="1200" dirty="0"/>
              </a:p>
            </p:txBody>
          </p:sp>
          <p:sp>
            <p:nvSpPr>
              <p:cNvPr id="12" name="Freeform 11"/>
              <p:cNvSpPr/>
              <p:nvPr/>
            </p:nvSpPr>
            <p:spPr>
              <a:xfrm rot="18000000">
                <a:off x="6040757" y="3047129"/>
                <a:ext cx="446838" cy="566188"/>
              </a:xfrm>
              <a:custGeom>
                <a:avLst/>
                <a:gdLst>
                  <a:gd name="connsiteX0" fmla="*/ 0 w 446838"/>
                  <a:gd name="connsiteY0" fmla="*/ 113238 h 566188"/>
                  <a:gd name="connsiteX1" fmla="*/ 223419 w 446838"/>
                  <a:gd name="connsiteY1" fmla="*/ 113238 h 566188"/>
                  <a:gd name="connsiteX2" fmla="*/ 223419 w 446838"/>
                  <a:gd name="connsiteY2" fmla="*/ 0 h 566188"/>
                  <a:gd name="connsiteX3" fmla="*/ 446838 w 446838"/>
                  <a:gd name="connsiteY3" fmla="*/ 283094 h 566188"/>
                  <a:gd name="connsiteX4" fmla="*/ 223419 w 446838"/>
                  <a:gd name="connsiteY4" fmla="*/ 566188 h 566188"/>
                  <a:gd name="connsiteX5" fmla="*/ 223419 w 446838"/>
                  <a:gd name="connsiteY5" fmla="*/ 452950 h 566188"/>
                  <a:gd name="connsiteX6" fmla="*/ 0 w 446838"/>
                  <a:gd name="connsiteY6" fmla="*/ 452950 h 566188"/>
                  <a:gd name="connsiteX7" fmla="*/ 0 w 446838"/>
                  <a:gd name="connsiteY7" fmla="*/ 113238 h 56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838" h="566188">
                    <a:moveTo>
                      <a:pt x="0" y="113238"/>
                    </a:moveTo>
                    <a:lnTo>
                      <a:pt x="223419" y="113238"/>
                    </a:lnTo>
                    <a:lnTo>
                      <a:pt x="223419" y="0"/>
                    </a:lnTo>
                    <a:lnTo>
                      <a:pt x="446838" y="283094"/>
                    </a:lnTo>
                    <a:lnTo>
                      <a:pt x="223419" y="566188"/>
                    </a:lnTo>
                    <a:lnTo>
                      <a:pt x="223419" y="452950"/>
                    </a:lnTo>
                    <a:lnTo>
                      <a:pt x="0" y="452950"/>
                    </a:lnTo>
                    <a:lnTo>
                      <a:pt x="0" y="113238"/>
                    </a:lnTo>
                    <a:close/>
                  </a:path>
                </a:pathLst>
              </a:cu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13238" rIns="134051" bIns="113237" numCol="1" spcCol="1270" anchor="ctr" anchorCtr="0">
                <a:noAutofit/>
              </a:bodyPr>
              <a:lstStyle/>
              <a:p>
                <a:pPr lvl="0" algn="ctr" defTabSz="666750">
                  <a:lnSpc>
                    <a:spcPct val="90000"/>
                  </a:lnSpc>
                  <a:spcBef>
                    <a:spcPct val="0"/>
                  </a:spcBef>
                  <a:spcAft>
                    <a:spcPct val="35000"/>
                  </a:spcAft>
                </a:pPr>
                <a:endParaRPr lang="en-US" sz="1400" kern="1200" dirty="0"/>
              </a:p>
            </p:txBody>
          </p:sp>
        </p:grpSp>
        <p:sp>
          <p:nvSpPr>
            <p:cNvPr id="20" name="TextBox 19"/>
            <p:cNvSpPr txBox="1"/>
            <p:nvPr/>
          </p:nvSpPr>
          <p:spPr>
            <a:xfrm>
              <a:off x="3604826" y="5695889"/>
              <a:ext cx="4065149" cy="386317"/>
            </a:xfrm>
            <a:prstGeom prst="rect">
              <a:avLst/>
            </a:prstGeom>
            <a:noFill/>
          </p:spPr>
          <p:txBody>
            <a:bodyPr wrap="none" rtlCol="0">
              <a:spAutoFit/>
            </a:bodyPr>
            <a:lstStyle/>
            <a:p>
              <a:pPr algn="l"/>
              <a:r>
                <a:rPr lang="en-US" sz="1600" b="1" dirty="0" smtClean="0">
                  <a:solidFill>
                    <a:schemeClr val="bg1"/>
                  </a:solidFill>
                  <a:latin typeface="+mj-lt"/>
                </a:rPr>
                <a:t>Classic Criminal &amp; Fraudulent Activity</a:t>
              </a:r>
              <a:r>
                <a:rPr lang="en-US" sz="1600" b="1" baseline="30000" dirty="0" smtClean="0">
                  <a:solidFill>
                    <a:schemeClr val="bg1"/>
                  </a:solidFill>
                  <a:latin typeface="+mj-lt"/>
                </a:rPr>
                <a:t>2</a:t>
              </a:r>
              <a:r>
                <a:rPr lang="en-US" sz="1600" b="1" dirty="0" smtClean="0">
                  <a:solidFill>
                    <a:schemeClr val="bg1"/>
                  </a:solidFill>
                  <a:latin typeface="+mj-lt"/>
                </a:rPr>
                <a:t> </a:t>
              </a:r>
            </a:p>
          </p:txBody>
        </p:sp>
        <p:sp>
          <p:nvSpPr>
            <p:cNvPr id="43" name="TextBox 42"/>
            <p:cNvSpPr txBox="1"/>
            <p:nvPr/>
          </p:nvSpPr>
          <p:spPr>
            <a:xfrm>
              <a:off x="6637883" y="1657290"/>
              <a:ext cx="2057401" cy="1037278"/>
            </a:xfrm>
            <a:prstGeom prst="rect">
              <a:avLst/>
            </a:prstGeom>
            <a:noFill/>
          </p:spPr>
          <p:txBody>
            <a:bodyPr wrap="square" rtlCol="0">
              <a:spAutoFit/>
            </a:bodyPr>
            <a:lstStyle/>
            <a:p>
              <a:pPr algn="l"/>
              <a:r>
                <a:rPr lang="en-US" sz="1400" dirty="0" smtClean="0">
                  <a:solidFill>
                    <a:srgbClr val="4F271C"/>
                  </a:solidFill>
                  <a:latin typeface="+mj-lt"/>
                </a:rPr>
                <a:t>Weak Internal Process </a:t>
              </a:r>
            </a:p>
            <a:p>
              <a:pPr algn="l"/>
              <a:r>
                <a:rPr lang="en-US" sz="1400" dirty="0" smtClean="0">
                  <a:solidFill>
                    <a:srgbClr val="4F271C"/>
                  </a:solidFill>
                  <a:latin typeface="+mj-lt"/>
                </a:rPr>
                <a:t>&amp; System Controls</a:t>
              </a:r>
            </a:p>
            <a:p>
              <a:pPr algn="l"/>
              <a:r>
                <a:rPr lang="en-US" sz="1400" dirty="0" smtClean="0">
                  <a:solidFill>
                    <a:srgbClr val="4F271C"/>
                  </a:solidFill>
                  <a:latin typeface="+mj-lt"/>
                </a:rPr>
                <a:t>Weak External Process &amp; System Controls</a:t>
              </a:r>
            </a:p>
          </p:txBody>
        </p:sp>
        <p:sp>
          <p:nvSpPr>
            <p:cNvPr id="44" name="TextBox 43"/>
            <p:cNvSpPr txBox="1"/>
            <p:nvPr/>
          </p:nvSpPr>
          <p:spPr>
            <a:xfrm>
              <a:off x="8000999" y="4252732"/>
              <a:ext cx="894869" cy="568830"/>
            </a:xfrm>
            <a:prstGeom prst="rect">
              <a:avLst/>
            </a:prstGeom>
            <a:noFill/>
          </p:spPr>
          <p:txBody>
            <a:bodyPr wrap="none" rtlCol="0">
              <a:spAutoFit/>
            </a:bodyPr>
            <a:lstStyle/>
            <a:p>
              <a:pPr algn="l"/>
              <a:r>
                <a:rPr lang="en-US" sz="1400" dirty="0" smtClean="0">
                  <a:solidFill>
                    <a:srgbClr val="4F271C"/>
                  </a:solidFill>
                  <a:latin typeface="+mj-lt"/>
                </a:rPr>
                <a:t>Personal</a:t>
              </a:r>
            </a:p>
            <a:p>
              <a:pPr algn="l"/>
              <a:r>
                <a:rPr lang="en-US" sz="1400" dirty="0" smtClean="0">
                  <a:solidFill>
                    <a:srgbClr val="4F271C"/>
                  </a:solidFill>
                  <a:latin typeface="+mj-lt"/>
                </a:rPr>
                <a:t>Gain</a:t>
              </a:r>
            </a:p>
          </p:txBody>
        </p:sp>
        <p:sp>
          <p:nvSpPr>
            <p:cNvPr id="45" name="TextBox 44"/>
            <p:cNvSpPr txBox="1"/>
            <p:nvPr/>
          </p:nvSpPr>
          <p:spPr>
            <a:xfrm>
              <a:off x="2319143" y="4120348"/>
              <a:ext cx="1036551" cy="1037278"/>
            </a:xfrm>
            <a:prstGeom prst="rect">
              <a:avLst/>
            </a:prstGeom>
            <a:noFill/>
          </p:spPr>
          <p:txBody>
            <a:bodyPr wrap="none" rtlCol="0">
              <a:spAutoFit/>
            </a:bodyPr>
            <a:lstStyle/>
            <a:p>
              <a:pPr algn="l"/>
              <a:r>
                <a:rPr lang="en-US" sz="1400" dirty="0" smtClean="0">
                  <a:solidFill>
                    <a:srgbClr val="4F271C"/>
                  </a:solidFill>
                  <a:latin typeface="+mj-lt"/>
                </a:rPr>
                <a:t>Access:</a:t>
              </a:r>
            </a:p>
            <a:p>
              <a:pPr marL="174625" indent="-125413" algn="l">
                <a:buFont typeface="Arial"/>
                <a:buChar char="•"/>
              </a:pPr>
              <a:r>
                <a:rPr lang="en-US" sz="1400" dirty="0" smtClean="0">
                  <a:solidFill>
                    <a:srgbClr val="4F271C"/>
                  </a:solidFill>
                  <a:latin typeface="+mj-lt"/>
                </a:rPr>
                <a:t>Physical</a:t>
              </a:r>
            </a:p>
            <a:p>
              <a:pPr marL="174625" indent="-125413" algn="l">
                <a:buFont typeface="Arial"/>
                <a:buChar char="•"/>
              </a:pPr>
              <a:r>
                <a:rPr lang="en-US" sz="1400" dirty="0" smtClean="0">
                  <a:solidFill>
                    <a:srgbClr val="4F271C"/>
                  </a:solidFill>
                  <a:latin typeface="+mj-lt"/>
                </a:rPr>
                <a:t>System</a:t>
              </a:r>
            </a:p>
            <a:p>
              <a:pPr marL="174625" indent="-125413" algn="l">
                <a:buFont typeface="Arial"/>
                <a:buChar char="•"/>
              </a:pPr>
              <a:r>
                <a:rPr lang="en-US" sz="1400" dirty="0" smtClean="0">
                  <a:solidFill>
                    <a:srgbClr val="4F271C"/>
                  </a:solidFill>
                  <a:latin typeface="+mj-lt"/>
                </a:rPr>
                <a:t>Process</a:t>
              </a:r>
            </a:p>
          </p:txBody>
        </p:sp>
        <p:sp>
          <p:nvSpPr>
            <p:cNvPr id="46" name="Left Brace 45"/>
            <p:cNvSpPr/>
            <p:nvPr/>
          </p:nvSpPr>
          <p:spPr bwMode="auto">
            <a:xfrm>
              <a:off x="2133600" y="1352490"/>
              <a:ext cx="457200" cy="4419600"/>
            </a:xfrm>
            <a:prstGeom prst="leftBrace">
              <a:avLst/>
            </a:prstGeom>
            <a:no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6" name="Left Brace 15"/>
            <p:cNvSpPr/>
            <p:nvPr/>
          </p:nvSpPr>
          <p:spPr bwMode="auto">
            <a:xfrm rot="5400000">
              <a:off x="5524500" y="-1886010"/>
              <a:ext cx="457200" cy="6019800"/>
            </a:xfrm>
            <a:prstGeom prst="leftBrace">
              <a:avLst/>
            </a:prstGeom>
            <a:no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4800600" y="429577"/>
              <a:ext cx="1828800" cy="370202"/>
            </a:xfrm>
            <a:prstGeom prst="roundRect">
              <a:avLst/>
            </a:prstGeom>
            <a:solidFill>
              <a:schemeClr val="accent5">
                <a:lumMod val="60000"/>
                <a:lumOff val="40000"/>
              </a:schemeClr>
            </a:solidFill>
            <a:ln>
              <a:solidFill>
                <a:schemeClr val="bg1">
                  <a:lumMod val="75000"/>
                </a:schemeClr>
              </a:solidFill>
            </a:ln>
          </p:spPr>
          <p:txBody>
            <a:bodyPr wrap="square" rtlCol="0">
              <a:spAutoFit/>
            </a:bodyPr>
            <a:lstStyle/>
            <a:p>
              <a:pPr algn="ctr"/>
              <a:r>
                <a:rPr lang="en-US" sz="1400" dirty="0" smtClean="0">
                  <a:solidFill>
                    <a:srgbClr val="4F271C"/>
                  </a:solidFill>
                  <a:latin typeface="+mj-lt"/>
                </a:rPr>
                <a:t>Integrity?</a:t>
              </a:r>
            </a:p>
          </p:txBody>
        </p:sp>
      </p:grpSp>
    </p:spTree>
    <p:extLst>
      <p:ext uri="{BB962C8B-B14F-4D97-AF65-F5344CB8AC3E}">
        <p14:creationId xmlns:p14="http://schemas.microsoft.com/office/powerpoint/2010/main" val="31655755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0189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Endnotes</a:t>
            </a:r>
            <a:endParaRPr lang="en-US" dirty="0"/>
          </a:p>
        </p:txBody>
      </p:sp>
      <p:sp>
        <p:nvSpPr>
          <p:cNvPr id="3" name="Content Placeholder 2"/>
          <p:cNvSpPr>
            <a:spLocks noGrp="1"/>
          </p:cNvSpPr>
          <p:nvPr>
            <p:ph idx="1"/>
          </p:nvPr>
        </p:nvSpPr>
        <p:spPr/>
        <p:txBody>
          <a:bodyPr/>
          <a:lstStyle/>
          <a:p>
            <a:pPr marL="0" indent="0">
              <a:spcBef>
                <a:spcPts val="0"/>
              </a:spcBef>
              <a:buNone/>
            </a:pPr>
            <a:r>
              <a:rPr lang="en-US" sz="1200" b="1" dirty="0" smtClean="0"/>
              <a:t>Slide 3</a:t>
            </a:r>
          </a:p>
          <a:p>
            <a:pPr marL="0" indent="0">
              <a:spcBef>
                <a:spcPts val="0"/>
              </a:spcBef>
              <a:buNone/>
            </a:pPr>
            <a:r>
              <a:rPr lang="en-US" sz="1100" baseline="30000" dirty="0">
                <a:solidFill>
                  <a:schemeClr val="bg1"/>
                </a:solidFill>
              </a:rPr>
              <a:t>1 </a:t>
            </a:r>
            <a:r>
              <a:rPr lang="en-US" sz="1100" dirty="0"/>
              <a:t>Suddath, C. (2010). Hey, Hey, Hey, Goodbye - Kenneth Lay - Enron. </a:t>
            </a:r>
            <a:r>
              <a:rPr lang="en-US" sz="1100" i="1" dirty="0"/>
              <a:t>Time</a:t>
            </a:r>
            <a:r>
              <a:rPr lang="en-US" sz="1100" dirty="0"/>
              <a:t>. Retrieved from http://content.time.com/time/specials/packages/article/0,28804,2009445_2009447_2009502,00.html</a:t>
            </a:r>
            <a:endParaRPr lang="en-US" sz="1100" dirty="0">
              <a:solidFill>
                <a:schemeClr val="bg1"/>
              </a:solidFill>
            </a:endParaRPr>
          </a:p>
          <a:p>
            <a:pPr marL="0" indent="0">
              <a:spcBef>
                <a:spcPts val="0"/>
              </a:spcBef>
              <a:buNone/>
            </a:pPr>
            <a:r>
              <a:rPr lang="en-US" sz="1100" baseline="30000" dirty="0">
                <a:solidFill>
                  <a:schemeClr val="bg1"/>
                </a:solidFill>
              </a:rPr>
              <a:t>2</a:t>
            </a:r>
            <a:r>
              <a:rPr lang="en-US" sz="1100" dirty="0">
                <a:solidFill>
                  <a:schemeClr val="bg1"/>
                </a:solidFill>
              </a:rPr>
              <a:t> </a:t>
            </a:r>
            <a:r>
              <a:rPr lang="en-US" sz="1100" dirty="0"/>
              <a:t>Smith, A. (2013). Enron convict Skilling to get out of jail early. </a:t>
            </a:r>
            <a:r>
              <a:rPr lang="en-US" sz="1100" i="1" dirty="0"/>
              <a:t>CNN Money</a:t>
            </a:r>
            <a:r>
              <a:rPr lang="en-US" sz="1100" dirty="0"/>
              <a:t>. Retrieved from </a:t>
            </a:r>
            <a:r>
              <a:rPr lang="en-US" sz="1100" dirty="0">
                <a:hlinkClick r:id="rId2"/>
              </a:rPr>
              <a:t>http://</a:t>
            </a:r>
            <a:r>
              <a:rPr lang="en-US" sz="1100" dirty="0" smtClean="0">
                <a:hlinkClick r:id="rId2"/>
              </a:rPr>
              <a:t>money.cnn.com/2013/05/08/news/companies/skilling-enron/index.html</a:t>
            </a:r>
            <a:r>
              <a:rPr lang="en-US" sz="1100" dirty="0" smtClean="0"/>
              <a:t> </a:t>
            </a:r>
            <a:endParaRPr lang="en-US" sz="1100" dirty="0">
              <a:solidFill>
                <a:schemeClr val="bg1"/>
              </a:solidFill>
            </a:endParaRPr>
          </a:p>
          <a:p>
            <a:pPr marL="0" indent="0">
              <a:spcBef>
                <a:spcPts val="0"/>
              </a:spcBef>
              <a:buNone/>
            </a:pPr>
            <a:r>
              <a:rPr lang="en-US" sz="1100" baseline="30000" dirty="0">
                <a:solidFill>
                  <a:schemeClr val="bg1"/>
                </a:solidFill>
              </a:rPr>
              <a:t>3</a:t>
            </a:r>
            <a:r>
              <a:rPr lang="en-US" sz="1100" dirty="0">
                <a:solidFill>
                  <a:schemeClr val="bg1"/>
                </a:solidFill>
              </a:rPr>
              <a:t>Elkind, P. (2013). The confessions of Andy Fastow. </a:t>
            </a:r>
            <a:r>
              <a:rPr lang="en-US" sz="1100" i="1" dirty="0">
                <a:solidFill>
                  <a:schemeClr val="bg1"/>
                </a:solidFill>
              </a:rPr>
              <a:t>Fortune</a:t>
            </a:r>
            <a:r>
              <a:rPr lang="en-US" sz="1100" dirty="0">
                <a:solidFill>
                  <a:schemeClr val="bg1"/>
                </a:solidFill>
              </a:rPr>
              <a:t>. Retrieved from </a:t>
            </a:r>
            <a:r>
              <a:rPr lang="en-US" sz="1100" dirty="0">
                <a:solidFill>
                  <a:schemeClr val="bg1"/>
                </a:solidFill>
                <a:hlinkClick r:id="rId3"/>
              </a:rPr>
              <a:t>http://fortune.com/2013/07/01/the-confessions-of-andy-fastow/</a:t>
            </a:r>
            <a:endParaRPr lang="en-US" sz="1100" dirty="0">
              <a:solidFill>
                <a:schemeClr val="bg1"/>
              </a:solidFill>
            </a:endParaRPr>
          </a:p>
          <a:p>
            <a:pPr marL="0" indent="0">
              <a:spcBef>
                <a:spcPts val="0"/>
              </a:spcBef>
              <a:buNone/>
            </a:pPr>
            <a:r>
              <a:rPr lang="en-US" sz="1100" baseline="30000" dirty="0" smtClean="0">
                <a:solidFill>
                  <a:schemeClr val="bg1"/>
                </a:solidFill>
              </a:rPr>
              <a:t>4</a:t>
            </a:r>
            <a:r>
              <a:rPr lang="en-US" sz="1100" dirty="0" smtClean="0"/>
              <a:t>Reuters </a:t>
            </a:r>
            <a:r>
              <a:rPr lang="en-US" sz="1100" dirty="0"/>
              <a:t>(2008). Accountant and S.E.C. Reach Deal in Enron Case. </a:t>
            </a:r>
            <a:r>
              <a:rPr lang="en-US" sz="1100" i="1" dirty="0"/>
              <a:t>The New York Times</a:t>
            </a:r>
            <a:r>
              <a:rPr lang="en-US" sz="1100" dirty="0"/>
              <a:t>. Retrieved from </a:t>
            </a:r>
            <a:r>
              <a:rPr lang="en-US" sz="1100" dirty="0">
                <a:hlinkClick r:id="rId4"/>
              </a:rPr>
              <a:t>http://www.nytimes.com/2008/01/29/business/29enron.html?_</a:t>
            </a:r>
            <a:r>
              <a:rPr lang="en-US" sz="1100" dirty="0" smtClean="0">
                <a:hlinkClick r:id="rId4"/>
              </a:rPr>
              <a:t>r=0</a:t>
            </a:r>
            <a:endParaRPr lang="en-US" sz="1100" dirty="0" smtClean="0"/>
          </a:p>
          <a:p>
            <a:pPr marL="0" indent="0">
              <a:spcBef>
                <a:spcPts val="0"/>
              </a:spcBef>
              <a:buNone/>
            </a:pPr>
            <a:r>
              <a:rPr lang="en-US" sz="1100" baseline="30000" dirty="0" smtClean="0">
                <a:solidFill>
                  <a:schemeClr val="bg1"/>
                </a:solidFill>
              </a:rPr>
              <a:t>5</a:t>
            </a:r>
            <a:r>
              <a:rPr lang="en-US" sz="1100" dirty="0" smtClean="0">
                <a:solidFill>
                  <a:schemeClr val="bg1"/>
                </a:solidFill>
              </a:rPr>
              <a:t>Associated Press. </a:t>
            </a:r>
            <a:r>
              <a:rPr lang="en-US" sz="1100" dirty="0">
                <a:solidFill>
                  <a:schemeClr val="bg1"/>
                </a:solidFill>
              </a:rPr>
              <a:t>(2006). Enron whistleblower tells of ‘crooked company’ - Former manager, accountant Lay, Skilling ignored their warnings. </a:t>
            </a:r>
            <a:r>
              <a:rPr lang="en-US" sz="1100" i="1" dirty="0">
                <a:solidFill>
                  <a:schemeClr val="bg1"/>
                </a:solidFill>
              </a:rPr>
              <a:t>NBCNews.com</a:t>
            </a:r>
            <a:r>
              <a:rPr lang="en-US" sz="1100" dirty="0">
                <a:solidFill>
                  <a:schemeClr val="bg1"/>
                </a:solidFill>
              </a:rPr>
              <a:t>. Retrieved from http://www.nbcnews.com/id/11839694/ns/business-corporate_scandals/t/enron-whistleblower-tells-crooked-company/#.VOoEUPnF_18 </a:t>
            </a:r>
          </a:p>
          <a:p>
            <a:pPr marL="0" indent="0">
              <a:spcBef>
                <a:spcPts val="0"/>
              </a:spcBef>
              <a:buNone/>
            </a:pPr>
            <a:endParaRPr lang="en-US" sz="1200" dirty="0" smtClean="0"/>
          </a:p>
          <a:p>
            <a:pPr marL="0" indent="0">
              <a:spcBef>
                <a:spcPts val="0"/>
              </a:spcBef>
              <a:buNone/>
            </a:pPr>
            <a:r>
              <a:rPr lang="en-US" sz="1200" b="1" dirty="0" smtClean="0"/>
              <a:t>Slide 4</a:t>
            </a:r>
          </a:p>
          <a:p>
            <a:pPr marL="0" indent="0">
              <a:spcBef>
                <a:spcPts val="0"/>
              </a:spcBef>
              <a:buNone/>
            </a:pPr>
            <a:r>
              <a:rPr lang="en-US" sz="1100" baseline="30000" dirty="0" smtClean="0"/>
              <a:t>1</a:t>
            </a:r>
            <a:r>
              <a:rPr lang="en-US" sz="1100" dirty="0" smtClean="0"/>
              <a:t> Elkind</a:t>
            </a:r>
            <a:r>
              <a:rPr lang="en-US" sz="1100" dirty="0"/>
              <a:t>, P</a:t>
            </a:r>
            <a:r>
              <a:rPr lang="en-US" sz="1100" dirty="0" smtClean="0"/>
              <a:t>.; Gibney, </a:t>
            </a:r>
            <a:r>
              <a:rPr lang="en-US" sz="1100" dirty="0"/>
              <a:t>Alex; McLean, Bethany. (2005). Enron: The Smartest Guys In The Room. </a:t>
            </a:r>
          </a:p>
          <a:p>
            <a:pPr marL="0" indent="0">
              <a:spcBef>
                <a:spcPts val="0"/>
              </a:spcBef>
              <a:buNone/>
            </a:pPr>
            <a:endParaRPr lang="en-US" sz="1200" dirty="0" smtClean="0"/>
          </a:p>
          <a:p>
            <a:pPr marL="0" indent="0">
              <a:spcBef>
                <a:spcPts val="0"/>
              </a:spcBef>
              <a:buNone/>
            </a:pPr>
            <a:r>
              <a:rPr lang="en-US" sz="1200" b="1" dirty="0" smtClean="0"/>
              <a:t>Slide 5</a:t>
            </a:r>
          </a:p>
          <a:p>
            <a:pPr marL="0" indent="0">
              <a:spcBef>
                <a:spcPts val="0"/>
              </a:spcBef>
              <a:buNone/>
            </a:pPr>
            <a:r>
              <a:rPr lang="en-US" sz="1100" baseline="30000" dirty="0"/>
              <a:t>1</a:t>
            </a:r>
            <a:r>
              <a:rPr lang="en-US" sz="1100" dirty="0"/>
              <a:t> </a:t>
            </a:r>
            <a:r>
              <a:rPr lang="en-US" sz="1100" dirty="0" smtClean="0"/>
              <a:t>Time Magazine. (2005). Enron’s </a:t>
            </a:r>
            <a:r>
              <a:rPr lang="en-US" sz="1100" dirty="0"/>
              <a:t>Collapse. Time. Retrieved from http://content.time.com/time/interactive/0,31813,2013797,00.html</a:t>
            </a:r>
          </a:p>
          <a:p>
            <a:pPr marL="0" indent="0">
              <a:spcBef>
                <a:spcPts val="0"/>
              </a:spcBef>
              <a:buNone/>
            </a:pPr>
            <a:endParaRPr lang="en-US" sz="1200" dirty="0" smtClean="0"/>
          </a:p>
          <a:p>
            <a:pPr marL="0" indent="0">
              <a:spcBef>
                <a:spcPts val="0"/>
              </a:spcBef>
              <a:buNone/>
            </a:pPr>
            <a:r>
              <a:rPr lang="en-US" sz="1200" b="1" dirty="0" smtClean="0"/>
              <a:t>Slide 6</a:t>
            </a:r>
          </a:p>
          <a:p>
            <a:pPr marL="0" indent="0">
              <a:spcBef>
                <a:spcPts val="0"/>
              </a:spcBef>
              <a:buNone/>
            </a:pPr>
            <a:r>
              <a:rPr lang="en-US" sz="1100" baseline="30000" dirty="0" smtClean="0"/>
              <a:t>1</a:t>
            </a:r>
            <a:r>
              <a:rPr lang="en-US" sz="1100" dirty="0" smtClean="0"/>
              <a:t> </a:t>
            </a:r>
            <a:r>
              <a:rPr lang="en-US" sz="1100" dirty="0"/>
              <a:t>Elkind, P. (2013). The confessions of Andy Fastow. </a:t>
            </a:r>
            <a:r>
              <a:rPr lang="en-US" sz="1100" i="1" dirty="0"/>
              <a:t>Fortune</a:t>
            </a:r>
            <a:r>
              <a:rPr lang="en-US" sz="1100" dirty="0"/>
              <a:t>. Retrieved from </a:t>
            </a:r>
            <a:r>
              <a:rPr lang="en-US" sz="1100" dirty="0">
                <a:hlinkClick r:id="rId3"/>
              </a:rPr>
              <a:t>http://fortune.com/2013/07/01/the-confessions-of-andy-fastow</a:t>
            </a:r>
            <a:r>
              <a:rPr lang="en-US" sz="1100" dirty="0" smtClean="0">
                <a:hlinkClick r:id="rId3"/>
              </a:rPr>
              <a:t>/</a:t>
            </a:r>
            <a:endParaRPr lang="en-US" sz="1100" dirty="0" smtClean="0"/>
          </a:p>
          <a:p>
            <a:pPr marL="0" indent="0">
              <a:spcBef>
                <a:spcPts val="0"/>
              </a:spcBef>
              <a:buNone/>
            </a:pPr>
            <a:r>
              <a:rPr lang="en-US" sz="1100" baseline="30000" dirty="0" smtClean="0"/>
              <a:t>2</a:t>
            </a:r>
            <a:r>
              <a:rPr lang="en-US" sz="1100" dirty="0" smtClean="0"/>
              <a:t> Ibid.</a:t>
            </a:r>
          </a:p>
          <a:p>
            <a:pPr marL="0" indent="0">
              <a:spcBef>
                <a:spcPts val="0"/>
              </a:spcBef>
              <a:buNone/>
            </a:pPr>
            <a:endParaRPr lang="en-US" sz="1100" dirty="0" smtClean="0"/>
          </a:p>
          <a:p>
            <a:pPr marL="0" indent="0">
              <a:spcBef>
                <a:spcPts val="0"/>
              </a:spcBef>
              <a:buNone/>
            </a:pPr>
            <a:r>
              <a:rPr lang="en-US" sz="1200" b="1" dirty="0" smtClean="0"/>
              <a:t>Slide 7</a:t>
            </a:r>
          </a:p>
          <a:p>
            <a:pPr marL="0" indent="0">
              <a:spcBef>
                <a:spcPts val="0"/>
              </a:spcBef>
              <a:buNone/>
            </a:pPr>
            <a:r>
              <a:rPr lang="en-US" sz="1100" baseline="30000" dirty="0" smtClean="0"/>
              <a:t>1</a:t>
            </a:r>
            <a:r>
              <a:rPr lang="en-US" sz="1100" dirty="0" smtClean="0"/>
              <a:t> Sarbanes Oxley 101. </a:t>
            </a:r>
            <a:r>
              <a:rPr lang="en-US" sz="1100" dirty="0"/>
              <a:t>(2015). </a:t>
            </a:r>
            <a:r>
              <a:rPr lang="en-US" sz="1100" dirty="0" smtClean="0"/>
              <a:t>Sarbanes-Oxley </a:t>
            </a:r>
            <a:r>
              <a:rPr lang="en-US" sz="1100" dirty="0"/>
              <a:t>Act Summary of Major Sections. Retrieved from http://sarbanes-oxley-101.com/sarbanes-oxley-compliance.htm</a:t>
            </a:r>
          </a:p>
          <a:p>
            <a:pPr marL="0" indent="0">
              <a:spcBef>
                <a:spcPts val="0"/>
              </a:spcBef>
              <a:buNone/>
            </a:pPr>
            <a:r>
              <a:rPr lang="en-US" sz="1100" baseline="30000" dirty="0"/>
              <a:t>2</a:t>
            </a:r>
            <a:r>
              <a:rPr lang="en-US" sz="1100" dirty="0"/>
              <a:t> Coderre, D. G. (2009). Computer Aided Fraud Prevention and Detection: A Step by Step Guide. John Wiley &amp; Sons, Inc. </a:t>
            </a:r>
          </a:p>
          <a:p>
            <a:pPr marL="0" indent="0">
              <a:spcBef>
                <a:spcPts val="0"/>
              </a:spcBef>
              <a:buNone/>
            </a:pPr>
            <a:endParaRPr lang="en-US" sz="1100" dirty="0" smtClean="0"/>
          </a:p>
          <a:p>
            <a:pPr marL="0" indent="0">
              <a:spcBef>
                <a:spcPts val="0"/>
              </a:spcBef>
              <a:buNone/>
            </a:pPr>
            <a:r>
              <a:rPr lang="en-US" sz="1200" b="1" dirty="0" smtClean="0"/>
              <a:t>Appendix A</a:t>
            </a:r>
          </a:p>
          <a:p>
            <a:pPr marL="0" indent="0">
              <a:spcBef>
                <a:spcPts val="0"/>
              </a:spcBef>
              <a:buNone/>
            </a:pPr>
            <a:r>
              <a:rPr lang="en-US" sz="1100" baseline="30000" dirty="0" smtClean="0">
                <a:solidFill>
                  <a:schemeClr val="bg1"/>
                </a:solidFill>
              </a:rPr>
              <a:t>1</a:t>
            </a:r>
            <a:r>
              <a:rPr lang="en-US" sz="1100" dirty="0" smtClean="0">
                <a:solidFill>
                  <a:schemeClr val="bg1"/>
                </a:solidFill>
              </a:rPr>
              <a:t> </a:t>
            </a:r>
            <a:r>
              <a:rPr lang="en-US" sz="1100" dirty="0" smtClean="0"/>
              <a:t>Associated Press. </a:t>
            </a:r>
            <a:r>
              <a:rPr lang="en-US" sz="1100" dirty="0"/>
              <a:t>(2005). A look at those involved in the Enron scandal. </a:t>
            </a:r>
            <a:r>
              <a:rPr lang="en-US" sz="1100" i="1" dirty="0"/>
              <a:t>USA Today</a:t>
            </a:r>
            <a:r>
              <a:rPr lang="en-US" sz="1100" dirty="0"/>
              <a:t>. Retrieved from </a:t>
            </a:r>
            <a:r>
              <a:rPr lang="en-US" sz="1100" dirty="0">
                <a:hlinkClick r:id="rId5"/>
              </a:rPr>
              <a:t>http://</a:t>
            </a:r>
            <a:r>
              <a:rPr lang="en-US" sz="1100" dirty="0" smtClean="0">
                <a:hlinkClick r:id="rId5"/>
              </a:rPr>
              <a:t>usatoday30.usatoday.com/money/industries/energy/2005-12-28-enron-participants_x.htm</a:t>
            </a:r>
            <a:r>
              <a:rPr lang="en-US" sz="1100" dirty="0" smtClean="0"/>
              <a:t> </a:t>
            </a:r>
          </a:p>
        </p:txBody>
      </p:sp>
    </p:spTree>
    <p:extLst>
      <p:ext uri="{BB962C8B-B14F-4D97-AF65-F5344CB8AC3E}">
        <p14:creationId xmlns:p14="http://schemas.microsoft.com/office/powerpoint/2010/main" val="26578863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UCJ2011ligh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000" dirty="0" err="1" smtClean="0">
            <a:latin typeface="+mj-lt"/>
          </a:defRPr>
        </a:defPPr>
      </a:lstStyle>
    </a:txDef>
  </a:objectDefaults>
  <a:extraClrSchemeLst>
    <a:extraClrScheme>
      <a:clrScheme name="1_Threat assess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reat assess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reat assess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reat assess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reat assess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reat assess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reat assess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reat assess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reat assess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reat assess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reat assess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reat assess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 520 Week 2 Fraud Detection &amp; Prevention.pptx</Template>
  <TotalTime>1974</TotalTime>
  <Words>1520</Words>
  <Application>Microsoft Macintosh PowerPoint</Application>
  <PresentationFormat>On-screen Show (4:3)</PresentationFormat>
  <Paragraphs>141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Miller Display Roman</vt:lpstr>
      <vt:lpstr>Trebuchet MS</vt:lpstr>
      <vt:lpstr>Wingdings</vt:lpstr>
      <vt:lpstr>Arial</vt:lpstr>
      <vt:lpstr>TUCJ2011light</vt:lpstr>
      <vt:lpstr>The Impact of the Crooked “E” The Enron Fraud and Scandal And What It Means to Business Today</vt:lpstr>
      <vt:lpstr>Agenda</vt:lpstr>
      <vt:lpstr>The Enron Players – The Executives</vt:lpstr>
      <vt:lpstr>Enron – So Many Dimensions of Fraud1</vt:lpstr>
      <vt:lpstr>A Chronology of Enron’s Collapse1</vt:lpstr>
      <vt:lpstr>The Aftermath</vt:lpstr>
      <vt:lpstr>What It Means</vt:lpstr>
      <vt:lpstr>Thank you</vt:lpstr>
      <vt:lpstr>Endnotes</vt:lpstr>
      <vt:lpstr>Appendix A</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dc:title>
  <dc:creator>David</dc:creator>
  <cp:lastModifiedBy>Ed Ferrara</cp:lastModifiedBy>
  <cp:revision>365</cp:revision>
  <cp:lastPrinted>2011-06-28T14:45:53Z</cp:lastPrinted>
  <dcterms:created xsi:type="dcterms:W3CDTF">2011-06-28T13:08:25Z</dcterms:created>
  <dcterms:modified xsi:type="dcterms:W3CDTF">2018-01-02T14:35:32Z</dcterms:modified>
</cp:coreProperties>
</file>