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" ContentType="image/tiff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256" r:id="rId2"/>
    <p:sldId id="297" r:id="rId3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69900"/>
    <a:srgbClr val="88D2CE"/>
    <a:srgbClr val="CC9900"/>
    <a:srgbClr val="FFFFFF"/>
    <a:srgbClr val="CC00CC"/>
    <a:srgbClr val="66FF33"/>
    <a:srgbClr val="FF7C80"/>
    <a:srgbClr val="FF505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80" autoAdjust="0"/>
    <p:restoredTop sz="94660" autoAdjust="0"/>
  </p:normalViewPr>
  <p:slideViewPr>
    <p:cSldViewPr>
      <p:cViewPr>
        <p:scale>
          <a:sx n="90" d="100"/>
          <a:sy n="90" d="100"/>
        </p:scale>
        <p:origin x="-1104" y="-27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3944"/>
    </p:cViewPr>
  </p:sorterViewPr>
  <p:notesViewPr>
    <p:cSldViewPr>
      <p:cViewPr varScale="1">
        <p:scale>
          <a:sx n="70" d="100"/>
          <a:sy n="70" d="100"/>
        </p:scale>
        <p:origin x="-2814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2CD84E-8DCB-4709-8B6F-4E6CAD3528F3}" type="datetimeFigureOut">
              <a:rPr lang="en-US" smtClean="0"/>
              <a:pPr/>
              <a:t>12/21/14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E4FF9D-976D-44D9-8674-68DD0DEA385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77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EE72EE-05F9-4127-98FE-769004EF604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64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, red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tx2">
                  <a:lumMod val="50000"/>
                </a:schemeClr>
              </a:buClr>
              <a:defRPr/>
            </a:lvl2pPr>
            <a:lvl3pPr>
              <a:buClr>
                <a:schemeClr val="tx2">
                  <a:lumMod val="25000"/>
                </a:schemeClr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, grey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8" y="152400"/>
            <a:ext cx="8223489" cy="5422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053504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, grey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Rectangle 1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9390326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no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</a:t>
            </a:r>
            <a:r>
              <a:rPr lang="en-US" dirty="0" err="1" smtClean="0"/>
              <a:t>leve</a:t>
            </a:r>
            <a:endParaRPr lang="en-US" dirty="0" smtClean="0"/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8686801" y="6356350"/>
            <a:ext cx="457200" cy="365125"/>
          </a:xfrm>
          <a:prstGeom prst="rect">
            <a:avLst/>
          </a:prstGeom>
        </p:spPr>
        <p:txBody>
          <a:bodyPr/>
          <a:lstStyle/>
          <a:p>
            <a:pPr algn="ctr"/>
            <a:fld id="{67C7D47D-A4A0-5243-B325-E0B5B446B580}" type="slidenum">
              <a:rPr lang="en-US" sz="1400" smtClean="0">
                <a:solidFill>
                  <a:schemeClr val="bg1"/>
                </a:solidFill>
                <a:latin typeface="Zurich Blk BT Black"/>
                <a:cs typeface="Zurich Blk BT Black"/>
              </a:rPr>
              <a:pPr algn="ctr"/>
              <a:t>‹#›</a:t>
            </a:fld>
            <a:endParaRPr lang="en-US" sz="1600" dirty="0">
              <a:solidFill>
                <a:schemeClr val="bg1"/>
              </a:solidFill>
              <a:latin typeface="Zurich Blk BT Black"/>
              <a:cs typeface="Zurich Blk BT Black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863006" y="274638"/>
            <a:ext cx="7472365" cy="754473"/>
          </a:xfrm>
          <a:prstGeom prst="rect">
            <a:avLst/>
          </a:prstGeom>
          <a:noFill/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212944"/>
                </a:solidFill>
                <a:latin typeface="Adobe Garamond Pro Sb"/>
                <a:cs typeface="Adobe Garamond Pro Sb"/>
              </a:rPr>
              <a:t>Slide Title</a:t>
            </a:r>
            <a:endParaRPr lang="en-US" dirty="0">
              <a:solidFill>
                <a:srgbClr val="212944"/>
              </a:solidFill>
              <a:latin typeface="Adobe Garamond Pro Sb"/>
              <a:cs typeface="Adobe Garamond Pro Sb"/>
            </a:endParaRPr>
          </a:p>
        </p:txBody>
      </p:sp>
    </p:spTree>
    <p:extLst>
      <p:ext uri="{BB962C8B-B14F-4D97-AF65-F5344CB8AC3E}">
        <p14:creationId xmlns:p14="http://schemas.microsoft.com/office/powerpoint/2010/main" val="3178461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014239"/>
            <a:ext cx="7848600" cy="1639932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09600" y="2438400"/>
            <a:ext cx="7848600" cy="1371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1905000"/>
            <a:ext cx="6400800" cy="2438400"/>
          </a:xfrm>
        </p:spPr>
        <p:txBody>
          <a:bodyPr anchor="ctr"/>
          <a:lstStyle>
            <a:lvl1pPr marL="0" indent="0" algn="ctr">
              <a:spcBef>
                <a:spcPts val="0"/>
              </a:spcBef>
              <a:buFontTx/>
              <a:buNone/>
              <a:defRPr sz="2800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442"/>
      </p:ext>
    </p:extLst>
  </p:cSld>
  <p:clrMapOvr>
    <a:overrideClrMapping bg1="dk2" tx1="lt1" bg2="dk1" tx2="lt2" accent1="accent1" accent2="accent2" accent3="accent3" accent4="accent4" accent5="accent5" accent6="accent6" hlink="hlink" folHlink="folHlink"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red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114800" cy="513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762000"/>
            <a:ext cx="4038600" cy="513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114800" cy="5135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762001"/>
            <a:ext cx="4038600" cy="24383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10"/>
          </p:nvPr>
        </p:nvSpPr>
        <p:spPr>
          <a:xfrm>
            <a:off x="4724400" y="3352800"/>
            <a:ext cx="4038600" cy="2514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85575924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90601"/>
            <a:ext cx="4114800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90601"/>
            <a:ext cx="4038600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457200" y="3276600"/>
            <a:ext cx="4114800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11"/>
          </p:nvPr>
        </p:nvSpPr>
        <p:spPr>
          <a:xfrm>
            <a:off x="4724400" y="3276600"/>
            <a:ext cx="4038600" cy="2133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026881521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, grey Te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305800" cy="715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05800" cy="4952999"/>
          </a:xfrm>
        </p:spPr>
        <p:txBody>
          <a:bodyPr/>
          <a:lstStyle>
            <a:lvl2pPr>
              <a:buClr>
                <a:schemeClr val="tx2">
                  <a:lumMod val="50000"/>
                </a:schemeClr>
              </a:buClr>
              <a:defRPr/>
            </a:lvl2pPr>
            <a:lvl3pPr>
              <a:buClr>
                <a:schemeClr val="tx2">
                  <a:lumMod val="25000"/>
                </a:schemeClr>
              </a:buClr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  <p:transition xmlns:p14="http://schemas.microsoft.com/office/powerpoint/2010/main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t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8" y="152401"/>
            <a:ext cx="8223489" cy="542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0" y="6197889"/>
            <a:ext cx="9146822" cy="682689"/>
            <a:chOff x="-2822" y="6189422"/>
            <a:chExt cx="9146822" cy="682689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428569" y="6189422"/>
              <a:ext cx="6715431" cy="682689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822" y="6189422"/>
              <a:ext cx="6715431" cy="682689"/>
            </a:xfrm>
            <a:prstGeom prst="rect">
              <a:avLst/>
            </a:prstGeom>
          </p:spPr>
        </p:pic>
      </p:grp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838200"/>
            <a:ext cx="8305800" cy="5105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73" r:id="rId3"/>
    <p:sldLayoutId id="2147483666" r:id="rId4"/>
    <p:sldLayoutId id="2147483659" r:id="rId5"/>
    <p:sldLayoutId id="2147483674" r:id="rId6"/>
    <p:sldLayoutId id="2147483672" r:id="rId7"/>
    <p:sldLayoutId id="2147483665" r:id="rId8"/>
    <p:sldLayoutId id="2147483668" r:id="rId9"/>
    <p:sldLayoutId id="2147483670" r:id="rId10"/>
    <p:sldLayoutId id="2147483671" r:id="rId11"/>
    <p:sldLayoutId id="2147483669" r:id="rId12"/>
    <p:sldLayoutId id="2147483675" r:id="rId13"/>
  </p:sldLayoutIdLst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cap="none" spc="300" baseline="0">
          <a:solidFill>
            <a:schemeClr val="bg1">
              <a:lumMod val="60000"/>
              <a:lumOff val="40000"/>
            </a:schemeClr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88C0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ts val="300"/>
        </a:spcBef>
        <a:spcAft>
          <a:spcPct val="0"/>
        </a:spcAft>
        <a:buClr>
          <a:schemeClr val="bg2">
            <a:lumMod val="65000"/>
            <a:lumOff val="35000"/>
          </a:schemeClr>
        </a:buClr>
        <a:buSzPct val="73000"/>
        <a:buFont typeface="Wingdings" pitchFamily="2" charset="2"/>
        <a:buChar char="§"/>
        <a:defRPr sz="2400">
          <a:solidFill>
            <a:schemeClr val="bg2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3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§"/>
        <a:defRPr sz="2200">
          <a:solidFill>
            <a:schemeClr val="tx2">
              <a:lumMod val="25000"/>
            </a:schemeClr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ts val="300"/>
        </a:spcBef>
        <a:spcAft>
          <a:spcPct val="0"/>
        </a:spcAft>
        <a:buClr>
          <a:schemeClr val="tx2">
            <a:lumMod val="50000"/>
          </a:schemeClr>
        </a:buClr>
        <a:buSzPct val="75000"/>
        <a:buFont typeface="Wingdings" pitchFamily="2" charset="2"/>
        <a:buChar char="§"/>
        <a:defRPr sz="2000">
          <a:solidFill>
            <a:schemeClr val="tx2">
              <a:lumMod val="50000"/>
            </a:schemeClr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ferrara@forrester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MIS 520 – Data Analytics for IT Auditors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Ed Ferrara, MSIA, CISSP</a:t>
            </a:r>
          </a:p>
          <a:p>
            <a:r>
              <a:rPr lang="en-US" smtClean="0">
                <a:hlinkClick r:id="rId2"/>
              </a:rPr>
              <a:t>eferrara@forrester.com</a:t>
            </a:r>
            <a:r>
              <a:rPr lang="en-US" smtClean="0"/>
              <a:t>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ab1</a:t>
            </a:r>
            <a:r>
              <a:rPr lang="en-US" dirty="0" smtClean="0"/>
              <a:t>: </a:t>
            </a:r>
            <a:r>
              <a:rPr lang="en-US" dirty="0" smtClean="0"/>
              <a:t>Fraud Scandals of Note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Accounting Scandals and Frauds of Note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1600" dirty="0"/>
              <a:t>Develop a presentation (8 to 10 slides) to inform </a:t>
            </a:r>
            <a:r>
              <a:rPr lang="en-US" sz="1600" b="1" u="sng" dirty="0" smtClean="0"/>
              <a:t>senior management </a:t>
            </a:r>
            <a:r>
              <a:rPr lang="en-US" sz="1600" dirty="0" smtClean="0"/>
              <a:t>about </a:t>
            </a:r>
            <a:r>
              <a:rPr lang="en-US" sz="1600" dirty="0"/>
              <a:t>the company and their unethical and illegal practices</a:t>
            </a:r>
          </a:p>
          <a:p>
            <a:r>
              <a:rPr lang="en-US" sz="1600" dirty="0" smtClean="0"/>
              <a:t>Select </a:t>
            </a:r>
            <a:r>
              <a:rPr lang="en-US" sz="1600" dirty="0" smtClean="0"/>
              <a:t>one of the following companies:</a:t>
            </a:r>
          </a:p>
          <a:p>
            <a:pPr lvl="1"/>
            <a:r>
              <a:rPr lang="en-US" sz="1400" dirty="0" smtClean="0"/>
              <a:t>Adelphia</a:t>
            </a:r>
          </a:p>
          <a:p>
            <a:pPr lvl="1"/>
            <a:r>
              <a:rPr lang="en-US" sz="1400" dirty="0" err="1" smtClean="0"/>
              <a:t>Arthocare</a:t>
            </a:r>
            <a:endParaRPr lang="en-US" sz="1400" dirty="0" smtClean="0"/>
          </a:p>
          <a:p>
            <a:pPr lvl="1"/>
            <a:r>
              <a:rPr lang="en-US" sz="1400" dirty="0" smtClean="0"/>
              <a:t>Blackout Media Group</a:t>
            </a:r>
          </a:p>
          <a:p>
            <a:pPr lvl="1"/>
            <a:r>
              <a:rPr lang="en-US" sz="1400" dirty="0" smtClean="0"/>
              <a:t>BNP Paribas</a:t>
            </a:r>
            <a:endParaRPr lang="en-US" sz="1400" dirty="0"/>
          </a:p>
          <a:p>
            <a:pPr lvl="1"/>
            <a:r>
              <a:rPr lang="en-US" sz="1400" dirty="0" smtClean="0"/>
              <a:t>Enron</a:t>
            </a:r>
          </a:p>
          <a:p>
            <a:pPr lvl="1"/>
            <a:r>
              <a:rPr lang="en-US" sz="1400" dirty="0" err="1" smtClean="0"/>
              <a:t>Healthcorp</a:t>
            </a:r>
            <a:endParaRPr lang="en-US" sz="1400" dirty="0" smtClean="0"/>
          </a:p>
          <a:p>
            <a:pPr lvl="1"/>
            <a:r>
              <a:rPr lang="en-US" sz="1400" dirty="0" err="1" smtClean="0"/>
              <a:t>Parmalat</a:t>
            </a:r>
            <a:endParaRPr lang="en-US" sz="1400" dirty="0" smtClean="0"/>
          </a:p>
          <a:p>
            <a:pPr lvl="1"/>
            <a:r>
              <a:rPr lang="en-US" sz="1400" dirty="0" smtClean="0"/>
              <a:t>Resource Group International</a:t>
            </a:r>
            <a:endParaRPr lang="en-US" sz="1400" dirty="0"/>
          </a:p>
          <a:p>
            <a:pPr lvl="1"/>
            <a:r>
              <a:rPr lang="en-US" sz="1400" dirty="0" smtClean="0"/>
              <a:t>South</a:t>
            </a:r>
          </a:p>
          <a:p>
            <a:pPr lvl="1"/>
            <a:r>
              <a:rPr lang="en-US" sz="1400" dirty="0" smtClean="0"/>
              <a:t>WorldCom</a:t>
            </a:r>
          </a:p>
          <a:p>
            <a:pPr lvl="1"/>
            <a:r>
              <a:rPr lang="en-US" sz="1400" dirty="0" smtClean="0"/>
              <a:t>Another company </a:t>
            </a:r>
            <a:r>
              <a:rPr lang="en-US" sz="1400" dirty="0" smtClean="0"/>
              <a:t>of your choice</a:t>
            </a:r>
            <a:endParaRPr lang="en-US" sz="1400" dirty="0" smtClean="0"/>
          </a:p>
          <a:p>
            <a:pPr lvl="1"/>
            <a:r>
              <a:rPr lang="en-US" sz="1400" dirty="0" smtClean="0"/>
              <a:t>Photos </a:t>
            </a:r>
            <a:r>
              <a:rPr lang="en-US" sz="1400" dirty="0"/>
              <a:t>and bio of the CEO and </a:t>
            </a:r>
            <a:r>
              <a:rPr lang="en-US" sz="1400" dirty="0" smtClean="0"/>
              <a:t>CFO</a:t>
            </a:r>
            <a:endParaRPr lang="en-US" sz="1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24400" y="762001"/>
            <a:ext cx="4038600" cy="4495800"/>
          </a:xfrm>
        </p:spPr>
        <p:txBody>
          <a:bodyPr/>
          <a:lstStyle/>
          <a:p>
            <a:r>
              <a:rPr lang="en-US" sz="1600" dirty="0"/>
              <a:t>Include:</a:t>
            </a:r>
          </a:p>
          <a:p>
            <a:pPr lvl="1"/>
            <a:r>
              <a:rPr lang="en-US" sz="1400" dirty="0"/>
              <a:t>Company Logo</a:t>
            </a:r>
          </a:p>
          <a:p>
            <a:pPr lvl="1"/>
            <a:r>
              <a:rPr lang="en-US" sz="1400" dirty="0"/>
              <a:t>A description of the companies business</a:t>
            </a:r>
          </a:p>
          <a:p>
            <a:pPr lvl="1"/>
            <a:r>
              <a:rPr lang="en-US" sz="1400" dirty="0"/>
              <a:t>The year the company was founded and dissolved</a:t>
            </a:r>
          </a:p>
          <a:p>
            <a:r>
              <a:rPr lang="en-US" sz="1600" dirty="0" smtClean="0"/>
              <a:t>Explain </a:t>
            </a:r>
            <a:r>
              <a:rPr lang="en-US" sz="1600" dirty="0" smtClean="0"/>
              <a:t>the nature of the fraud and how it was accomplished – providing a short step by step </a:t>
            </a:r>
            <a:r>
              <a:rPr lang="en-US" sz="1600" dirty="0" smtClean="0"/>
              <a:t>explanation</a:t>
            </a:r>
          </a:p>
          <a:p>
            <a:r>
              <a:rPr lang="en-US" sz="1600" dirty="0"/>
              <a:t>Where necessary, make assumptions about any specifics–please note these as such in your presentation notes.</a:t>
            </a:r>
          </a:p>
          <a:p>
            <a:r>
              <a:rPr lang="en-US" sz="1600" dirty="0"/>
              <a:t>Draw from the assigned readings (and independent research) to identify what topics should be included</a:t>
            </a:r>
            <a:r>
              <a:rPr lang="en-US" sz="1600" dirty="0" smtClean="0"/>
              <a:t>.</a:t>
            </a:r>
          </a:p>
          <a:p>
            <a:r>
              <a:rPr lang="en-US" sz="1600" dirty="0"/>
              <a:t>Be prepared to present this in class next </a:t>
            </a:r>
            <a:r>
              <a:rPr lang="en-US" sz="1600" dirty="0" smtClean="0"/>
              <a:t>week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4876800" y="5105400"/>
            <a:ext cx="3810000" cy="578882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solidFill>
                  <a:schemeClr val="bg1"/>
                </a:solidFill>
              </a:rPr>
              <a:t>http://</a:t>
            </a:r>
            <a:r>
              <a:rPr lang="en-US" sz="1400" dirty="0" err="1">
                <a:solidFill>
                  <a:schemeClr val="bg1"/>
                </a:solidFill>
              </a:rPr>
              <a:t>www.fbi.gov</a:t>
            </a:r>
            <a:r>
              <a:rPr lang="en-US" sz="1400" dirty="0">
                <a:solidFill>
                  <a:schemeClr val="bg1"/>
                </a:solidFill>
              </a:rPr>
              <a:t>/about-us/investigate/</a:t>
            </a:r>
            <a:r>
              <a:rPr lang="en-US" sz="1400" dirty="0" err="1">
                <a:solidFill>
                  <a:schemeClr val="bg1"/>
                </a:solidFill>
              </a:rPr>
              <a:t>white_collar</a:t>
            </a:r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252109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UCJ2011light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latin typeface="+mj-lt"/>
          </a:defRPr>
        </a:defPPr>
      </a:lstStyle>
    </a:txDef>
  </a:objectDefaults>
  <a:extraClrSchemeLst>
    <a:extraClrScheme>
      <a:clrScheme name="1_Threat assess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hreat assess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hreat assess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TUCJ2011light.potx</Template>
  <TotalTime>3654</TotalTime>
  <Words>182</Words>
  <Application>Microsoft Macintosh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TUCJ2011light</vt:lpstr>
      <vt:lpstr>MIS 520 – Data Analytics for IT Auditors</vt:lpstr>
      <vt:lpstr>Accounting Scandals and Frauds of Note</vt:lpstr>
    </vt:vector>
  </TitlesOfParts>
  <Company>The College of Liberal Arts at Temple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Jerry Ratcliffe</dc:creator>
  <cp:lastModifiedBy>Ed Ferrara</cp:lastModifiedBy>
  <cp:revision>113</cp:revision>
  <dcterms:created xsi:type="dcterms:W3CDTF">2010-10-24T19:37:44Z</dcterms:created>
  <dcterms:modified xsi:type="dcterms:W3CDTF">2014-12-22T03:48:34Z</dcterms:modified>
</cp:coreProperties>
</file>