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mp4"/>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2"/>
  </p:notesMasterIdLst>
  <p:handoutMasterIdLst>
    <p:handoutMasterId r:id="rId23"/>
  </p:handoutMasterIdLst>
  <p:sldIdLst>
    <p:sldId id="256" r:id="rId2"/>
    <p:sldId id="257" r:id="rId3"/>
    <p:sldId id="264" r:id="rId4"/>
    <p:sldId id="265" r:id="rId5"/>
    <p:sldId id="266" r:id="rId6"/>
    <p:sldId id="263" r:id="rId7"/>
    <p:sldId id="267" r:id="rId8"/>
    <p:sldId id="269" r:id="rId9"/>
    <p:sldId id="270" r:id="rId10"/>
    <p:sldId id="271" r:id="rId11"/>
    <p:sldId id="272" r:id="rId12"/>
    <p:sldId id="273" r:id="rId13"/>
    <p:sldId id="274" r:id="rId14"/>
    <p:sldId id="268" r:id="rId15"/>
    <p:sldId id="275" r:id="rId16"/>
    <p:sldId id="261" r:id="rId17"/>
    <p:sldId id="276" r:id="rId18"/>
    <p:sldId id="277" r:id="rId19"/>
    <p:sldId id="278" r:id="rId20"/>
    <p:sldId id="279" r:id="rId21"/>
  </p:sldIdLst>
  <p:sldSz cx="9144000" cy="6858000" type="screen4x3"/>
  <p:notesSz cx="6858000" cy="9144000"/>
  <p:defaultTextStyle>
    <a:defPPr>
      <a:defRPr lang="en-US"/>
    </a:defPPr>
    <a:lvl1pPr algn="ctr" rtl="0" fontAlgn="base">
      <a:spcBef>
        <a:spcPct val="0"/>
      </a:spcBef>
      <a:spcAft>
        <a:spcPct val="0"/>
      </a:spcAft>
      <a:defRPr sz="1600" kern="1200">
        <a:solidFill>
          <a:schemeClr val="tx1"/>
        </a:solidFill>
        <a:latin typeface="Arial" charset="0"/>
        <a:ea typeface="+mn-ea"/>
        <a:cs typeface="+mn-cs"/>
      </a:defRPr>
    </a:lvl1pPr>
    <a:lvl2pPr marL="457200" algn="ctr" rtl="0" fontAlgn="base">
      <a:spcBef>
        <a:spcPct val="0"/>
      </a:spcBef>
      <a:spcAft>
        <a:spcPct val="0"/>
      </a:spcAft>
      <a:defRPr sz="1600" kern="1200">
        <a:solidFill>
          <a:schemeClr val="tx1"/>
        </a:solidFill>
        <a:latin typeface="Arial" charset="0"/>
        <a:ea typeface="+mn-ea"/>
        <a:cs typeface="+mn-cs"/>
      </a:defRPr>
    </a:lvl2pPr>
    <a:lvl3pPr marL="914400" algn="ctr" rtl="0" fontAlgn="base">
      <a:spcBef>
        <a:spcPct val="0"/>
      </a:spcBef>
      <a:spcAft>
        <a:spcPct val="0"/>
      </a:spcAft>
      <a:defRPr sz="1600" kern="1200">
        <a:solidFill>
          <a:schemeClr val="tx1"/>
        </a:solidFill>
        <a:latin typeface="Arial" charset="0"/>
        <a:ea typeface="+mn-ea"/>
        <a:cs typeface="+mn-cs"/>
      </a:defRPr>
    </a:lvl3pPr>
    <a:lvl4pPr marL="1371600" algn="ctr" rtl="0" fontAlgn="base">
      <a:spcBef>
        <a:spcPct val="0"/>
      </a:spcBef>
      <a:spcAft>
        <a:spcPct val="0"/>
      </a:spcAft>
      <a:defRPr sz="1600" kern="1200">
        <a:solidFill>
          <a:schemeClr val="tx1"/>
        </a:solidFill>
        <a:latin typeface="Arial" charset="0"/>
        <a:ea typeface="+mn-ea"/>
        <a:cs typeface="+mn-cs"/>
      </a:defRPr>
    </a:lvl4pPr>
    <a:lvl5pPr marL="1828800" algn="ctr"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59C07A1E-ADD7-A145-A463-923E37309A21}">
          <p14:sldIdLst>
            <p14:sldId id="256"/>
            <p14:sldId id="257"/>
            <p14:sldId id="264"/>
            <p14:sldId id="265"/>
            <p14:sldId id="266"/>
            <p14:sldId id="263"/>
            <p14:sldId id="267"/>
            <p14:sldId id="269"/>
            <p14:sldId id="270"/>
            <p14:sldId id="271"/>
            <p14:sldId id="272"/>
            <p14:sldId id="273"/>
            <p14:sldId id="274"/>
            <p14:sldId id="268"/>
            <p14:sldId id="275"/>
            <p14:sldId id="261"/>
            <p14:sldId id="276"/>
            <p14:sldId id="277"/>
            <p14:sldId id="278"/>
            <p14:sldId id="2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69900"/>
    <a:srgbClr val="88D2CE"/>
    <a:srgbClr val="CC9900"/>
    <a:srgbClr val="FFFFFF"/>
    <a:srgbClr val="CC00CC"/>
    <a:srgbClr val="66FF33"/>
    <a:srgbClr val="FF7C80"/>
    <a:srgbClr val="FF505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66" autoAdjust="0"/>
    <p:restoredTop sz="50000" autoAdjust="0"/>
  </p:normalViewPr>
  <p:slideViewPr>
    <p:cSldViewPr>
      <p:cViewPr>
        <p:scale>
          <a:sx n="190" d="100"/>
          <a:sy n="190" d="100"/>
        </p:scale>
        <p:origin x="2808"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3" d="100"/>
        <a:sy n="153" d="100"/>
      </p:scale>
      <p:origin x="0" y="0"/>
    </p:cViewPr>
  </p:sorterViewPr>
  <p:notesViewPr>
    <p:cSldViewPr>
      <p:cViewPr varScale="1">
        <p:scale>
          <a:sx n="70" d="100"/>
          <a:sy n="70" d="100"/>
        </p:scale>
        <p:origin x="-2814"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image" Target="../media/image13.emf"/><Relationship Id="rId2" Type="http://schemas.openxmlformats.org/officeDocument/2006/relationships/image" Target="../media/image14.emf"/></Relationships>
</file>

<file path=ppt/diagrams/_rels/drawing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image" Target="../media/image13.emf"/><Relationship Id="rId2" Type="http://schemas.openxmlformats.org/officeDocument/2006/relationships/image" Target="../media/image14.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5C45E-EA4A-F840-AD2B-0B4DDBFDE4B2}"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6041BD0D-E659-FC4C-84DE-8804B4DE9974}">
      <dgm:prSet phldrT="[Text]"/>
      <dgm:spPr/>
      <dgm:t>
        <a:bodyPr/>
        <a:lstStyle/>
        <a:p>
          <a:r>
            <a:rPr lang="en-US" dirty="0" smtClean="0"/>
            <a:t>Development</a:t>
          </a:r>
          <a:endParaRPr lang="en-US" dirty="0"/>
        </a:p>
      </dgm:t>
    </dgm:pt>
    <dgm:pt modelId="{2BBC9809-1AC1-2C46-A652-BC3AC2154AB8}" type="parTrans" cxnId="{A3A9227E-DDBF-F149-8B18-3017DDFB99C6}">
      <dgm:prSet/>
      <dgm:spPr/>
      <dgm:t>
        <a:bodyPr/>
        <a:lstStyle/>
        <a:p>
          <a:endParaRPr lang="en-US"/>
        </a:p>
      </dgm:t>
    </dgm:pt>
    <dgm:pt modelId="{5FAB042C-6265-F846-9903-EB6B4A0D1B4C}" type="sibTrans" cxnId="{A3A9227E-DDBF-F149-8B18-3017DDFB99C6}">
      <dgm:prSet/>
      <dgm:spPr/>
      <dgm:t>
        <a:bodyPr/>
        <a:lstStyle/>
        <a:p>
          <a:endParaRPr lang="en-US"/>
        </a:p>
      </dgm:t>
    </dgm:pt>
    <dgm:pt modelId="{94858A8A-16D3-494F-9DDC-996C5738F756}">
      <dgm:prSet phldrT="[Text]"/>
      <dgm:spPr/>
      <dgm:t>
        <a:bodyPr/>
        <a:lstStyle/>
        <a:p>
          <a:pPr marL="173038" lvl="1" indent="-166688" algn="l" defTabSz="889000">
            <a:lnSpc>
              <a:spcPct val="90000"/>
            </a:lnSpc>
            <a:spcBef>
              <a:spcPct val="0"/>
            </a:spcBef>
            <a:spcAft>
              <a:spcPct val="15000"/>
            </a:spcAft>
            <a:buNone/>
            <a:tabLst/>
          </a:pPr>
          <a:r>
            <a:rPr lang="en-US" dirty="0" smtClean="0"/>
            <a:t>Create malicious tool</a:t>
          </a:r>
          <a:endParaRPr lang="en-US" dirty="0"/>
        </a:p>
      </dgm:t>
    </dgm:pt>
    <dgm:pt modelId="{4A9D9612-B496-1D49-912A-4DEE133A4386}" type="parTrans" cxnId="{F47E368C-8F0D-B14A-A3D4-123D8EFF69CD}">
      <dgm:prSet/>
      <dgm:spPr/>
      <dgm:t>
        <a:bodyPr/>
        <a:lstStyle/>
        <a:p>
          <a:endParaRPr lang="en-US"/>
        </a:p>
      </dgm:t>
    </dgm:pt>
    <dgm:pt modelId="{0A2F2F58-BC3D-1C41-AE8C-FA741859FB43}" type="sibTrans" cxnId="{F47E368C-8F0D-B14A-A3D4-123D8EFF69CD}">
      <dgm:prSet/>
      <dgm:spPr/>
      <dgm:t>
        <a:bodyPr/>
        <a:lstStyle/>
        <a:p>
          <a:endParaRPr lang="en-US"/>
        </a:p>
      </dgm:t>
    </dgm:pt>
    <dgm:pt modelId="{90898DB2-3E18-0B48-88F5-205AD37C662E}">
      <dgm:prSet phldrT="[Text]"/>
      <dgm:spPr/>
      <dgm:t>
        <a:bodyPr/>
        <a:lstStyle/>
        <a:p>
          <a:r>
            <a:rPr lang="en-US" dirty="0" smtClean="0"/>
            <a:t>Evasion</a:t>
          </a:r>
          <a:endParaRPr lang="en-US" dirty="0"/>
        </a:p>
      </dgm:t>
    </dgm:pt>
    <dgm:pt modelId="{00A974D0-B621-7445-9E3C-22C032BEF220}" type="parTrans" cxnId="{70AA4B9D-4E3A-B645-AFD1-AD741C6D2844}">
      <dgm:prSet/>
      <dgm:spPr/>
      <dgm:t>
        <a:bodyPr/>
        <a:lstStyle/>
        <a:p>
          <a:endParaRPr lang="en-US"/>
        </a:p>
      </dgm:t>
    </dgm:pt>
    <dgm:pt modelId="{97CE81AC-D481-0D41-B818-BB3A7359630A}" type="sibTrans" cxnId="{70AA4B9D-4E3A-B645-AFD1-AD741C6D2844}">
      <dgm:prSet/>
      <dgm:spPr/>
      <dgm:t>
        <a:bodyPr/>
        <a:lstStyle/>
        <a:p>
          <a:endParaRPr lang="en-US"/>
        </a:p>
      </dgm:t>
    </dgm:pt>
    <dgm:pt modelId="{9152C5F7-35F6-134A-8272-73A9C55017C1}">
      <dgm:prSet phldrT="[Text]"/>
      <dgm:spPr/>
      <dgm:t>
        <a:bodyPr/>
        <a:lstStyle/>
        <a:p>
          <a:r>
            <a:rPr lang="en-US" dirty="0" smtClean="0"/>
            <a:t>Obfuscate malware, create permutations</a:t>
          </a:r>
          <a:endParaRPr lang="en-US" dirty="0"/>
        </a:p>
      </dgm:t>
    </dgm:pt>
    <dgm:pt modelId="{C36257F1-068F-2742-B67B-3DB407085B05}" type="parTrans" cxnId="{7BF86D10-928A-1744-B99A-4B2A3E148AAB}">
      <dgm:prSet/>
      <dgm:spPr/>
      <dgm:t>
        <a:bodyPr/>
        <a:lstStyle/>
        <a:p>
          <a:endParaRPr lang="en-US"/>
        </a:p>
      </dgm:t>
    </dgm:pt>
    <dgm:pt modelId="{4C8215A0-2348-EA4A-BC89-A3BB2ED65888}" type="sibTrans" cxnId="{7BF86D10-928A-1744-B99A-4B2A3E148AAB}">
      <dgm:prSet/>
      <dgm:spPr/>
      <dgm:t>
        <a:bodyPr/>
        <a:lstStyle/>
        <a:p>
          <a:endParaRPr lang="en-US"/>
        </a:p>
      </dgm:t>
    </dgm:pt>
    <dgm:pt modelId="{3B6A93A1-07AA-954E-8ABD-E04383CBF2C6}">
      <dgm:prSet phldrT="[Text]"/>
      <dgm:spPr/>
      <dgm:t>
        <a:bodyPr/>
        <a:lstStyle/>
        <a:p>
          <a:r>
            <a:rPr lang="en-US" dirty="0" smtClean="0"/>
            <a:t>Q&amp;A</a:t>
          </a:r>
          <a:endParaRPr lang="en-US" dirty="0"/>
        </a:p>
      </dgm:t>
    </dgm:pt>
    <dgm:pt modelId="{2C35CB5C-4C61-3C4D-9716-52F50C97B6AB}" type="parTrans" cxnId="{D66C3F50-A8E4-E244-A427-086FD44DB84A}">
      <dgm:prSet/>
      <dgm:spPr/>
      <dgm:t>
        <a:bodyPr/>
        <a:lstStyle/>
        <a:p>
          <a:endParaRPr lang="en-US"/>
        </a:p>
      </dgm:t>
    </dgm:pt>
    <dgm:pt modelId="{AE18465B-5041-FB4E-B720-F637B97A8C8B}" type="sibTrans" cxnId="{D66C3F50-A8E4-E244-A427-086FD44DB84A}">
      <dgm:prSet/>
      <dgm:spPr/>
      <dgm:t>
        <a:bodyPr/>
        <a:lstStyle/>
        <a:p>
          <a:endParaRPr lang="en-US"/>
        </a:p>
      </dgm:t>
    </dgm:pt>
    <dgm:pt modelId="{CE360699-AC8E-6D45-B142-F4A422BDC72D}">
      <dgm:prSet phldrT="[Text]"/>
      <dgm:spPr/>
      <dgm:t>
        <a:bodyPr/>
        <a:lstStyle/>
        <a:p>
          <a:r>
            <a:rPr lang="en-US" dirty="0" smtClean="0"/>
            <a:t>Deployment</a:t>
          </a:r>
          <a:endParaRPr lang="en-US" dirty="0"/>
        </a:p>
      </dgm:t>
    </dgm:pt>
    <dgm:pt modelId="{80ABBF2C-FDA2-924E-8183-8913CD1FF11E}" type="parTrans" cxnId="{CCB3686E-F490-F04C-80E8-FBF64982B0BA}">
      <dgm:prSet/>
      <dgm:spPr/>
      <dgm:t>
        <a:bodyPr/>
        <a:lstStyle/>
        <a:p>
          <a:endParaRPr lang="en-US"/>
        </a:p>
      </dgm:t>
    </dgm:pt>
    <dgm:pt modelId="{4EE5DC71-855E-784E-8469-FE5027623BC5}" type="sibTrans" cxnId="{CCB3686E-F490-F04C-80E8-FBF64982B0BA}">
      <dgm:prSet/>
      <dgm:spPr/>
      <dgm:t>
        <a:bodyPr/>
        <a:lstStyle/>
        <a:p>
          <a:endParaRPr lang="en-US"/>
        </a:p>
      </dgm:t>
    </dgm:pt>
    <dgm:pt modelId="{A3B73E2E-EC1A-A049-AE8C-4ACFCD56CC2C}">
      <dgm:prSet phldrT="[Text]"/>
      <dgm:spPr/>
      <dgm:t>
        <a:bodyPr/>
        <a:lstStyle/>
        <a:p>
          <a:r>
            <a:rPr lang="en-US" dirty="0" smtClean="0"/>
            <a:t>Deploy undetected samples</a:t>
          </a:r>
          <a:endParaRPr lang="en-US" dirty="0"/>
        </a:p>
      </dgm:t>
    </dgm:pt>
    <dgm:pt modelId="{D9ACD1F3-FA04-8A40-A2FA-15B351716892}" type="parTrans" cxnId="{D944E80A-8A04-1445-9397-D5D74030FFDD}">
      <dgm:prSet/>
      <dgm:spPr/>
      <dgm:t>
        <a:bodyPr/>
        <a:lstStyle/>
        <a:p>
          <a:endParaRPr lang="en-US"/>
        </a:p>
      </dgm:t>
    </dgm:pt>
    <dgm:pt modelId="{6ABB63B3-12DA-AA4C-8D00-5B9E1BDD6BB8}" type="sibTrans" cxnId="{D944E80A-8A04-1445-9397-D5D74030FFDD}">
      <dgm:prSet/>
      <dgm:spPr/>
      <dgm:t>
        <a:bodyPr/>
        <a:lstStyle/>
        <a:p>
          <a:endParaRPr lang="en-US"/>
        </a:p>
      </dgm:t>
    </dgm:pt>
    <dgm:pt modelId="{A3316DB9-9C99-F847-BB11-981D52C700B5}">
      <dgm:prSet phldrT="[Text]"/>
      <dgm:spPr/>
      <dgm:t>
        <a:bodyPr/>
        <a:lstStyle/>
        <a:p>
          <a:r>
            <a:rPr lang="en-US" dirty="0" smtClean="0"/>
            <a:t>Test against detection engines</a:t>
          </a:r>
          <a:endParaRPr lang="en-US" dirty="0"/>
        </a:p>
      </dgm:t>
    </dgm:pt>
    <dgm:pt modelId="{B1DF17C8-5920-8646-869D-69D2E3A9BAED}" type="parTrans" cxnId="{86F74E0A-9BCA-424C-A098-C115B576ADFB}">
      <dgm:prSet/>
      <dgm:spPr/>
      <dgm:t>
        <a:bodyPr/>
        <a:lstStyle/>
        <a:p>
          <a:endParaRPr lang="en-US"/>
        </a:p>
      </dgm:t>
    </dgm:pt>
    <dgm:pt modelId="{7AC21532-5D71-9340-A0A2-91C04BB6C0CA}" type="sibTrans" cxnId="{86F74E0A-9BCA-424C-A098-C115B576ADFB}">
      <dgm:prSet/>
      <dgm:spPr/>
      <dgm:t>
        <a:bodyPr/>
        <a:lstStyle/>
        <a:p>
          <a:endParaRPr lang="en-US"/>
        </a:p>
      </dgm:t>
    </dgm:pt>
    <dgm:pt modelId="{AB453338-16A6-B04B-9F5D-F47E426FE4BF}" type="pres">
      <dgm:prSet presAssocID="{8295C45E-EA4A-F840-AD2B-0B4DDBFDE4B2}" presName="linearFlow" presStyleCnt="0">
        <dgm:presLayoutVars>
          <dgm:dir/>
          <dgm:resizeHandles val="exact"/>
        </dgm:presLayoutVars>
      </dgm:prSet>
      <dgm:spPr/>
    </dgm:pt>
    <dgm:pt modelId="{8405E69B-1FCA-804D-8C7A-BAFE24CB7958}" type="pres">
      <dgm:prSet presAssocID="{6041BD0D-E659-FC4C-84DE-8804B4DE9974}" presName="composite" presStyleCnt="0"/>
      <dgm:spPr/>
    </dgm:pt>
    <dgm:pt modelId="{05DC2EF7-83E1-4849-9986-9EBE467AB5A3}" type="pres">
      <dgm:prSet presAssocID="{6041BD0D-E659-FC4C-84DE-8804B4DE9974}" presName="imgShp" presStyleLbl="fgImgPlace1" presStyleIdx="0" presStyleCnt="4"/>
      <dgm:spPr>
        <a:blipFill rotWithShape="1">
          <a:blip xmlns:r="http://schemas.openxmlformats.org/officeDocument/2006/relationships" r:embed="rId1"/>
          <a:stretch>
            <a:fillRect/>
          </a:stretch>
        </a:blipFill>
      </dgm:spPr>
    </dgm:pt>
    <dgm:pt modelId="{98EF008F-D6D6-A245-A553-E8E394783ACF}" type="pres">
      <dgm:prSet presAssocID="{6041BD0D-E659-FC4C-84DE-8804B4DE9974}" presName="txShp" presStyleLbl="node1" presStyleIdx="0" presStyleCnt="4">
        <dgm:presLayoutVars>
          <dgm:bulletEnabled val="1"/>
        </dgm:presLayoutVars>
      </dgm:prSet>
      <dgm:spPr/>
    </dgm:pt>
    <dgm:pt modelId="{DB08C1AF-4F46-CF48-86CF-D53E59AF150E}" type="pres">
      <dgm:prSet presAssocID="{5FAB042C-6265-F846-9903-EB6B4A0D1B4C}" presName="spacing" presStyleCnt="0"/>
      <dgm:spPr/>
    </dgm:pt>
    <dgm:pt modelId="{A1B03BB4-922B-2846-8351-8EFBDCD0FA96}" type="pres">
      <dgm:prSet presAssocID="{90898DB2-3E18-0B48-88F5-205AD37C662E}" presName="composite" presStyleCnt="0"/>
      <dgm:spPr/>
    </dgm:pt>
    <dgm:pt modelId="{6F66B8A6-3DA4-2443-B11F-E379C2F8D90D}" type="pres">
      <dgm:prSet presAssocID="{90898DB2-3E18-0B48-88F5-205AD37C662E}" presName="imgShp" presStyleLbl="fgImgPlace1" presStyleIdx="1" presStyleCnt="4"/>
      <dgm:spPr>
        <a:blipFill rotWithShape="1">
          <a:blip xmlns:r="http://schemas.openxmlformats.org/officeDocument/2006/relationships" r:embed="rId2"/>
          <a:stretch>
            <a:fillRect/>
          </a:stretch>
        </a:blipFill>
      </dgm:spPr>
    </dgm:pt>
    <dgm:pt modelId="{34ED234E-638A-C742-81DF-44A5E549C02E}" type="pres">
      <dgm:prSet presAssocID="{90898DB2-3E18-0B48-88F5-205AD37C662E}" presName="txShp" presStyleLbl="node1" presStyleIdx="1" presStyleCnt="4">
        <dgm:presLayoutVars>
          <dgm:bulletEnabled val="1"/>
        </dgm:presLayoutVars>
      </dgm:prSet>
      <dgm:spPr/>
    </dgm:pt>
    <dgm:pt modelId="{6892CE36-C9BB-804F-8BE3-50D7F57C0CFF}" type="pres">
      <dgm:prSet presAssocID="{97CE81AC-D481-0D41-B818-BB3A7359630A}" presName="spacing" presStyleCnt="0"/>
      <dgm:spPr/>
    </dgm:pt>
    <dgm:pt modelId="{E43E60CD-023F-D049-8431-D1FE0E54CFB7}" type="pres">
      <dgm:prSet presAssocID="{3B6A93A1-07AA-954E-8ABD-E04383CBF2C6}" presName="composite" presStyleCnt="0"/>
      <dgm:spPr/>
    </dgm:pt>
    <dgm:pt modelId="{7B8032D2-CCA8-FB46-8800-B2945AC35D88}" type="pres">
      <dgm:prSet presAssocID="{3B6A93A1-07AA-954E-8ABD-E04383CBF2C6}" presName="imgShp" presStyleLbl="fgImgPlace1" presStyleIdx="2" presStyleCnt="4"/>
      <dgm:spPr>
        <a:blipFill rotWithShape="1">
          <a:blip xmlns:r="http://schemas.openxmlformats.org/officeDocument/2006/relationships" r:embed="rId3"/>
          <a:stretch>
            <a:fillRect/>
          </a:stretch>
        </a:blipFill>
      </dgm:spPr>
    </dgm:pt>
    <dgm:pt modelId="{4C8C1C3C-D4AF-D644-B090-FF2CFDDD2909}" type="pres">
      <dgm:prSet presAssocID="{3B6A93A1-07AA-954E-8ABD-E04383CBF2C6}" presName="txShp" presStyleLbl="node1" presStyleIdx="2" presStyleCnt="4">
        <dgm:presLayoutVars>
          <dgm:bulletEnabled val="1"/>
        </dgm:presLayoutVars>
      </dgm:prSet>
      <dgm:spPr/>
      <dgm:t>
        <a:bodyPr/>
        <a:lstStyle/>
        <a:p>
          <a:endParaRPr lang="en-US"/>
        </a:p>
      </dgm:t>
    </dgm:pt>
    <dgm:pt modelId="{B2DDFA98-4190-A24E-8B43-9EC7D45BA1BB}" type="pres">
      <dgm:prSet presAssocID="{AE18465B-5041-FB4E-B720-F637B97A8C8B}" presName="spacing" presStyleCnt="0"/>
      <dgm:spPr/>
    </dgm:pt>
    <dgm:pt modelId="{D66188A7-872B-CB4F-ADC8-4AFD35C86CC8}" type="pres">
      <dgm:prSet presAssocID="{CE360699-AC8E-6D45-B142-F4A422BDC72D}" presName="composite" presStyleCnt="0"/>
      <dgm:spPr/>
    </dgm:pt>
    <dgm:pt modelId="{E9D65B1B-651C-A545-BD82-21B458A9E029}" type="pres">
      <dgm:prSet presAssocID="{CE360699-AC8E-6D45-B142-F4A422BDC72D}" presName="imgShp" presStyleLbl="fgImgPlace1" presStyleIdx="3" presStyleCnt="4"/>
      <dgm:spPr>
        <a:blipFill rotWithShape="1">
          <a:blip xmlns:r="http://schemas.openxmlformats.org/officeDocument/2006/relationships" r:embed="rId4"/>
          <a:stretch>
            <a:fillRect/>
          </a:stretch>
        </a:blipFill>
      </dgm:spPr>
    </dgm:pt>
    <dgm:pt modelId="{B6714710-F2DE-B643-AE43-B28E45EB0E1E}" type="pres">
      <dgm:prSet presAssocID="{CE360699-AC8E-6D45-B142-F4A422BDC72D}" presName="txShp" presStyleLbl="node1" presStyleIdx="3" presStyleCnt="4">
        <dgm:presLayoutVars>
          <dgm:bulletEnabled val="1"/>
        </dgm:presLayoutVars>
      </dgm:prSet>
      <dgm:spPr/>
      <dgm:t>
        <a:bodyPr/>
        <a:lstStyle/>
        <a:p>
          <a:endParaRPr lang="en-US"/>
        </a:p>
      </dgm:t>
    </dgm:pt>
  </dgm:ptLst>
  <dgm:cxnLst>
    <dgm:cxn modelId="{CCB3686E-F490-F04C-80E8-FBF64982B0BA}" srcId="{8295C45E-EA4A-F840-AD2B-0B4DDBFDE4B2}" destId="{CE360699-AC8E-6D45-B142-F4A422BDC72D}" srcOrd="3" destOrd="0" parTransId="{80ABBF2C-FDA2-924E-8183-8913CD1FF11E}" sibTransId="{4EE5DC71-855E-784E-8469-FE5027623BC5}"/>
    <dgm:cxn modelId="{1B96F8EE-24B6-BD48-9871-8A9B7CCE0DFB}" type="presOf" srcId="{8295C45E-EA4A-F840-AD2B-0B4DDBFDE4B2}" destId="{AB453338-16A6-B04B-9F5D-F47E426FE4BF}" srcOrd="0" destOrd="0" presId="urn:microsoft.com/office/officeart/2005/8/layout/vList3"/>
    <dgm:cxn modelId="{1540569B-562B-5044-A49A-E974369367CB}" type="presOf" srcId="{94858A8A-16D3-494F-9DDC-996C5738F756}" destId="{98EF008F-D6D6-A245-A553-E8E394783ACF}" srcOrd="0" destOrd="1" presId="urn:microsoft.com/office/officeart/2005/8/layout/vList3"/>
    <dgm:cxn modelId="{86F74E0A-9BCA-424C-A098-C115B576ADFB}" srcId="{3B6A93A1-07AA-954E-8ABD-E04383CBF2C6}" destId="{A3316DB9-9C99-F847-BB11-981D52C700B5}" srcOrd="0" destOrd="0" parTransId="{B1DF17C8-5920-8646-869D-69D2E3A9BAED}" sibTransId="{7AC21532-5D71-9340-A0A2-91C04BB6C0CA}"/>
    <dgm:cxn modelId="{D66C3F50-A8E4-E244-A427-086FD44DB84A}" srcId="{8295C45E-EA4A-F840-AD2B-0B4DDBFDE4B2}" destId="{3B6A93A1-07AA-954E-8ABD-E04383CBF2C6}" srcOrd="2" destOrd="0" parTransId="{2C35CB5C-4C61-3C4D-9716-52F50C97B6AB}" sibTransId="{AE18465B-5041-FB4E-B720-F637B97A8C8B}"/>
    <dgm:cxn modelId="{70AA4B9D-4E3A-B645-AFD1-AD741C6D2844}" srcId="{8295C45E-EA4A-F840-AD2B-0B4DDBFDE4B2}" destId="{90898DB2-3E18-0B48-88F5-205AD37C662E}" srcOrd="1" destOrd="0" parTransId="{00A974D0-B621-7445-9E3C-22C032BEF220}" sibTransId="{97CE81AC-D481-0D41-B818-BB3A7359630A}"/>
    <dgm:cxn modelId="{B44E6901-7052-9345-A353-C2EB1B045EA0}" type="presOf" srcId="{90898DB2-3E18-0B48-88F5-205AD37C662E}" destId="{34ED234E-638A-C742-81DF-44A5E549C02E}" srcOrd="0" destOrd="0" presId="urn:microsoft.com/office/officeart/2005/8/layout/vList3"/>
    <dgm:cxn modelId="{FFC046EC-28FE-B248-927C-B687D42880D7}" type="presOf" srcId="{A3B73E2E-EC1A-A049-AE8C-4ACFCD56CC2C}" destId="{B6714710-F2DE-B643-AE43-B28E45EB0E1E}" srcOrd="0" destOrd="1" presId="urn:microsoft.com/office/officeart/2005/8/layout/vList3"/>
    <dgm:cxn modelId="{4BBA7C69-7ACA-BD4F-ACEC-071A2B3A43ED}" type="presOf" srcId="{A3316DB9-9C99-F847-BB11-981D52C700B5}" destId="{4C8C1C3C-D4AF-D644-B090-FF2CFDDD2909}" srcOrd="0" destOrd="1" presId="urn:microsoft.com/office/officeart/2005/8/layout/vList3"/>
    <dgm:cxn modelId="{811B2E50-8068-4C47-8A61-F181C6624B5F}" type="presOf" srcId="{9152C5F7-35F6-134A-8272-73A9C55017C1}" destId="{34ED234E-638A-C742-81DF-44A5E549C02E}" srcOrd="0" destOrd="1" presId="urn:microsoft.com/office/officeart/2005/8/layout/vList3"/>
    <dgm:cxn modelId="{7E58C5CB-FCE8-3646-BADA-E425C862C49F}" type="presOf" srcId="{6041BD0D-E659-FC4C-84DE-8804B4DE9974}" destId="{98EF008F-D6D6-A245-A553-E8E394783ACF}" srcOrd="0" destOrd="0" presId="urn:microsoft.com/office/officeart/2005/8/layout/vList3"/>
    <dgm:cxn modelId="{4B0086AB-307E-8344-A974-9537626B4FDD}" type="presOf" srcId="{3B6A93A1-07AA-954E-8ABD-E04383CBF2C6}" destId="{4C8C1C3C-D4AF-D644-B090-FF2CFDDD2909}" srcOrd="0" destOrd="0" presId="urn:microsoft.com/office/officeart/2005/8/layout/vList3"/>
    <dgm:cxn modelId="{A3A9227E-DDBF-F149-8B18-3017DDFB99C6}" srcId="{8295C45E-EA4A-F840-AD2B-0B4DDBFDE4B2}" destId="{6041BD0D-E659-FC4C-84DE-8804B4DE9974}" srcOrd="0" destOrd="0" parTransId="{2BBC9809-1AC1-2C46-A652-BC3AC2154AB8}" sibTransId="{5FAB042C-6265-F846-9903-EB6B4A0D1B4C}"/>
    <dgm:cxn modelId="{F47E368C-8F0D-B14A-A3D4-123D8EFF69CD}" srcId="{6041BD0D-E659-FC4C-84DE-8804B4DE9974}" destId="{94858A8A-16D3-494F-9DDC-996C5738F756}" srcOrd="0" destOrd="0" parTransId="{4A9D9612-B496-1D49-912A-4DEE133A4386}" sibTransId="{0A2F2F58-BC3D-1C41-AE8C-FA741859FB43}"/>
    <dgm:cxn modelId="{D944E80A-8A04-1445-9397-D5D74030FFDD}" srcId="{CE360699-AC8E-6D45-B142-F4A422BDC72D}" destId="{A3B73E2E-EC1A-A049-AE8C-4ACFCD56CC2C}" srcOrd="0" destOrd="0" parTransId="{D9ACD1F3-FA04-8A40-A2FA-15B351716892}" sibTransId="{6ABB63B3-12DA-AA4C-8D00-5B9E1BDD6BB8}"/>
    <dgm:cxn modelId="{7B12385F-9FFF-2C46-97F6-DAC736A4A1CE}" type="presOf" srcId="{CE360699-AC8E-6D45-B142-F4A422BDC72D}" destId="{B6714710-F2DE-B643-AE43-B28E45EB0E1E}" srcOrd="0" destOrd="0" presId="urn:microsoft.com/office/officeart/2005/8/layout/vList3"/>
    <dgm:cxn modelId="{7BF86D10-928A-1744-B99A-4B2A3E148AAB}" srcId="{90898DB2-3E18-0B48-88F5-205AD37C662E}" destId="{9152C5F7-35F6-134A-8272-73A9C55017C1}" srcOrd="0" destOrd="0" parTransId="{C36257F1-068F-2742-B67B-3DB407085B05}" sibTransId="{4C8215A0-2348-EA4A-BC89-A3BB2ED65888}"/>
    <dgm:cxn modelId="{3663BBD2-6B56-F846-AE6E-E4975987DAE3}" type="presParOf" srcId="{AB453338-16A6-B04B-9F5D-F47E426FE4BF}" destId="{8405E69B-1FCA-804D-8C7A-BAFE24CB7958}" srcOrd="0" destOrd="0" presId="urn:microsoft.com/office/officeart/2005/8/layout/vList3"/>
    <dgm:cxn modelId="{BC396996-4C2B-644D-BC82-97B4EEE735E3}" type="presParOf" srcId="{8405E69B-1FCA-804D-8C7A-BAFE24CB7958}" destId="{05DC2EF7-83E1-4849-9986-9EBE467AB5A3}" srcOrd="0" destOrd="0" presId="urn:microsoft.com/office/officeart/2005/8/layout/vList3"/>
    <dgm:cxn modelId="{C0668D64-6D39-5841-8076-313981A4B384}" type="presParOf" srcId="{8405E69B-1FCA-804D-8C7A-BAFE24CB7958}" destId="{98EF008F-D6D6-A245-A553-E8E394783ACF}" srcOrd="1" destOrd="0" presId="urn:microsoft.com/office/officeart/2005/8/layout/vList3"/>
    <dgm:cxn modelId="{78955E5D-6571-2F4F-84DF-DB9A9F6F1E85}" type="presParOf" srcId="{AB453338-16A6-B04B-9F5D-F47E426FE4BF}" destId="{DB08C1AF-4F46-CF48-86CF-D53E59AF150E}" srcOrd="1" destOrd="0" presId="urn:microsoft.com/office/officeart/2005/8/layout/vList3"/>
    <dgm:cxn modelId="{72A79092-608F-F241-B9D3-9BCE3F5C1B98}" type="presParOf" srcId="{AB453338-16A6-B04B-9F5D-F47E426FE4BF}" destId="{A1B03BB4-922B-2846-8351-8EFBDCD0FA96}" srcOrd="2" destOrd="0" presId="urn:microsoft.com/office/officeart/2005/8/layout/vList3"/>
    <dgm:cxn modelId="{041154E2-65B4-0843-92E5-1D896E11A754}" type="presParOf" srcId="{A1B03BB4-922B-2846-8351-8EFBDCD0FA96}" destId="{6F66B8A6-3DA4-2443-B11F-E379C2F8D90D}" srcOrd="0" destOrd="0" presId="urn:microsoft.com/office/officeart/2005/8/layout/vList3"/>
    <dgm:cxn modelId="{139F5D11-14A0-114C-AA08-DE5E18A90616}" type="presParOf" srcId="{A1B03BB4-922B-2846-8351-8EFBDCD0FA96}" destId="{34ED234E-638A-C742-81DF-44A5E549C02E}" srcOrd="1" destOrd="0" presId="urn:microsoft.com/office/officeart/2005/8/layout/vList3"/>
    <dgm:cxn modelId="{D4579DE5-83A5-8A4D-A8E9-83DA9A753BB3}" type="presParOf" srcId="{AB453338-16A6-B04B-9F5D-F47E426FE4BF}" destId="{6892CE36-C9BB-804F-8BE3-50D7F57C0CFF}" srcOrd="3" destOrd="0" presId="urn:microsoft.com/office/officeart/2005/8/layout/vList3"/>
    <dgm:cxn modelId="{B910E981-8701-AF4E-9C8E-E6163B61A1FF}" type="presParOf" srcId="{AB453338-16A6-B04B-9F5D-F47E426FE4BF}" destId="{E43E60CD-023F-D049-8431-D1FE0E54CFB7}" srcOrd="4" destOrd="0" presId="urn:microsoft.com/office/officeart/2005/8/layout/vList3"/>
    <dgm:cxn modelId="{72EB7B03-837E-F842-A02A-EE1E2A686625}" type="presParOf" srcId="{E43E60CD-023F-D049-8431-D1FE0E54CFB7}" destId="{7B8032D2-CCA8-FB46-8800-B2945AC35D88}" srcOrd="0" destOrd="0" presId="urn:microsoft.com/office/officeart/2005/8/layout/vList3"/>
    <dgm:cxn modelId="{50A694BC-3D04-BB45-A5BA-67C9727E2ABE}" type="presParOf" srcId="{E43E60CD-023F-D049-8431-D1FE0E54CFB7}" destId="{4C8C1C3C-D4AF-D644-B090-FF2CFDDD2909}" srcOrd="1" destOrd="0" presId="urn:microsoft.com/office/officeart/2005/8/layout/vList3"/>
    <dgm:cxn modelId="{6A1E7096-A08A-4746-A29C-CF5B47F8CB93}" type="presParOf" srcId="{AB453338-16A6-B04B-9F5D-F47E426FE4BF}" destId="{B2DDFA98-4190-A24E-8B43-9EC7D45BA1BB}" srcOrd="5" destOrd="0" presId="urn:microsoft.com/office/officeart/2005/8/layout/vList3"/>
    <dgm:cxn modelId="{2F9E2FC1-466E-624D-94AF-48513D6F83FF}" type="presParOf" srcId="{AB453338-16A6-B04B-9F5D-F47E426FE4BF}" destId="{D66188A7-872B-CB4F-ADC8-4AFD35C86CC8}" srcOrd="6" destOrd="0" presId="urn:microsoft.com/office/officeart/2005/8/layout/vList3"/>
    <dgm:cxn modelId="{E8EA4B5A-9778-AE45-A4F0-348F3BA17409}" type="presParOf" srcId="{D66188A7-872B-CB4F-ADC8-4AFD35C86CC8}" destId="{E9D65B1B-651C-A545-BD82-21B458A9E029}" srcOrd="0" destOrd="0" presId="urn:microsoft.com/office/officeart/2005/8/layout/vList3"/>
    <dgm:cxn modelId="{E615780E-AE25-564D-A7F2-27A5F189286E}" type="presParOf" srcId="{D66188A7-872B-CB4F-ADC8-4AFD35C86CC8}" destId="{B6714710-F2DE-B643-AE43-B28E45EB0E1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A5926D-8472-574C-B5EF-F87244D3ED6D}"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937D9654-0FAD-FF4B-891F-EEDB54F880DC}">
      <dgm:prSet phldrT="[Text]" custT="1"/>
      <dgm:spPr/>
      <dgm:t>
        <a:bodyPr/>
        <a:lstStyle/>
        <a:p>
          <a:pPr algn="l"/>
          <a:r>
            <a:rPr lang="en-US" sz="1100" dirty="0" smtClean="0"/>
            <a:t>Step 1: Reconnaissance. The attacker gathers information on the target before the actual attack starts. He can do it by looking for publicly available information on the Internet.</a:t>
          </a:r>
          <a:endParaRPr lang="en-US" sz="1100" dirty="0"/>
        </a:p>
      </dgm:t>
    </dgm:pt>
    <dgm:pt modelId="{8EDCD234-ECA4-D14F-85C9-57C3372E1FD5}" type="parTrans" cxnId="{430A27FB-F6FE-8746-9D78-CB768F018645}">
      <dgm:prSet/>
      <dgm:spPr/>
      <dgm:t>
        <a:bodyPr/>
        <a:lstStyle/>
        <a:p>
          <a:pPr algn="l"/>
          <a:endParaRPr lang="en-US" sz="1100"/>
        </a:p>
      </dgm:t>
    </dgm:pt>
    <dgm:pt modelId="{312DFC83-06E8-4E48-A703-FD52D36E5FF9}" type="sibTrans" cxnId="{430A27FB-F6FE-8746-9D78-CB768F018645}">
      <dgm:prSet/>
      <dgm:spPr/>
      <dgm:t>
        <a:bodyPr/>
        <a:lstStyle/>
        <a:p>
          <a:pPr algn="l"/>
          <a:endParaRPr lang="en-US" sz="1100"/>
        </a:p>
      </dgm:t>
    </dgm:pt>
    <dgm:pt modelId="{B218004E-DF48-B14E-AA8A-830F4041CFDD}">
      <dgm:prSet custT="1"/>
      <dgm:spPr/>
      <dgm:t>
        <a:bodyPr/>
        <a:lstStyle/>
        <a:p>
          <a:pPr algn="l"/>
          <a:r>
            <a:rPr lang="en-US" sz="1100" smtClean="0"/>
            <a:t>Step 2: Weaponization. The attacker uses an exploit and creates a malicious payload to send to the victim. This step happens at the attacker side, without contact with the victim.</a:t>
          </a:r>
          <a:endParaRPr lang="en-US" sz="1100"/>
        </a:p>
      </dgm:t>
    </dgm:pt>
    <dgm:pt modelId="{D833E2BC-DCEE-AA45-86D1-3D51EDCEB366}" type="parTrans" cxnId="{0E9608B8-2911-214F-8A87-49E5335A882A}">
      <dgm:prSet/>
      <dgm:spPr/>
      <dgm:t>
        <a:bodyPr/>
        <a:lstStyle/>
        <a:p>
          <a:pPr algn="l"/>
          <a:endParaRPr lang="en-US" sz="1100"/>
        </a:p>
      </dgm:t>
    </dgm:pt>
    <dgm:pt modelId="{78693060-EC16-B64A-BC96-25BC3581794A}" type="sibTrans" cxnId="{0E9608B8-2911-214F-8A87-49E5335A882A}">
      <dgm:prSet/>
      <dgm:spPr/>
      <dgm:t>
        <a:bodyPr/>
        <a:lstStyle/>
        <a:p>
          <a:pPr algn="l"/>
          <a:endParaRPr lang="en-US" sz="1100"/>
        </a:p>
      </dgm:t>
    </dgm:pt>
    <dgm:pt modelId="{5939D4A9-DD80-1041-AE54-AAC31E4410E1}">
      <dgm:prSet custT="1"/>
      <dgm:spPr/>
      <dgm:t>
        <a:bodyPr/>
        <a:lstStyle/>
        <a:p>
          <a:pPr algn="l"/>
          <a:r>
            <a:rPr lang="en-US" sz="1100" smtClean="0"/>
            <a:t>Step 3: Delivery. The attacker sends the malicious payload to the victim by email or other means, which represents one of many intrusion methods the attacker can use.</a:t>
          </a:r>
          <a:endParaRPr lang="en-US" sz="1100"/>
        </a:p>
      </dgm:t>
    </dgm:pt>
    <dgm:pt modelId="{81F043DC-9229-E44E-8A97-919CFCB7B759}" type="parTrans" cxnId="{8311ED9D-820A-4F47-AD29-3BB711C191F7}">
      <dgm:prSet/>
      <dgm:spPr/>
      <dgm:t>
        <a:bodyPr/>
        <a:lstStyle/>
        <a:p>
          <a:pPr algn="l"/>
          <a:endParaRPr lang="en-US" sz="1100"/>
        </a:p>
      </dgm:t>
    </dgm:pt>
    <dgm:pt modelId="{E6ED20E6-F894-BD45-9E39-1262FEA43E8A}" type="sibTrans" cxnId="{8311ED9D-820A-4F47-AD29-3BB711C191F7}">
      <dgm:prSet/>
      <dgm:spPr/>
      <dgm:t>
        <a:bodyPr/>
        <a:lstStyle/>
        <a:p>
          <a:pPr algn="l"/>
          <a:endParaRPr lang="en-US" sz="1100"/>
        </a:p>
      </dgm:t>
    </dgm:pt>
    <dgm:pt modelId="{B6D376F9-2342-494A-9C77-F073EAB40924}">
      <dgm:prSet custT="1"/>
      <dgm:spPr/>
      <dgm:t>
        <a:bodyPr/>
        <a:lstStyle/>
        <a:p>
          <a:pPr algn="l"/>
          <a:r>
            <a:rPr lang="en-US" sz="1100" smtClean="0"/>
            <a:t>Step 4: Exploitation. The actual execution of the exploit, which is, again, relevant only when the attacker uses an exploit.</a:t>
          </a:r>
          <a:endParaRPr lang="en-US" sz="1100"/>
        </a:p>
      </dgm:t>
    </dgm:pt>
    <dgm:pt modelId="{D1403F0B-4EC7-B84C-9CF4-3920229329F0}" type="parTrans" cxnId="{6A90D58C-C081-9B4D-BDB0-ADD1FF9F8E22}">
      <dgm:prSet/>
      <dgm:spPr/>
      <dgm:t>
        <a:bodyPr/>
        <a:lstStyle/>
        <a:p>
          <a:pPr algn="l"/>
          <a:endParaRPr lang="en-US" sz="1100"/>
        </a:p>
      </dgm:t>
    </dgm:pt>
    <dgm:pt modelId="{82115B5B-41C6-4E4B-8F39-0E0DF68ED152}" type="sibTrans" cxnId="{6A90D58C-C081-9B4D-BDB0-ADD1FF9F8E22}">
      <dgm:prSet/>
      <dgm:spPr/>
      <dgm:t>
        <a:bodyPr/>
        <a:lstStyle/>
        <a:p>
          <a:pPr algn="l"/>
          <a:endParaRPr lang="en-US" sz="1100"/>
        </a:p>
      </dgm:t>
    </dgm:pt>
    <dgm:pt modelId="{605FE01C-ED61-2B45-8A08-ED4A793A446B}">
      <dgm:prSet custT="1"/>
      <dgm:spPr/>
      <dgm:t>
        <a:bodyPr/>
        <a:lstStyle/>
        <a:p>
          <a:pPr algn="l"/>
          <a:r>
            <a:rPr lang="en-US" sz="1100" smtClean="0"/>
            <a:t>Step 5: Installation. Installing malware on the infected computer is relevant only if the attacker used malware as part of the attack, and even when there is malware involved, the installation is a point in time within a much more elaborate attack process that takes months to operate.</a:t>
          </a:r>
          <a:endParaRPr lang="en-US" sz="1100"/>
        </a:p>
      </dgm:t>
    </dgm:pt>
    <dgm:pt modelId="{9339823D-C162-5B4F-899A-EA919B750572}" type="parTrans" cxnId="{3AF3780B-3E5C-E441-B8F5-A78D7E43E566}">
      <dgm:prSet/>
      <dgm:spPr/>
      <dgm:t>
        <a:bodyPr/>
        <a:lstStyle/>
        <a:p>
          <a:pPr algn="l"/>
          <a:endParaRPr lang="en-US" sz="1100"/>
        </a:p>
      </dgm:t>
    </dgm:pt>
    <dgm:pt modelId="{C717697E-37F0-DE4E-820F-001ED09800DE}" type="sibTrans" cxnId="{3AF3780B-3E5C-E441-B8F5-A78D7E43E566}">
      <dgm:prSet/>
      <dgm:spPr/>
      <dgm:t>
        <a:bodyPr/>
        <a:lstStyle/>
        <a:p>
          <a:pPr algn="l"/>
          <a:endParaRPr lang="en-US" sz="1100"/>
        </a:p>
      </dgm:t>
    </dgm:pt>
    <dgm:pt modelId="{743C88F6-A951-DA4B-833D-83D01B9A33F2}">
      <dgm:prSet custT="1"/>
      <dgm:spPr/>
      <dgm:t>
        <a:bodyPr/>
        <a:lstStyle/>
        <a:p>
          <a:pPr algn="l"/>
          <a:r>
            <a:rPr lang="en-US" sz="1100" smtClean="0"/>
            <a:t>Step 6: Command and control. The attacker creates a command and control channel in order to continue to operate his internal assets remotely. This step is relatively generic and relevant throughout the attack, not only when malware is installed.</a:t>
          </a:r>
          <a:endParaRPr lang="en-US" sz="1100"/>
        </a:p>
      </dgm:t>
    </dgm:pt>
    <dgm:pt modelId="{45CEE448-77CA-0A45-9B08-0E1B1D8B3FFA}" type="parTrans" cxnId="{F7E2DEDF-8C19-D644-A010-CE2CBFC944BF}">
      <dgm:prSet/>
      <dgm:spPr/>
      <dgm:t>
        <a:bodyPr/>
        <a:lstStyle/>
        <a:p>
          <a:pPr algn="l"/>
          <a:endParaRPr lang="en-US" sz="1100"/>
        </a:p>
      </dgm:t>
    </dgm:pt>
    <dgm:pt modelId="{B34E0570-76B3-9143-9B2E-94262206CD5F}" type="sibTrans" cxnId="{F7E2DEDF-8C19-D644-A010-CE2CBFC944BF}">
      <dgm:prSet/>
      <dgm:spPr/>
      <dgm:t>
        <a:bodyPr/>
        <a:lstStyle/>
        <a:p>
          <a:pPr algn="l"/>
          <a:endParaRPr lang="en-US" sz="1100"/>
        </a:p>
      </dgm:t>
    </dgm:pt>
    <dgm:pt modelId="{4F9AFF52-E9D1-0647-9967-43FCD6A200B1}">
      <dgm:prSet custT="1"/>
      <dgm:spPr/>
      <dgm:t>
        <a:bodyPr/>
        <a:lstStyle/>
        <a:p>
          <a:pPr algn="l"/>
          <a:r>
            <a:rPr lang="en-US" sz="1100" smtClean="0"/>
            <a:t>Step 7: Action on objectives. The attacker performs the steps to achieve his actual goals inside the victim’s network. This is the elaborate active attack process that takes months, and thousands of small steps, in order to achieve.</a:t>
          </a:r>
          <a:endParaRPr lang="en-US" sz="1100"/>
        </a:p>
      </dgm:t>
    </dgm:pt>
    <dgm:pt modelId="{4FC498EA-DAC4-C948-906E-66A5893A6457}" type="parTrans" cxnId="{1E867C49-C4C4-5F4B-9DE8-F99BE25E1383}">
      <dgm:prSet/>
      <dgm:spPr/>
      <dgm:t>
        <a:bodyPr/>
        <a:lstStyle/>
        <a:p>
          <a:pPr algn="l"/>
          <a:endParaRPr lang="en-US" sz="1100"/>
        </a:p>
      </dgm:t>
    </dgm:pt>
    <dgm:pt modelId="{AFE4EFA3-FE70-5D4A-92F1-D5DEE49C5D40}" type="sibTrans" cxnId="{1E867C49-C4C4-5F4B-9DE8-F99BE25E1383}">
      <dgm:prSet/>
      <dgm:spPr/>
      <dgm:t>
        <a:bodyPr/>
        <a:lstStyle/>
        <a:p>
          <a:pPr algn="l"/>
          <a:endParaRPr lang="en-US" sz="1100"/>
        </a:p>
      </dgm:t>
    </dgm:pt>
    <dgm:pt modelId="{4CE9408E-43B8-D74F-AAEF-8A88FA887155}" type="pres">
      <dgm:prSet presAssocID="{3BA5926D-8472-574C-B5EF-F87244D3ED6D}" presName="Name0" presStyleCnt="0">
        <dgm:presLayoutVars>
          <dgm:dir/>
          <dgm:animLvl val="lvl"/>
          <dgm:resizeHandles val="exact"/>
        </dgm:presLayoutVars>
      </dgm:prSet>
      <dgm:spPr/>
    </dgm:pt>
    <dgm:pt modelId="{E068DAAD-6DFB-FD40-BBA4-1F7AE04F66D6}" type="pres">
      <dgm:prSet presAssocID="{4F9AFF52-E9D1-0647-9967-43FCD6A200B1}" presName="boxAndChildren" presStyleCnt="0"/>
      <dgm:spPr/>
    </dgm:pt>
    <dgm:pt modelId="{5A029B9E-F98F-4042-8563-242D9971257C}" type="pres">
      <dgm:prSet presAssocID="{4F9AFF52-E9D1-0647-9967-43FCD6A200B1}" presName="parentTextBox" presStyleLbl="node1" presStyleIdx="0" presStyleCnt="7"/>
      <dgm:spPr/>
    </dgm:pt>
    <dgm:pt modelId="{C8D4929D-4C8A-2645-8368-B778995FE60B}" type="pres">
      <dgm:prSet presAssocID="{B34E0570-76B3-9143-9B2E-94262206CD5F}" presName="sp" presStyleCnt="0"/>
      <dgm:spPr/>
    </dgm:pt>
    <dgm:pt modelId="{3A650F40-C15A-194B-8E9F-813DB227A942}" type="pres">
      <dgm:prSet presAssocID="{743C88F6-A951-DA4B-833D-83D01B9A33F2}" presName="arrowAndChildren" presStyleCnt="0"/>
      <dgm:spPr/>
    </dgm:pt>
    <dgm:pt modelId="{2DC5A62E-A114-AF45-B939-9D8B03D193ED}" type="pres">
      <dgm:prSet presAssocID="{743C88F6-A951-DA4B-833D-83D01B9A33F2}" presName="parentTextArrow" presStyleLbl="node1" presStyleIdx="1" presStyleCnt="7"/>
      <dgm:spPr/>
    </dgm:pt>
    <dgm:pt modelId="{71D7F1E2-46FE-A049-B1AF-E57BD7263965}" type="pres">
      <dgm:prSet presAssocID="{C717697E-37F0-DE4E-820F-001ED09800DE}" presName="sp" presStyleCnt="0"/>
      <dgm:spPr/>
    </dgm:pt>
    <dgm:pt modelId="{47F897DC-F076-484E-A15A-5CE37B10608F}" type="pres">
      <dgm:prSet presAssocID="{605FE01C-ED61-2B45-8A08-ED4A793A446B}" presName="arrowAndChildren" presStyleCnt="0"/>
      <dgm:spPr/>
    </dgm:pt>
    <dgm:pt modelId="{AC5892AB-2637-954E-9321-3D8A68BE7789}" type="pres">
      <dgm:prSet presAssocID="{605FE01C-ED61-2B45-8A08-ED4A793A446B}" presName="parentTextArrow" presStyleLbl="node1" presStyleIdx="2" presStyleCnt="7"/>
      <dgm:spPr/>
    </dgm:pt>
    <dgm:pt modelId="{4E35DB8C-B044-7343-A306-0A18EEB6020B}" type="pres">
      <dgm:prSet presAssocID="{82115B5B-41C6-4E4B-8F39-0E0DF68ED152}" presName="sp" presStyleCnt="0"/>
      <dgm:spPr/>
    </dgm:pt>
    <dgm:pt modelId="{D1ECC43D-9E68-414C-95BB-07AD5B86DEC7}" type="pres">
      <dgm:prSet presAssocID="{B6D376F9-2342-494A-9C77-F073EAB40924}" presName="arrowAndChildren" presStyleCnt="0"/>
      <dgm:spPr/>
    </dgm:pt>
    <dgm:pt modelId="{145F4908-9C6E-024D-BF48-DAF99B013370}" type="pres">
      <dgm:prSet presAssocID="{B6D376F9-2342-494A-9C77-F073EAB40924}" presName="parentTextArrow" presStyleLbl="node1" presStyleIdx="3" presStyleCnt="7"/>
      <dgm:spPr/>
    </dgm:pt>
    <dgm:pt modelId="{C4FA7240-EEF5-3846-9BA0-763713692AF9}" type="pres">
      <dgm:prSet presAssocID="{E6ED20E6-F894-BD45-9E39-1262FEA43E8A}" presName="sp" presStyleCnt="0"/>
      <dgm:spPr/>
    </dgm:pt>
    <dgm:pt modelId="{A7763144-7D87-5843-B018-31B2C723408F}" type="pres">
      <dgm:prSet presAssocID="{5939D4A9-DD80-1041-AE54-AAC31E4410E1}" presName="arrowAndChildren" presStyleCnt="0"/>
      <dgm:spPr/>
    </dgm:pt>
    <dgm:pt modelId="{F4AE325C-3285-C74F-9EE4-96ED2076983F}" type="pres">
      <dgm:prSet presAssocID="{5939D4A9-DD80-1041-AE54-AAC31E4410E1}" presName="parentTextArrow" presStyleLbl="node1" presStyleIdx="4" presStyleCnt="7"/>
      <dgm:spPr/>
    </dgm:pt>
    <dgm:pt modelId="{456EC2C0-FEA9-EB4C-BAD2-A6E130F1E0D6}" type="pres">
      <dgm:prSet presAssocID="{78693060-EC16-B64A-BC96-25BC3581794A}" presName="sp" presStyleCnt="0"/>
      <dgm:spPr/>
    </dgm:pt>
    <dgm:pt modelId="{58E0E098-A56E-7147-B47A-9271F78AACC9}" type="pres">
      <dgm:prSet presAssocID="{B218004E-DF48-B14E-AA8A-830F4041CFDD}" presName="arrowAndChildren" presStyleCnt="0"/>
      <dgm:spPr/>
    </dgm:pt>
    <dgm:pt modelId="{22957AE4-0F1E-0443-8522-6D35B69A5492}" type="pres">
      <dgm:prSet presAssocID="{B218004E-DF48-B14E-AA8A-830F4041CFDD}" presName="parentTextArrow" presStyleLbl="node1" presStyleIdx="5" presStyleCnt="7"/>
      <dgm:spPr/>
    </dgm:pt>
    <dgm:pt modelId="{A698658B-76D6-C94B-BAC6-DB0F692DC7FB}" type="pres">
      <dgm:prSet presAssocID="{312DFC83-06E8-4E48-A703-FD52D36E5FF9}" presName="sp" presStyleCnt="0"/>
      <dgm:spPr/>
    </dgm:pt>
    <dgm:pt modelId="{A8B921C4-1E5A-774C-B9E6-1301A900A94E}" type="pres">
      <dgm:prSet presAssocID="{937D9654-0FAD-FF4B-891F-EEDB54F880DC}" presName="arrowAndChildren" presStyleCnt="0"/>
      <dgm:spPr/>
    </dgm:pt>
    <dgm:pt modelId="{3425E9F9-852A-4D4F-9A3F-844D27FE4CF0}" type="pres">
      <dgm:prSet presAssocID="{937D9654-0FAD-FF4B-891F-EEDB54F880DC}" presName="parentTextArrow" presStyleLbl="node1" presStyleIdx="6" presStyleCnt="7"/>
      <dgm:spPr/>
      <dgm:t>
        <a:bodyPr/>
        <a:lstStyle/>
        <a:p>
          <a:endParaRPr lang="en-US"/>
        </a:p>
      </dgm:t>
    </dgm:pt>
  </dgm:ptLst>
  <dgm:cxnLst>
    <dgm:cxn modelId="{5791EDE9-C9FA-F043-A717-451613F32C4E}" type="presOf" srcId="{B218004E-DF48-B14E-AA8A-830F4041CFDD}" destId="{22957AE4-0F1E-0443-8522-6D35B69A5492}" srcOrd="0" destOrd="0" presId="urn:microsoft.com/office/officeart/2005/8/layout/process4"/>
    <dgm:cxn modelId="{8311ED9D-820A-4F47-AD29-3BB711C191F7}" srcId="{3BA5926D-8472-574C-B5EF-F87244D3ED6D}" destId="{5939D4A9-DD80-1041-AE54-AAC31E4410E1}" srcOrd="2" destOrd="0" parTransId="{81F043DC-9229-E44E-8A97-919CFCB7B759}" sibTransId="{E6ED20E6-F894-BD45-9E39-1262FEA43E8A}"/>
    <dgm:cxn modelId="{0E9608B8-2911-214F-8A87-49E5335A882A}" srcId="{3BA5926D-8472-574C-B5EF-F87244D3ED6D}" destId="{B218004E-DF48-B14E-AA8A-830F4041CFDD}" srcOrd="1" destOrd="0" parTransId="{D833E2BC-DCEE-AA45-86D1-3D51EDCEB366}" sibTransId="{78693060-EC16-B64A-BC96-25BC3581794A}"/>
    <dgm:cxn modelId="{6C045DFE-317D-DB45-92DF-F72DF184D778}" type="presOf" srcId="{4F9AFF52-E9D1-0647-9967-43FCD6A200B1}" destId="{5A029B9E-F98F-4042-8563-242D9971257C}" srcOrd="0" destOrd="0" presId="urn:microsoft.com/office/officeart/2005/8/layout/process4"/>
    <dgm:cxn modelId="{430A27FB-F6FE-8746-9D78-CB768F018645}" srcId="{3BA5926D-8472-574C-B5EF-F87244D3ED6D}" destId="{937D9654-0FAD-FF4B-891F-EEDB54F880DC}" srcOrd="0" destOrd="0" parTransId="{8EDCD234-ECA4-D14F-85C9-57C3372E1FD5}" sibTransId="{312DFC83-06E8-4E48-A703-FD52D36E5FF9}"/>
    <dgm:cxn modelId="{55706A50-468B-1343-AF42-3A9DEEA6A794}" type="presOf" srcId="{B6D376F9-2342-494A-9C77-F073EAB40924}" destId="{145F4908-9C6E-024D-BF48-DAF99B013370}" srcOrd="0" destOrd="0" presId="urn:microsoft.com/office/officeart/2005/8/layout/process4"/>
    <dgm:cxn modelId="{3AF3780B-3E5C-E441-B8F5-A78D7E43E566}" srcId="{3BA5926D-8472-574C-B5EF-F87244D3ED6D}" destId="{605FE01C-ED61-2B45-8A08-ED4A793A446B}" srcOrd="4" destOrd="0" parTransId="{9339823D-C162-5B4F-899A-EA919B750572}" sibTransId="{C717697E-37F0-DE4E-820F-001ED09800DE}"/>
    <dgm:cxn modelId="{B51F93BD-52E1-C34E-9F12-DB7877E4BE64}" type="presOf" srcId="{5939D4A9-DD80-1041-AE54-AAC31E4410E1}" destId="{F4AE325C-3285-C74F-9EE4-96ED2076983F}" srcOrd="0" destOrd="0" presId="urn:microsoft.com/office/officeart/2005/8/layout/process4"/>
    <dgm:cxn modelId="{54A6D1C2-7406-5149-A409-8500A538C725}" type="presOf" srcId="{605FE01C-ED61-2B45-8A08-ED4A793A446B}" destId="{AC5892AB-2637-954E-9321-3D8A68BE7789}" srcOrd="0" destOrd="0" presId="urn:microsoft.com/office/officeart/2005/8/layout/process4"/>
    <dgm:cxn modelId="{90F31381-7E41-224C-9E48-B78BAE7488F6}" type="presOf" srcId="{937D9654-0FAD-FF4B-891F-EEDB54F880DC}" destId="{3425E9F9-852A-4D4F-9A3F-844D27FE4CF0}" srcOrd="0" destOrd="0" presId="urn:microsoft.com/office/officeart/2005/8/layout/process4"/>
    <dgm:cxn modelId="{1E867C49-C4C4-5F4B-9DE8-F99BE25E1383}" srcId="{3BA5926D-8472-574C-B5EF-F87244D3ED6D}" destId="{4F9AFF52-E9D1-0647-9967-43FCD6A200B1}" srcOrd="6" destOrd="0" parTransId="{4FC498EA-DAC4-C948-906E-66A5893A6457}" sibTransId="{AFE4EFA3-FE70-5D4A-92F1-D5DEE49C5D40}"/>
    <dgm:cxn modelId="{F7E2DEDF-8C19-D644-A010-CE2CBFC944BF}" srcId="{3BA5926D-8472-574C-B5EF-F87244D3ED6D}" destId="{743C88F6-A951-DA4B-833D-83D01B9A33F2}" srcOrd="5" destOrd="0" parTransId="{45CEE448-77CA-0A45-9B08-0E1B1D8B3FFA}" sibTransId="{B34E0570-76B3-9143-9B2E-94262206CD5F}"/>
    <dgm:cxn modelId="{BD880EBE-E80B-6A41-BFCA-945B91E826DD}" type="presOf" srcId="{743C88F6-A951-DA4B-833D-83D01B9A33F2}" destId="{2DC5A62E-A114-AF45-B939-9D8B03D193ED}" srcOrd="0" destOrd="0" presId="urn:microsoft.com/office/officeart/2005/8/layout/process4"/>
    <dgm:cxn modelId="{6A90D58C-C081-9B4D-BDB0-ADD1FF9F8E22}" srcId="{3BA5926D-8472-574C-B5EF-F87244D3ED6D}" destId="{B6D376F9-2342-494A-9C77-F073EAB40924}" srcOrd="3" destOrd="0" parTransId="{D1403F0B-4EC7-B84C-9CF4-3920229329F0}" sibTransId="{82115B5B-41C6-4E4B-8F39-0E0DF68ED152}"/>
    <dgm:cxn modelId="{638D864B-B89E-E046-9F0D-364C48617CFA}" type="presOf" srcId="{3BA5926D-8472-574C-B5EF-F87244D3ED6D}" destId="{4CE9408E-43B8-D74F-AAEF-8A88FA887155}" srcOrd="0" destOrd="0" presId="urn:microsoft.com/office/officeart/2005/8/layout/process4"/>
    <dgm:cxn modelId="{613CE3DD-C6D2-EA4C-8A6B-12E4121BEE3C}" type="presParOf" srcId="{4CE9408E-43B8-D74F-AAEF-8A88FA887155}" destId="{E068DAAD-6DFB-FD40-BBA4-1F7AE04F66D6}" srcOrd="0" destOrd="0" presId="urn:microsoft.com/office/officeart/2005/8/layout/process4"/>
    <dgm:cxn modelId="{C6D24F06-67B8-7049-868B-FDF87C1512DD}" type="presParOf" srcId="{E068DAAD-6DFB-FD40-BBA4-1F7AE04F66D6}" destId="{5A029B9E-F98F-4042-8563-242D9971257C}" srcOrd="0" destOrd="0" presId="urn:microsoft.com/office/officeart/2005/8/layout/process4"/>
    <dgm:cxn modelId="{88391C7B-BC22-1F45-BA2C-5DA6DC505B0F}" type="presParOf" srcId="{4CE9408E-43B8-D74F-AAEF-8A88FA887155}" destId="{C8D4929D-4C8A-2645-8368-B778995FE60B}" srcOrd="1" destOrd="0" presId="urn:microsoft.com/office/officeart/2005/8/layout/process4"/>
    <dgm:cxn modelId="{03F56CD2-0874-C242-8311-5D9D7C7E5385}" type="presParOf" srcId="{4CE9408E-43B8-D74F-AAEF-8A88FA887155}" destId="{3A650F40-C15A-194B-8E9F-813DB227A942}" srcOrd="2" destOrd="0" presId="urn:microsoft.com/office/officeart/2005/8/layout/process4"/>
    <dgm:cxn modelId="{AFE30346-7A18-4248-8AD7-8567D52F7BCF}" type="presParOf" srcId="{3A650F40-C15A-194B-8E9F-813DB227A942}" destId="{2DC5A62E-A114-AF45-B939-9D8B03D193ED}" srcOrd="0" destOrd="0" presId="urn:microsoft.com/office/officeart/2005/8/layout/process4"/>
    <dgm:cxn modelId="{F02B9F40-4756-3B47-9154-C856F13D02A7}" type="presParOf" srcId="{4CE9408E-43B8-D74F-AAEF-8A88FA887155}" destId="{71D7F1E2-46FE-A049-B1AF-E57BD7263965}" srcOrd="3" destOrd="0" presId="urn:microsoft.com/office/officeart/2005/8/layout/process4"/>
    <dgm:cxn modelId="{0D75A9B6-F480-B14B-BA1D-87E027943910}" type="presParOf" srcId="{4CE9408E-43B8-D74F-AAEF-8A88FA887155}" destId="{47F897DC-F076-484E-A15A-5CE37B10608F}" srcOrd="4" destOrd="0" presId="urn:microsoft.com/office/officeart/2005/8/layout/process4"/>
    <dgm:cxn modelId="{58AF107E-C676-6D40-B5BD-9806921CE725}" type="presParOf" srcId="{47F897DC-F076-484E-A15A-5CE37B10608F}" destId="{AC5892AB-2637-954E-9321-3D8A68BE7789}" srcOrd="0" destOrd="0" presId="urn:microsoft.com/office/officeart/2005/8/layout/process4"/>
    <dgm:cxn modelId="{D6D86190-B205-EB4A-942B-66B69EDE038D}" type="presParOf" srcId="{4CE9408E-43B8-D74F-AAEF-8A88FA887155}" destId="{4E35DB8C-B044-7343-A306-0A18EEB6020B}" srcOrd="5" destOrd="0" presId="urn:microsoft.com/office/officeart/2005/8/layout/process4"/>
    <dgm:cxn modelId="{B5231BDA-1424-7D40-A264-C603E14EA9B5}" type="presParOf" srcId="{4CE9408E-43B8-D74F-AAEF-8A88FA887155}" destId="{D1ECC43D-9E68-414C-95BB-07AD5B86DEC7}" srcOrd="6" destOrd="0" presId="urn:microsoft.com/office/officeart/2005/8/layout/process4"/>
    <dgm:cxn modelId="{E8DE7CBE-E5A2-A14F-8499-B140B52CD9FC}" type="presParOf" srcId="{D1ECC43D-9E68-414C-95BB-07AD5B86DEC7}" destId="{145F4908-9C6E-024D-BF48-DAF99B013370}" srcOrd="0" destOrd="0" presId="urn:microsoft.com/office/officeart/2005/8/layout/process4"/>
    <dgm:cxn modelId="{FE02A2D9-F732-6148-9EF5-F27AE06F5E47}" type="presParOf" srcId="{4CE9408E-43B8-D74F-AAEF-8A88FA887155}" destId="{C4FA7240-EEF5-3846-9BA0-763713692AF9}" srcOrd="7" destOrd="0" presId="urn:microsoft.com/office/officeart/2005/8/layout/process4"/>
    <dgm:cxn modelId="{A646A4E8-5B2F-B74B-8281-5EFEC5ABE0B2}" type="presParOf" srcId="{4CE9408E-43B8-D74F-AAEF-8A88FA887155}" destId="{A7763144-7D87-5843-B018-31B2C723408F}" srcOrd="8" destOrd="0" presId="urn:microsoft.com/office/officeart/2005/8/layout/process4"/>
    <dgm:cxn modelId="{BC88E44F-77FD-1840-9DEB-034D1ED09C28}" type="presParOf" srcId="{A7763144-7D87-5843-B018-31B2C723408F}" destId="{F4AE325C-3285-C74F-9EE4-96ED2076983F}" srcOrd="0" destOrd="0" presId="urn:microsoft.com/office/officeart/2005/8/layout/process4"/>
    <dgm:cxn modelId="{223AC61B-0638-6640-A63A-182B112E61F2}" type="presParOf" srcId="{4CE9408E-43B8-D74F-AAEF-8A88FA887155}" destId="{456EC2C0-FEA9-EB4C-BAD2-A6E130F1E0D6}" srcOrd="9" destOrd="0" presId="urn:microsoft.com/office/officeart/2005/8/layout/process4"/>
    <dgm:cxn modelId="{DE72B195-BD3E-2B44-A73B-538A2E6D017F}" type="presParOf" srcId="{4CE9408E-43B8-D74F-AAEF-8A88FA887155}" destId="{58E0E098-A56E-7147-B47A-9271F78AACC9}" srcOrd="10" destOrd="0" presId="urn:microsoft.com/office/officeart/2005/8/layout/process4"/>
    <dgm:cxn modelId="{9F07E2FE-EDA3-7C4E-9C1E-2C6DF12E9F69}" type="presParOf" srcId="{58E0E098-A56E-7147-B47A-9271F78AACC9}" destId="{22957AE4-0F1E-0443-8522-6D35B69A5492}" srcOrd="0" destOrd="0" presId="urn:microsoft.com/office/officeart/2005/8/layout/process4"/>
    <dgm:cxn modelId="{3BEEA24F-E80C-214C-9D94-84F040511C20}" type="presParOf" srcId="{4CE9408E-43B8-D74F-AAEF-8A88FA887155}" destId="{A698658B-76D6-C94B-BAC6-DB0F692DC7FB}" srcOrd="11" destOrd="0" presId="urn:microsoft.com/office/officeart/2005/8/layout/process4"/>
    <dgm:cxn modelId="{80CB7801-1136-164D-836B-2E399C1488CC}" type="presParOf" srcId="{4CE9408E-43B8-D74F-AAEF-8A88FA887155}" destId="{A8B921C4-1E5A-774C-B9E6-1301A900A94E}" srcOrd="12" destOrd="0" presId="urn:microsoft.com/office/officeart/2005/8/layout/process4"/>
    <dgm:cxn modelId="{5578D3D9-A5E1-7C4C-862C-3AFBAF8E3FFB}" type="presParOf" srcId="{A8B921C4-1E5A-774C-B9E6-1301A900A94E}" destId="{3425E9F9-852A-4D4F-9A3F-844D27FE4CF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F008F-D6D6-A245-A553-E8E394783ACF}">
      <dsp:nvSpPr>
        <dsp:cNvPr id="0" name=""/>
        <dsp:cNvSpPr/>
      </dsp:nvSpPr>
      <dsp:spPr>
        <a:xfrm rot="10800000">
          <a:off x="1780657" y="59"/>
          <a:ext cx="6080760" cy="99615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9275" tIns="99060" rIns="184912" bIns="99060" numCol="1" spcCol="1270" anchor="t" anchorCtr="0">
          <a:noAutofit/>
        </a:bodyPr>
        <a:lstStyle/>
        <a:p>
          <a:pPr lvl="0" algn="l" defTabSz="1155700">
            <a:lnSpc>
              <a:spcPct val="90000"/>
            </a:lnSpc>
            <a:spcBef>
              <a:spcPct val="0"/>
            </a:spcBef>
            <a:spcAft>
              <a:spcPct val="35000"/>
            </a:spcAft>
          </a:pPr>
          <a:r>
            <a:rPr lang="en-US" sz="2600" kern="1200" dirty="0" smtClean="0"/>
            <a:t>Development</a:t>
          </a:r>
          <a:endParaRPr lang="en-US" sz="2600" kern="1200" dirty="0"/>
        </a:p>
        <a:p>
          <a:pPr marL="173038" lvl="1" indent="-166688" algn="l" defTabSz="889000">
            <a:lnSpc>
              <a:spcPct val="90000"/>
            </a:lnSpc>
            <a:spcBef>
              <a:spcPct val="0"/>
            </a:spcBef>
            <a:spcAft>
              <a:spcPct val="15000"/>
            </a:spcAft>
            <a:buChar char="••"/>
            <a:tabLst/>
          </a:pPr>
          <a:r>
            <a:rPr lang="en-US" sz="2000" kern="1200" dirty="0" smtClean="0"/>
            <a:t>Create malicious tool</a:t>
          </a:r>
          <a:endParaRPr lang="en-US" sz="2000" kern="1200" dirty="0"/>
        </a:p>
      </dsp:txBody>
      <dsp:txXfrm rot="10800000">
        <a:off x="2029695" y="59"/>
        <a:ext cx="5831722" cy="996151"/>
      </dsp:txXfrm>
    </dsp:sp>
    <dsp:sp modelId="{05DC2EF7-83E1-4849-9986-9EBE467AB5A3}">
      <dsp:nvSpPr>
        <dsp:cNvPr id="0" name=""/>
        <dsp:cNvSpPr/>
      </dsp:nvSpPr>
      <dsp:spPr>
        <a:xfrm>
          <a:off x="1282582" y="59"/>
          <a:ext cx="996151" cy="996151"/>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4ED234E-638A-C742-81DF-44A5E549C02E}">
      <dsp:nvSpPr>
        <dsp:cNvPr id="0" name=""/>
        <dsp:cNvSpPr/>
      </dsp:nvSpPr>
      <dsp:spPr>
        <a:xfrm rot="10800000">
          <a:off x="1780657" y="1293569"/>
          <a:ext cx="6080760" cy="99615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9275" tIns="99060" rIns="184912" bIns="99060" numCol="1" spcCol="1270" anchor="t" anchorCtr="0">
          <a:noAutofit/>
        </a:bodyPr>
        <a:lstStyle/>
        <a:p>
          <a:pPr lvl="0" algn="l" defTabSz="1155700">
            <a:lnSpc>
              <a:spcPct val="90000"/>
            </a:lnSpc>
            <a:spcBef>
              <a:spcPct val="0"/>
            </a:spcBef>
            <a:spcAft>
              <a:spcPct val="35000"/>
            </a:spcAft>
          </a:pPr>
          <a:r>
            <a:rPr lang="en-US" sz="2600" kern="1200" dirty="0" smtClean="0"/>
            <a:t>Evasion</a:t>
          </a:r>
          <a:endParaRPr lang="en-US" sz="2600" kern="1200" dirty="0"/>
        </a:p>
        <a:p>
          <a:pPr marL="228600" lvl="1" indent="-228600" algn="l" defTabSz="889000">
            <a:lnSpc>
              <a:spcPct val="90000"/>
            </a:lnSpc>
            <a:spcBef>
              <a:spcPct val="0"/>
            </a:spcBef>
            <a:spcAft>
              <a:spcPct val="15000"/>
            </a:spcAft>
            <a:buChar char="••"/>
          </a:pPr>
          <a:r>
            <a:rPr lang="en-US" sz="2000" kern="1200" dirty="0" smtClean="0"/>
            <a:t>Obfuscate malware, create permutations</a:t>
          </a:r>
          <a:endParaRPr lang="en-US" sz="2000" kern="1200" dirty="0"/>
        </a:p>
      </dsp:txBody>
      <dsp:txXfrm rot="10800000">
        <a:off x="2029695" y="1293569"/>
        <a:ext cx="5831722" cy="996151"/>
      </dsp:txXfrm>
    </dsp:sp>
    <dsp:sp modelId="{6F66B8A6-3DA4-2443-B11F-E379C2F8D90D}">
      <dsp:nvSpPr>
        <dsp:cNvPr id="0" name=""/>
        <dsp:cNvSpPr/>
      </dsp:nvSpPr>
      <dsp:spPr>
        <a:xfrm>
          <a:off x="1282582" y="1293569"/>
          <a:ext cx="996151" cy="996151"/>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8C1C3C-D4AF-D644-B090-FF2CFDDD2909}">
      <dsp:nvSpPr>
        <dsp:cNvPr id="0" name=""/>
        <dsp:cNvSpPr/>
      </dsp:nvSpPr>
      <dsp:spPr>
        <a:xfrm rot="10800000">
          <a:off x="1780657" y="2587079"/>
          <a:ext cx="6080760" cy="99615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9275" tIns="99060" rIns="184912" bIns="99060" numCol="1" spcCol="1270" anchor="t" anchorCtr="0">
          <a:noAutofit/>
        </a:bodyPr>
        <a:lstStyle/>
        <a:p>
          <a:pPr lvl="0" algn="l" defTabSz="1155700">
            <a:lnSpc>
              <a:spcPct val="90000"/>
            </a:lnSpc>
            <a:spcBef>
              <a:spcPct val="0"/>
            </a:spcBef>
            <a:spcAft>
              <a:spcPct val="35000"/>
            </a:spcAft>
          </a:pPr>
          <a:r>
            <a:rPr lang="en-US" sz="2600" kern="1200" dirty="0" smtClean="0"/>
            <a:t>Q&amp;A</a:t>
          </a:r>
          <a:endParaRPr lang="en-US" sz="2600" kern="1200" dirty="0"/>
        </a:p>
        <a:p>
          <a:pPr marL="228600" lvl="1" indent="-228600" algn="l" defTabSz="889000">
            <a:lnSpc>
              <a:spcPct val="90000"/>
            </a:lnSpc>
            <a:spcBef>
              <a:spcPct val="0"/>
            </a:spcBef>
            <a:spcAft>
              <a:spcPct val="15000"/>
            </a:spcAft>
            <a:buChar char="••"/>
          </a:pPr>
          <a:r>
            <a:rPr lang="en-US" sz="2000" kern="1200" dirty="0" smtClean="0"/>
            <a:t>Test against detection engines</a:t>
          </a:r>
          <a:endParaRPr lang="en-US" sz="2000" kern="1200" dirty="0"/>
        </a:p>
      </dsp:txBody>
      <dsp:txXfrm rot="10800000">
        <a:off x="2029695" y="2587079"/>
        <a:ext cx="5831722" cy="996151"/>
      </dsp:txXfrm>
    </dsp:sp>
    <dsp:sp modelId="{7B8032D2-CCA8-FB46-8800-B2945AC35D88}">
      <dsp:nvSpPr>
        <dsp:cNvPr id="0" name=""/>
        <dsp:cNvSpPr/>
      </dsp:nvSpPr>
      <dsp:spPr>
        <a:xfrm>
          <a:off x="1282582" y="2587079"/>
          <a:ext cx="996151" cy="996151"/>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6714710-F2DE-B643-AE43-B28E45EB0E1E}">
      <dsp:nvSpPr>
        <dsp:cNvPr id="0" name=""/>
        <dsp:cNvSpPr/>
      </dsp:nvSpPr>
      <dsp:spPr>
        <a:xfrm rot="10800000">
          <a:off x="1780657" y="3880589"/>
          <a:ext cx="6080760" cy="99615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9275" tIns="99060" rIns="184912" bIns="99060" numCol="1" spcCol="1270" anchor="t" anchorCtr="0">
          <a:noAutofit/>
        </a:bodyPr>
        <a:lstStyle/>
        <a:p>
          <a:pPr lvl="0" algn="l" defTabSz="1155700">
            <a:lnSpc>
              <a:spcPct val="90000"/>
            </a:lnSpc>
            <a:spcBef>
              <a:spcPct val="0"/>
            </a:spcBef>
            <a:spcAft>
              <a:spcPct val="35000"/>
            </a:spcAft>
          </a:pPr>
          <a:r>
            <a:rPr lang="en-US" sz="2600" kern="1200" dirty="0" smtClean="0"/>
            <a:t>Deployment</a:t>
          </a:r>
          <a:endParaRPr lang="en-US" sz="2600" kern="1200" dirty="0"/>
        </a:p>
        <a:p>
          <a:pPr marL="228600" lvl="1" indent="-228600" algn="l" defTabSz="889000">
            <a:lnSpc>
              <a:spcPct val="90000"/>
            </a:lnSpc>
            <a:spcBef>
              <a:spcPct val="0"/>
            </a:spcBef>
            <a:spcAft>
              <a:spcPct val="15000"/>
            </a:spcAft>
            <a:buChar char="••"/>
          </a:pPr>
          <a:r>
            <a:rPr lang="en-US" sz="2000" kern="1200" dirty="0" smtClean="0"/>
            <a:t>Deploy undetected samples</a:t>
          </a:r>
          <a:endParaRPr lang="en-US" sz="2000" kern="1200" dirty="0"/>
        </a:p>
      </dsp:txBody>
      <dsp:txXfrm rot="10800000">
        <a:off x="2029695" y="3880589"/>
        <a:ext cx="5831722" cy="996151"/>
      </dsp:txXfrm>
    </dsp:sp>
    <dsp:sp modelId="{E9D65B1B-651C-A545-BD82-21B458A9E029}">
      <dsp:nvSpPr>
        <dsp:cNvPr id="0" name=""/>
        <dsp:cNvSpPr/>
      </dsp:nvSpPr>
      <dsp:spPr>
        <a:xfrm>
          <a:off x="1282582" y="3880589"/>
          <a:ext cx="996151" cy="996151"/>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29B9E-F98F-4042-8563-242D9971257C}">
      <dsp:nvSpPr>
        <dsp:cNvPr id="0" name=""/>
        <dsp:cNvSpPr/>
      </dsp:nvSpPr>
      <dsp:spPr>
        <a:xfrm>
          <a:off x="0" y="4533003"/>
          <a:ext cx="8229600" cy="4960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n-US" sz="1100" kern="1200" smtClean="0"/>
            <a:t>Step 7: Action on objectives. The attacker performs the steps to achieve his actual goals inside the victim’s network. This is the elaborate active attack process that takes months, and thousands of small steps, in order to achieve.</a:t>
          </a:r>
          <a:endParaRPr lang="en-US" sz="1100" kern="1200"/>
        </a:p>
      </dsp:txBody>
      <dsp:txXfrm>
        <a:off x="0" y="4533003"/>
        <a:ext cx="8229600" cy="496044"/>
      </dsp:txXfrm>
    </dsp:sp>
    <dsp:sp modelId="{2DC5A62E-A114-AF45-B939-9D8B03D193ED}">
      <dsp:nvSpPr>
        <dsp:cNvPr id="0" name=""/>
        <dsp:cNvSpPr/>
      </dsp:nvSpPr>
      <dsp:spPr>
        <a:xfrm rot="10800000">
          <a:off x="0" y="3777528"/>
          <a:ext cx="8229600" cy="762915"/>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n-US" sz="1100" kern="1200" smtClean="0"/>
            <a:t>Step 6: Command and control. The attacker creates a command and control channel in order to continue to operate his internal assets remotely. This step is relatively generic and relevant throughout the attack, not only when malware is installed.</a:t>
          </a:r>
          <a:endParaRPr lang="en-US" sz="1100" kern="1200"/>
        </a:p>
      </dsp:txBody>
      <dsp:txXfrm rot="10800000">
        <a:off x="0" y="3777528"/>
        <a:ext cx="8229600" cy="495719"/>
      </dsp:txXfrm>
    </dsp:sp>
    <dsp:sp modelId="{AC5892AB-2637-954E-9321-3D8A68BE7789}">
      <dsp:nvSpPr>
        <dsp:cNvPr id="0" name=""/>
        <dsp:cNvSpPr/>
      </dsp:nvSpPr>
      <dsp:spPr>
        <a:xfrm rot="10800000">
          <a:off x="0" y="3022053"/>
          <a:ext cx="8229600" cy="762915"/>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n-US" sz="1100" kern="1200" smtClean="0"/>
            <a:t>Step 5: Installation. Installing malware on the infected computer is relevant only if the attacker used malware as part of the attack, and even when there is malware involved, the installation is a point in time within a much more elaborate attack process that takes months to operate.</a:t>
          </a:r>
          <a:endParaRPr lang="en-US" sz="1100" kern="1200"/>
        </a:p>
      </dsp:txBody>
      <dsp:txXfrm rot="10800000">
        <a:off x="0" y="3022053"/>
        <a:ext cx="8229600" cy="495719"/>
      </dsp:txXfrm>
    </dsp:sp>
    <dsp:sp modelId="{145F4908-9C6E-024D-BF48-DAF99B013370}">
      <dsp:nvSpPr>
        <dsp:cNvPr id="0" name=""/>
        <dsp:cNvSpPr/>
      </dsp:nvSpPr>
      <dsp:spPr>
        <a:xfrm rot="10800000">
          <a:off x="0" y="2266577"/>
          <a:ext cx="8229600" cy="762915"/>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n-US" sz="1100" kern="1200" smtClean="0"/>
            <a:t>Step 4: Exploitation. The actual execution of the exploit, which is, again, relevant only when the attacker uses an exploit.</a:t>
          </a:r>
          <a:endParaRPr lang="en-US" sz="1100" kern="1200"/>
        </a:p>
      </dsp:txBody>
      <dsp:txXfrm rot="10800000">
        <a:off x="0" y="2266577"/>
        <a:ext cx="8229600" cy="495719"/>
      </dsp:txXfrm>
    </dsp:sp>
    <dsp:sp modelId="{F4AE325C-3285-C74F-9EE4-96ED2076983F}">
      <dsp:nvSpPr>
        <dsp:cNvPr id="0" name=""/>
        <dsp:cNvSpPr/>
      </dsp:nvSpPr>
      <dsp:spPr>
        <a:xfrm rot="10800000">
          <a:off x="0" y="1511102"/>
          <a:ext cx="8229600" cy="762915"/>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n-US" sz="1100" kern="1200" smtClean="0"/>
            <a:t>Step 3: Delivery. The attacker sends the malicious payload to the victim by email or other means, which represents one of many intrusion methods the attacker can use.</a:t>
          </a:r>
          <a:endParaRPr lang="en-US" sz="1100" kern="1200"/>
        </a:p>
      </dsp:txBody>
      <dsp:txXfrm rot="10800000">
        <a:off x="0" y="1511102"/>
        <a:ext cx="8229600" cy="495719"/>
      </dsp:txXfrm>
    </dsp:sp>
    <dsp:sp modelId="{22957AE4-0F1E-0443-8522-6D35B69A5492}">
      <dsp:nvSpPr>
        <dsp:cNvPr id="0" name=""/>
        <dsp:cNvSpPr/>
      </dsp:nvSpPr>
      <dsp:spPr>
        <a:xfrm rot="10800000">
          <a:off x="0" y="755627"/>
          <a:ext cx="8229600" cy="762915"/>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n-US" sz="1100" kern="1200" smtClean="0"/>
            <a:t>Step 2: Weaponization. The attacker uses an exploit and creates a malicious payload to send to the victim. This step happens at the attacker side, without contact with the victim.</a:t>
          </a:r>
          <a:endParaRPr lang="en-US" sz="1100" kern="1200"/>
        </a:p>
      </dsp:txBody>
      <dsp:txXfrm rot="10800000">
        <a:off x="0" y="755627"/>
        <a:ext cx="8229600" cy="495719"/>
      </dsp:txXfrm>
    </dsp:sp>
    <dsp:sp modelId="{3425E9F9-852A-4D4F-9A3F-844D27FE4CF0}">
      <dsp:nvSpPr>
        <dsp:cNvPr id="0" name=""/>
        <dsp:cNvSpPr/>
      </dsp:nvSpPr>
      <dsp:spPr>
        <a:xfrm rot="10800000">
          <a:off x="0" y="152"/>
          <a:ext cx="8229600" cy="762915"/>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n-US" sz="1100" kern="1200" dirty="0" smtClean="0"/>
            <a:t>Step 1: Reconnaissance. The attacker gathers information on the target before the actual attack starts. He can do it by looking for publicly available information on the Internet.</a:t>
          </a:r>
          <a:endParaRPr lang="en-US" sz="1100" kern="1200" dirty="0"/>
        </a:p>
      </dsp:txBody>
      <dsp:txXfrm rot="10800000">
        <a:off x="0" y="152"/>
        <a:ext cx="8229600" cy="49571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2CD84E-8DCB-4709-8B6F-4E6CAD3528F3}" type="datetimeFigureOut">
              <a:rPr lang="en-US" smtClean="0"/>
              <a:pPr/>
              <a:t>3/7/16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E4FF9D-976D-44D9-8674-68DD0DEA3853}" type="slidenum">
              <a:rPr lang="en-US" smtClean="0"/>
              <a:pPr/>
              <a:t>‹#›</a:t>
            </a:fld>
            <a:endParaRPr lang="en-US"/>
          </a:p>
        </p:txBody>
      </p:sp>
    </p:spTree>
    <p:extLst>
      <p:ext uri="{BB962C8B-B14F-4D97-AF65-F5344CB8AC3E}">
        <p14:creationId xmlns:p14="http://schemas.microsoft.com/office/powerpoint/2010/main" val="3069277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9EE72EE-05F9-4127-98FE-769004EF6047}" type="slidenum">
              <a:rPr lang="en-US"/>
              <a:pPr/>
              <a:t>‹#›</a:t>
            </a:fld>
            <a:endParaRPr lang="en-US"/>
          </a:p>
        </p:txBody>
      </p:sp>
    </p:spTree>
    <p:extLst>
      <p:ext uri="{BB962C8B-B14F-4D97-AF65-F5344CB8AC3E}">
        <p14:creationId xmlns:p14="http://schemas.microsoft.com/office/powerpoint/2010/main" val="1907064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C7709-F27B-426D-A847-B1772613079E}" type="slidenum">
              <a:rPr lang="en-US" smtClean="0"/>
              <a:t>3</a:t>
            </a:fld>
            <a:endParaRPr lang="en-US" dirty="0"/>
          </a:p>
        </p:txBody>
      </p:sp>
    </p:spTree>
    <p:extLst>
      <p:ext uri="{BB962C8B-B14F-4D97-AF65-F5344CB8AC3E}">
        <p14:creationId xmlns:p14="http://schemas.microsoft.com/office/powerpoint/2010/main" val="361943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red Temp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tx2">
                  <a:lumMod val="50000"/>
                </a:schemeClr>
              </a:buClr>
              <a:defRPr/>
            </a:lvl2pPr>
            <a:lvl3pPr>
              <a:buClr>
                <a:schemeClr val="tx2">
                  <a:lumMod val="25000"/>
                </a:schemeClr>
              </a:buClr>
              <a:defRPr/>
            </a:lvl3pPr>
          </a:lstStyle>
          <a:p>
            <a:pPr lvl="0"/>
            <a:r>
              <a:rPr lang="en-US" smtClean="0"/>
              <a:t>Click to edit Master text styles</a:t>
            </a:r>
          </a:p>
          <a:p>
            <a:pPr lvl="1"/>
            <a:r>
              <a:rPr lang="en-US" smtClean="0"/>
              <a:t>Second level</a:t>
            </a:r>
          </a:p>
          <a:p>
            <a:pPr lvl="2"/>
            <a:r>
              <a:rPr lang="en-US" smtClean="0"/>
              <a:t>Third level</a:t>
            </a:r>
          </a:p>
        </p:txBody>
      </p:sp>
      <p:sp>
        <p:nvSpPr>
          <p:cNvPr id="5" name="TextBox 4"/>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288" y="228600"/>
            <a:ext cx="8382000" cy="644595"/>
          </a:xfr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xfrm>
            <a:off x="152400" y="6248400"/>
            <a:ext cx="1295400" cy="457200"/>
          </a:xfrm>
          <a:prstGeom prst="rect">
            <a:avLst/>
          </a:prstGeom>
          <a:ln/>
        </p:spPr>
        <p:txBody>
          <a:bodyPr/>
          <a:lstStyle>
            <a:lvl1pPr>
              <a:defRPr/>
            </a:lvl1pPr>
          </a:lstStyle>
          <a:p>
            <a:fld id="{81894845-893A-4F9C-AE6A-7BAB29408CC0}" type="datetime1">
              <a:rPr lang="en-US" smtClean="0"/>
              <a:t>3/7/16</a:t>
            </a:fld>
            <a:endParaRPr lang="en-US" dirty="0"/>
          </a:p>
        </p:txBody>
      </p:sp>
      <p:cxnSp>
        <p:nvCxnSpPr>
          <p:cNvPr id="5" name="Gerade Verbindung 8"/>
          <p:cNvCxnSpPr/>
          <p:nvPr userDrawn="1"/>
        </p:nvCxnSpPr>
        <p:spPr bwMode="auto">
          <a:xfrm flipV="1">
            <a:off x="301060" y="873195"/>
            <a:ext cx="6839211" cy="5672"/>
          </a:xfrm>
          <a:prstGeom prst="line">
            <a:avLst/>
          </a:prstGeom>
          <a:solidFill>
            <a:srgbClr val="B1CFCF"/>
          </a:solidFill>
          <a:ln w="12700" cap="flat" cmpd="sng" algn="ctr">
            <a:solidFill>
              <a:srgbClr val="02615B"/>
            </a:solidFill>
            <a:prstDash val="solid"/>
            <a:round/>
            <a:headEnd type="none" w="med" len="med"/>
            <a:tailEnd type="none" w="med" len="med"/>
          </a:ln>
          <a:effec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7" name="TextBox 6"/>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extLst>
      <p:ext uri="{BB962C8B-B14F-4D97-AF65-F5344CB8AC3E}">
        <p14:creationId xmlns:p14="http://schemas.microsoft.com/office/powerpoint/2010/main" val="20882429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0" name="Text Placeholder 3"/>
          <p:cNvSpPr>
            <a:spLocks noGrp="1"/>
          </p:cNvSpPr>
          <p:nvPr>
            <p:ph type="body" sz="half" idx="12" hasCustomPrompt="1"/>
          </p:nvPr>
        </p:nvSpPr>
        <p:spPr>
          <a:xfrm>
            <a:off x="457200" y="6096816"/>
            <a:ext cx="8229600" cy="230832"/>
          </a:xfrm>
          <a:prstGeom prst="rect">
            <a:avLst/>
          </a:prstGeom>
        </p:spPr>
        <p:txBody>
          <a:bodyPr wrap="square" anchor="b" anchorCtr="0">
            <a:spAutoFit/>
          </a:bodyPr>
          <a:lstStyle>
            <a:lvl1pPr marL="0" indent="0" algn="l">
              <a:lnSpc>
                <a:spcPct val="100000"/>
              </a:lnSpc>
              <a:spcAft>
                <a:spcPts val="0"/>
              </a:spcAft>
              <a:buNone/>
              <a:defRPr sz="900" b="0">
                <a:solidFill>
                  <a:schemeClr val="tx1"/>
                </a:solidFill>
                <a:latin typeface="Arial" pitchFamily="34" charset="0"/>
                <a:cs typeface="Arial" pitchFamily="34" charset="0"/>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57200" y="724341"/>
            <a:ext cx="4038600" cy="5310700"/>
          </a:xfrm>
          <a:prstGeom prst="rect">
            <a:avLst/>
          </a:prstGeom>
        </p:spPr>
        <p:txBody>
          <a:bodyPr/>
          <a:lstStyle>
            <a:lvl1pPr marL="137160" indent="-137160">
              <a:defRPr sz="1800"/>
            </a:lvl1pPr>
            <a:lvl2pPr>
              <a:defRPr sz="1500"/>
            </a:lvl2pPr>
            <a:lvl3pPr>
              <a:defRPr sz="1500"/>
            </a:lvl3pPr>
            <a:lvl4pPr>
              <a:defRPr sz="1500"/>
            </a:lvl4pPr>
            <a:lvl5pPr>
              <a:defRPr sz="15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724400" y="724341"/>
            <a:ext cx="3962400" cy="5310700"/>
          </a:xfrm>
          <a:prstGeom prst="rect">
            <a:avLst/>
          </a:prstGeom>
        </p:spPr>
        <p:txBody>
          <a:bodyPr/>
          <a:lstStyle>
            <a:lvl1pPr marL="137160" indent="-137160">
              <a:defRPr sz="1800"/>
            </a:lvl1pPr>
            <a:lvl2pPr>
              <a:defRPr sz="1500"/>
            </a:lvl2pPr>
            <a:lvl3pPr>
              <a:defRPr sz="1500"/>
            </a:lvl3pPr>
            <a:lvl4pPr>
              <a:defRPr sz="1500"/>
            </a:lvl4pPr>
            <a:lvl5pPr>
              <a:defRPr sz="15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Box 13"/>
          <p:cNvSpPr txBox="1"/>
          <p:nvPr userDrawn="1"/>
        </p:nvSpPr>
        <p:spPr>
          <a:xfrm>
            <a:off x="6858000" y="6565392"/>
            <a:ext cx="1828800" cy="219456"/>
          </a:xfrm>
          <a:prstGeom prst="rect">
            <a:avLst/>
          </a:prstGeom>
          <a:noFill/>
        </p:spPr>
        <p:txBody>
          <a:bodyPr wrap="square" lIns="0" tIns="0" rIns="0" bIns="0" rtlCol="0">
            <a:noAutofit/>
          </a:bodyPr>
          <a:lstStyle/>
          <a:p>
            <a:pPr algn="r">
              <a:spcAft>
                <a:spcPts val="450"/>
              </a:spcAft>
            </a:pPr>
            <a:fld id="{AE37EF82-0B25-4B89-B1EA-AE4F268844BE}" type="slidenum">
              <a:rPr lang="en-US" sz="600" smtClean="0">
                <a:solidFill>
                  <a:schemeClr val="tx2"/>
                </a:solidFill>
              </a:rPr>
              <a:pPr algn="r">
                <a:spcAft>
                  <a:spcPts val="450"/>
                </a:spcAft>
              </a:pPr>
              <a:t>‹#›</a:t>
            </a:fld>
            <a:endParaRPr lang="en-US" sz="600" dirty="0" smtClean="0">
              <a:solidFill>
                <a:schemeClr val="tx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8" name="TextBox 7"/>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extLst>
      <p:ext uri="{BB962C8B-B14F-4D97-AF65-F5344CB8AC3E}">
        <p14:creationId xmlns:p14="http://schemas.microsoft.com/office/powerpoint/2010/main" val="92474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no Temple">
    <p:spTree>
      <p:nvGrpSpPr>
        <p:cNvPr id="1" name=""/>
        <p:cNvGrpSpPr/>
        <p:nvPr/>
      </p:nvGrpSpPr>
      <p:grpSpPr>
        <a:xfrm>
          <a:off x="0" y="0"/>
          <a:ext cx="0" cy="0"/>
          <a:chOff x="0" y="0"/>
          <a:chExt cx="0" cy="0"/>
        </a:xfrm>
      </p:grpSpPr>
      <p:sp>
        <p:nvSpPr>
          <p:cNvPr id="5" name="Rectangle 4"/>
          <p:cNvSpPr/>
          <p:nvPr userDrawn="1"/>
        </p:nvSpPr>
        <p:spPr bwMode="auto">
          <a:xfrm>
            <a:off x="0" y="0"/>
            <a:ext cx="9144000" cy="68580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 name="Title 1"/>
          <p:cNvSpPr>
            <a:spLocks noGrp="1"/>
          </p:cNvSpPr>
          <p:nvPr>
            <p:ph type="title"/>
          </p:nvPr>
        </p:nvSpPr>
        <p:spPr>
          <a:xfrm>
            <a:off x="457200" y="152400"/>
            <a:ext cx="8305800" cy="715963"/>
          </a:xfrm>
        </p:spPr>
        <p:txBody>
          <a:bodyPr/>
          <a:lstStyle/>
          <a:p>
            <a:r>
              <a:rPr lang="en-US" smtClean="0"/>
              <a:t>Click to edit Master 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7" name="TextBox 6"/>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grey Temple">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305800" cy="715963"/>
          </a:xfrm>
        </p:spPr>
        <p:txBody>
          <a:bodyPr/>
          <a:lstStyle/>
          <a:p>
            <a:r>
              <a:rPr lang="en-US" smtClean="0"/>
              <a:t>Click to edit Master title style</a:t>
            </a:r>
            <a:endParaRPr lang="en-US"/>
          </a:p>
        </p:txBody>
      </p:sp>
      <p:sp>
        <p:nvSpPr>
          <p:cNvPr id="2" name="Rectangle 1"/>
          <p:cNvSpPr/>
          <p:nvPr userDrawn="1"/>
        </p:nvSpPr>
        <p:spPr bwMode="auto">
          <a:xfrm>
            <a:off x="0" y="0"/>
            <a:ext cx="9144000" cy="68580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6" name="TextBox 5"/>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extLst>
      <p:ext uri="{BB962C8B-B14F-4D97-AF65-F5344CB8AC3E}">
        <p14:creationId xmlns:p14="http://schemas.microsoft.com/office/powerpoint/2010/main" val="27393903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305800" cy="715963"/>
          </a:xfrm>
        </p:spPr>
        <p:txBody>
          <a:bodyPr/>
          <a:lstStyle/>
          <a:p>
            <a:r>
              <a:rPr lang="en-US" smtClean="0"/>
              <a:t>Click to edit Master title style</a:t>
            </a:r>
            <a:endParaRPr lang="en-US"/>
          </a:p>
        </p:txBody>
      </p:sp>
      <p:sp>
        <p:nvSpPr>
          <p:cNvPr id="2" name="Rectangle 1"/>
          <p:cNvSpPr/>
          <p:nvPr userDrawn="1"/>
        </p:nvSpPr>
        <p:spPr bwMode="auto">
          <a:xfrm>
            <a:off x="0" y="0"/>
            <a:ext cx="9144000" cy="68580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797755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532" name="Rectangle 4"/>
          <p:cNvSpPr>
            <a:spLocks noGrp="1" noChangeArrowheads="1"/>
          </p:cNvSpPr>
          <p:nvPr>
            <p:ph type="ctrTitle"/>
          </p:nvPr>
        </p:nvSpPr>
        <p:spPr>
          <a:xfrm>
            <a:off x="609600" y="762000"/>
            <a:ext cx="7772400" cy="1470025"/>
          </a:xfrm>
        </p:spPr>
        <p:txBody>
          <a:bodyPr/>
          <a:lstStyle>
            <a:lvl1pPr>
              <a:defRPr baseline="0">
                <a:solidFill>
                  <a:schemeClr val="tx1"/>
                </a:solidFill>
              </a:defRPr>
            </a:lvl1pPr>
          </a:lstStyle>
          <a:p>
            <a:r>
              <a:rPr lang="en-US" smtClean="0"/>
              <a:t>Click to edit Master title style</a:t>
            </a:r>
            <a:endParaRPr lang="en-US" dirty="0"/>
          </a:p>
        </p:txBody>
      </p:sp>
      <p:sp>
        <p:nvSpPr>
          <p:cNvPr id="22533" name="Rectangle 5"/>
          <p:cNvSpPr>
            <a:spLocks noGrp="1" noChangeArrowheads="1"/>
          </p:cNvSpPr>
          <p:nvPr>
            <p:ph type="subTitle" idx="1"/>
          </p:nvPr>
        </p:nvSpPr>
        <p:spPr>
          <a:xfrm>
            <a:off x="609600" y="4038600"/>
            <a:ext cx="7772400" cy="1447800"/>
          </a:xfrm>
        </p:spPr>
        <p:txBody>
          <a:bodyPr/>
          <a:lstStyle>
            <a:lvl1pPr marL="0" indent="0">
              <a:buFontTx/>
              <a:buNone/>
              <a:defRPr>
                <a:solidFill>
                  <a:schemeClr val="tx2">
                    <a:lumMod val="50000"/>
                  </a:schemeClr>
                </a:solidFill>
              </a:defRPr>
            </a:lvl1pPr>
          </a:lstStyle>
          <a:p>
            <a:r>
              <a:rPr lang="en-US" smtClean="0"/>
              <a:t>Click to edit Master subtitle style</a:t>
            </a:r>
            <a:endParaRPr lang="en-US" dirty="0"/>
          </a:p>
        </p:txBody>
      </p:sp>
      <p:sp>
        <p:nvSpPr>
          <p:cNvPr id="3" name="Text Placeholder 2"/>
          <p:cNvSpPr>
            <a:spLocks noGrp="1"/>
          </p:cNvSpPr>
          <p:nvPr>
            <p:ph type="body" sz="quarter" idx="10"/>
          </p:nvPr>
        </p:nvSpPr>
        <p:spPr>
          <a:xfrm>
            <a:off x="609600" y="2438400"/>
            <a:ext cx="7772400" cy="1371600"/>
          </a:xfrm>
        </p:spPr>
        <p:txBody>
          <a:bodyPr/>
          <a:lstStyle>
            <a:lvl1pPr marL="0" indent="0">
              <a:buNone/>
              <a:defRPr/>
            </a:lvl1pPr>
          </a:lstStyle>
          <a:p>
            <a:pPr lvl="0"/>
            <a:r>
              <a:rPr lang="en-US" dirty="0" smtClean="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2533" name="Rectangle 5"/>
          <p:cNvSpPr>
            <a:spLocks noGrp="1" noChangeArrowheads="1"/>
          </p:cNvSpPr>
          <p:nvPr>
            <p:ph type="subTitle" idx="1"/>
          </p:nvPr>
        </p:nvSpPr>
        <p:spPr>
          <a:xfrm>
            <a:off x="1600200" y="1905000"/>
            <a:ext cx="6400800" cy="2438400"/>
          </a:xfrm>
        </p:spPr>
        <p:txBody>
          <a:bodyPr anchor="ctr"/>
          <a:lstStyle>
            <a:lvl1pPr marL="0" indent="0" algn="ctr">
              <a:spcBef>
                <a:spcPts val="0"/>
              </a:spcBef>
              <a:buFontTx/>
              <a:buNone/>
              <a:defRPr sz="2800">
                <a:solidFill>
                  <a:schemeClr val="tx2">
                    <a:lumMod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60125442"/>
      </p:ext>
    </p:extLst>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red Te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4" name="TextBox 3"/>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762000"/>
            <a:ext cx="4114800" cy="5135563"/>
          </a:xfrm>
        </p:spPr>
        <p:txBody>
          <a:bodyPr/>
          <a:lstStyle>
            <a:lvl1pPr>
              <a:defRPr sz="24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24400" y="7620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6" name="TextBox 5"/>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1"/>
            <a:ext cx="4114800" cy="2133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724400" y="990601"/>
            <a:ext cx="4038600" cy="2133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Content Placeholder 2"/>
          <p:cNvSpPr>
            <a:spLocks noGrp="1"/>
          </p:cNvSpPr>
          <p:nvPr>
            <p:ph sz="half" idx="10"/>
          </p:nvPr>
        </p:nvSpPr>
        <p:spPr>
          <a:xfrm>
            <a:off x="457200" y="3276600"/>
            <a:ext cx="4114800" cy="2133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3"/>
          <p:cNvSpPr>
            <a:spLocks noGrp="1"/>
          </p:cNvSpPr>
          <p:nvPr>
            <p:ph sz="half" idx="11"/>
          </p:nvPr>
        </p:nvSpPr>
        <p:spPr>
          <a:xfrm>
            <a:off x="4724400" y="3276600"/>
            <a:ext cx="4038600" cy="2133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8" name="TextBox 7"/>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extLst>
      <p:ext uri="{BB962C8B-B14F-4D97-AF65-F5344CB8AC3E}">
        <p14:creationId xmlns:p14="http://schemas.microsoft.com/office/powerpoint/2010/main" val="10268815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Temple">
    <p:spTree>
      <p:nvGrpSpPr>
        <p:cNvPr id="1" name=""/>
        <p:cNvGrpSpPr/>
        <p:nvPr/>
      </p:nvGrpSpPr>
      <p:grpSpPr>
        <a:xfrm>
          <a:off x="0" y="0"/>
          <a:ext cx="0" cy="0"/>
          <a:chOff x="0" y="0"/>
          <a:chExt cx="0" cy="0"/>
        </a:xfrm>
      </p:grpSpPr>
      <p:sp>
        <p:nvSpPr>
          <p:cNvPr id="3" name="Rectangle 2"/>
          <p:cNvSpPr/>
          <p:nvPr userDrawn="1"/>
        </p:nvSpPr>
        <p:spPr bwMode="auto">
          <a:xfrm>
            <a:off x="-76200" y="5715000"/>
            <a:ext cx="9220200" cy="1143000"/>
          </a:xfrm>
          <a:prstGeom prst="rect">
            <a:avLst/>
          </a:prstGeom>
          <a:solidFill>
            <a:schemeClr val="tx2">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 name="Title 1"/>
          <p:cNvSpPr>
            <a:spLocks noGrp="1"/>
          </p:cNvSpPr>
          <p:nvPr>
            <p:ph type="title"/>
          </p:nvPr>
        </p:nvSpPr>
        <p:spPr>
          <a:xfrm>
            <a:off x="457200" y="152400"/>
            <a:ext cx="8305800" cy="715963"/>
          </a:xfrm>
        </p:spPr>
        <p:txBody>
          <a:bodyPr/>
          <a:lstStyle/>
          <a:p>
            <a:r>
              <a:rPr lang="en-US" smtClean="0"/>
              <a:t>Click to edit Master title style</a:t>
            </a: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28423"/>
            <a:ext cx="9144000" cy="929577"/>
          </a:xfrm>
          <a:prstGeom prst="rect">
            <a:avLst/>
          </a:prstGeom>
        </p:spPr>
      </p:pic>
      <p:sp>
        <p:nvSpPr>
          <p:cNvPr id="6" name="TextBox 5"/>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p:cNvSpPr/>
          <p:nvPr userDrawn="1"/>
        </p:nvSpPr>
        <p:spPr bwMode="auto">
          <a:xfrm>
            <a:off x="0" y="5715000"/>
            <a:ext cx="9144000" cy="1143000"/>
          </a:xfrm>
          <a:prstGeom prst="rect">
            <a:avLst/>
          </a:prstGeom>
          <a:solidFill>
            <a:srgbClr val="000000">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 name="Title 1"/>
          <p:cNvSpPr>
            <a:spLocks noGrp="1"/>
          </p:cNvSpPr>
          <p:nvPr>
            <p:ph type="title"/>
          </p:nvPr>
        </p:nvSpPr>
        <p:spPr>
          <a:xfrm>
            <a:off x="457200" y="152400"/>
            <a:ext cx="8305800" cy="715963"/>
          </a:xfrm>
        </p:spPr>
        <p:txBody>
          <a:bodyPr/>
          <a:lstStyle/>
          <a:p>
            <a:r>
              <a:rPr lang="en-US" smtClean="0"/>
              <a:t>Click to edit Master title style</a:t>
            </a:r>
            <a:endParaRPr lang="en-US"/>
          </a:p>
        </p:txBody>
      </p:sp>
      <p:sp>
        <p:nvSpPr>
          <p:cNvPr id="5" name="Content Placeholder 2"/>
          <p:cNvSpPr>
            <a:spLocks noGrp="1"/>
          </p:cNvSpPr>
          <p:nvPr>
            <p:ph idx="1"/>
          </p:nvPr>
        </p:nvSpPr>
        <p:spPr>
          <a:xfrm>
            <a:off x="457200" y="990600"/>
            <a:ext cx="8305800" cy="4952999"/>
          </a:xfrm>
        </p:spPr>
        <p:txBody>
          <a:bodyPr/>
          <a:lstStyle>
            <a:lvl2pPr>
              <a:buClr>
                <a:schemeClr val="tx2">
                  <a:lumMod val="50000"/>
                </a:schemeClr>
              </a:buClr>
              <a:defRPr/>
            </a:lvl2pPr>
            <a:lvl3pPr>
              <a:buClr>
                <a:schemeClr val="tx2">
                  <a:lumMod val="25000"/>
                </a:schemeClr>
              </a:buClr>
              <a:defRPr/>
            </a:lvl3pPr>
          </a:lstStyle>
          <a:p>
            <a:pPr lvl="0"/>
            <a:r>
              <a:rPr lang="en-US" smtClean="0"/>
              <a:t>Click to edit Master text styles</a:t>
            </a:r>
          </a:p>
          <a:p>
            <a:pPr lvl="1"/>
            <a:r>
              <a:rPr lang="en-US" smtClean="0"/>
              <a:t>Second level</a:t>
            </a:r>
          </a:p>
          <a:p>
            <a:pPr lvl="2"/>
            <a:r>
              <a:rPr lang="en-US" smtClean="0"/>
              <a:t>Third level</a:t>
            </a:r>
          </a:p>
        </p:txBody>
      </p:sp>
      <p:sp>
        <p:nvSpPr>
          <p:cNvPr id="6" name="TextBox 5"/>
          <p:cNvSpPr txBox="1"/>
          <p:nvPr userDrawn="1"/>
        </p:nvSpPr>
        <p:spPr>
          <a:xfrm>
            <a:off x="5029200" y="6096000"/>
            <a:ext cx="3898999" cy="523220"/>
          </a:xfrm>
          <a:prstGeom prst="rect">
            <a:avLst/>
          </a:prstGeom>
          <a:noFill/>
        </p:spPr>
        <p:txBody>
          <a:bodyPr wrap="none" rtlCol="0">
            <a:spAutoFit/>
          </a:bodyPr>
          <a:lstStyle/>
          <a:p>
            <a:pPr algn="r"/>
            <a:r>
              <a:rPr lang="en-US" sz="2800" b="1" spc="150" baseline="0" dirty="0" smtClean="0">
                <a:solidFill>
                  <a:schemeClr val="tx1">
                    <a:lumMod val="85000"/>
                  </a:schemeClr>
                </a:solidFill>
                <a:effectLst>
                  <a:outerShdw blurRad="38100" dist="38100" dir="2700000" algn="tl">
                    <a:srgbClr val="000000">
                      <a:alpha val="43137"/>
                    </a:srgbClr>
                  </a:outerShdw>
                </a:effectLst>
                <a:latin typeface="Goudy Old Style" pitchFamily="18" charset="0"/>
              </a:rPr>
              <a:t>Fox School of Business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grey Temple">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305800" cy="715963"/>
          </a:xfrm>
        </p:spPr>
        <p:txBody>
          <a:bodyPr/>
          <a:lstStyle/>
          <a:p>
            <a:r>
              <a:rPr lang="en-US" smtClean="0"/>
              <a:t>Click to edit Master title style</a:t>
            </a:r>
            <a:endParaRPr lang="en-US"/>
          </a:p>
        </p:txBody>
      </p:sp>
    </p:spTree>
    <p:extLst>
      <p:ext uri="{BB962C8B-B14F-4D97-AF65-F5344CB8AC3E}">
        <p14:creationId xmlns:p14="http://schemas.microsoft.com/office/powerpoint/2010/main" val="12210535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bwMode="auto">
          <a:xfrm>
            <a:off x="457200" y="152401"/>
            <a:ext cx="83058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1509" name="Rectangle 5"/>
          <p:cNvSpPr>
            <a:spLocks noGrp="1" noChangeArrowheads="1"/>
          </p:cNvSpPr>
          <p:nvPr>
            <p:ph type="body" idx="1"/>
          </p:nvPr>
        </p:nvSpPr>
        <p:spPr bwMode="auto">
          <a:xfrm>
            <a:off x="457200" y="838200"/>
            <a:ext cx="8305800" cy="5105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 bg1="dk2" tx1="lt1" bg2="dk1" tx2="lt2" accent1="accent1" accent2="accent2" accent3="accent3" accent4="accent4" accent5="accent5" accent6="accent6" hlink="hlink" folHlink="folHlink"/>
  <p:sldLayoutIdLst>
    <p:sldLayoutId id="2147483657" r:id="rId1"/>
    <p:sldLayoutId id="2147483656" r:id="rId2"/>
    <p:sldLayoutId id="2147483673" r:id="rId3"/>
    <p:sldLayoutId id="2147483666" r:id="rId4"/>
    <p:sldLayoutId id="2147483659" r:id="rId5"/>
    <p:sldLayoutId id="2147483672" r:id="rId6"/>
    <p:sldLayoutId id="2147483665" r:id="rId7"/>
    <p:sldLayoutId id="2147483668" r:id="rId8"/>
    <p:sldLayoutId id="2147483670" r:id="rId9"/>
    <p:sldLayoutId id="2147483674" r:id="rId10"/>
    <p:sldLayoutId id="2147483675" r:id="rId11"/>
    <p:sldLayoutId id="2147483669" r:id="rId12"/>
    <p:sldLayoutId id="2147483671" r:id="rId13"/>
    <p:sldLayoutId id="2147483676" r:id="rId14"/>
  </p:sldLayoutIdLst>
  <p:transition>
    <p:fade/>
  </p:transition>
  <p:timing>
    <p:tnLst>
      <p:par>
        <p:cTn id="1" dur="indefinite" restart="never" nodeType="tmRoot"/>
      </p:par>
    </p:tnLst>
  </p:timing>
  <p:txStyles>
    <p:titleStyle>
      <a:lvl1pPr algn="l" rtl="0" eaLnBrk="1" fontAlgn="base" hangingPunct="1">
        <a:spcBef>
          <a:spcPct val="0"/>
        </a:spcBef>
        <a:spcAft>
          <a:spcPct val="0"/>
        </a:spcAft>
        <a:defRPr sz="2800" cap="none" spc="300" baseline="0">
          <a:solidFill>
            <a:schemeClr val="bg1">
              <a:lumMod val="60000"/>
              <a:lumOff val="40000"/>
            </a:schemeClr>
          </a:solidFill>
          <a:latin typeface="Calibri" pitchFamily="34" charset="0"/>
          <a:ea typeface="+mj-ea"/>
          <a:cs typeface="+mj-cs"/>
        </a:defRPr>
      </a:lvl1pPr>
      <a:lvl2pPr algn="l" rtl="0" eaLnBrk="1" fontAlgn="base" hangingPunct="1">
        <a:spcBef>
          <a:spcPct val="0"/>
        </a:spcBef>
        <a:spcAft>
          <a:spcPct val="0"/>
        </a:spcAft>
        <a:defRPr sz="3000">
          <a:solidFill>
            <a:srgbClr val="F88C0A"/>
          </a:solidFill>
          <a:latin typeface="Trebuchet MS" pitchFamily="34" charset="0"/>
        </a:defRPr>
      </a:lvl2pPr>
      <a:lvl3pPr algn="l" rtl="0" eaLnBrk="1" fontAlgn="base" hangingPunct="1">
        <a:spcBef>
          <a:spcPct val="0"/>
        </a:spcBef>
        <a:spcAft>
          <a:spcPct val="0"/>
        </a:spcAft>
        <a:defRPr sz="3000">
          <a:solidFill>
            <a:srgbClr val="F88C0A"/>
          </a:solidFill>
          <a:latin typeface="Trebuchet MS" pitchFamily="34" charset="0"/>
        </a:defRPr>
      </a:lvl3pPr>
      <a:lvl4pPr algn="l" rtl="0" eaLnBrk="1" fontAlgn="base" hangingPunct="1">
        <a:spcBef>
          <a:spcPct val="0"/>
        </a:spcBef>
        <a:spcAft>
          <a:spcPct val="0"/>
        </a:spcAft>
        <a:defRPr sz="3000">
          <a:solidFill>
            <a:srgbClr val="F88C0A"/>
          </a:solidFill>
          <a:latin typeface="Trebuchet MS" pitchFamily="34" charset="0"/>
        </a:defRPr>
      </a:lvl4pPr>
      <a:lvl5pPr algn="l" rtl="0" eaLnBrk="1" fontAlgn="base" hangingPunct="1">
        <a:spcBef>
          <a:spcPct val="0"/>
        </a:spcBef>
        <a:spcAft>
          <a:spcPct val="0"/>
        </a:spcAft>
        <a:defRPr sz="3000">
          <a:solidFill>
            <a:srgbClr val="F88C0A"/>
          </a:solidFill>
          <a:latin typeface="Trebuchet MS" pitchFamily="34" charset="0"/>
        </a:defRPr>
      </a:lvl5pPr>
      <a:lvl6pPr marL="457200" algn="l" rtl="0" eaLnBrk="1" fontAlgn="base" hangingPunct="1">
        <a:spcBef>
          <a:spcPct val="0"/>
        </a:spcBef>
        <a:spcAft>
          <a:spcPct val="0"/>
        </a:spcAft>
        <a:defRPr sz="3000">
          <a:solidFill>
            <a:srgbClr val="F88C0A"/>
          </a:solidFill>
          <a:latin typeface="Trebuchet MS" pitchFamily="34" charset="0"/>
        </a:defRPr>
      </a:lvl6pPr>
      <a:lvl7pPr marL="914400" algn="l" rtl="0" eaLnBrk="1" fontAlgn="base" hangingPunct="1">
        <a:spcBef>
          <a:spcPct val="0"/>
        </a:spcBef>
        <a:spcAft>
          <a:spcPct val="0"/>
        </a:spcAft>
        <a:defRPr sz="3000">
          <a:solidFill>
            <a:srgbClr val="F88C0A"/>
          </a:solidFill>
          <a:latin typeface="Trebuchet MS" pitchFamily="34" charset="0"/>
        </a:defRPr>
      </a:lvl7pPr>
      <a:lvl8pPr marL="1371600" algn="l" rtl="0" eaLnBrk="1" fontAlgn="base" hangingPunct="1">
        <a:spcBef>
          <a:spcPct val="0"/>
        </a:spcBef>
        <a:spcAft>
          <a:spcPct val="0"/>
        </a:spcAft>
        <a:defRPr sz="3000">
          <a:solidFill>
            <a:srgbClr val="F88C0A"/>
          </a:solidFill>
          <a:latin typeface="Trebuchet MS" pitchFamily="34" charset="0"/>
        </a:defRPr>
      </a:lvl8pPr>
      <a:lvl9pPr marL="1828800" algn="l" rtl="0" eaLnBrk="1" fontAlgn="base" hangingPunct="1">
        <a:spcBef>
          <a:spcPct val="0"/>
        </a:spcBef>
        <a:spcAft>
          <a:spcPct val="0"/>
        </a:spcAft>
        <a:defRPr sz="3000">
          <a:solidFill>
            <a:srgbClr val="F88C0A"/>
          </a:solidFill>
          <a:latin typeface="Trebuchet MS" pitchFamily="34" charset="0"/>
        </a:defRPr>
      </a:lvl9pPr>
    </p:titleStyle>
    <p:bodyStyle>
      <a:lvl1pPr marL="342900" indent="-342900" algn="l" rtl="0" eaLnBrk="1" fontAlgn="base" hangingPunct="1">
        <a:spcBef>
          <a:spcPts val="300"/>
        </a:spcBef>
        <a:spcAft>
          <a:spcPct val="0"/>
        </a:spcAft>
        <a:buClr>
          <a:schemeClr val="bg2">
            <a:lumMod val="65000"/>
            <a:lumOff val="35000"/>
          </a:schemeClr>
        </a:buClr>
        <a:buSzPct val="73000"/>
        <a:buFont typeface="Wingdings" pitchFamily="2" charset="2"/>
        <a:buChar char="§"/>
        <a:defRPr sz="2400">
          <a:solidFill>
            <a:schemeClr val="bg2"/>
          </a:solidFill>
          <a:latin typeface="Calibri" pitchFamily="34" charset="0"/>
          <a:ea typeface="+mn-ea"/>
          <a:cs typeface="+mn-cs"/>
        </a:defRPr>
      </a:lvl1pPr>
      <a:lvl2pPr marL="742950" indent="-285750" algn="l" rtl="0" eaLnBrk="1" fontAlgn="base" hangingPunct="1">
        <a:spcBef>
          <a:spcPts val="300"/>
        </a:spcBef>
        <a:spcAft>
          <a:spcPct val="0"/>
        </a:spcAft>
        <a:buClr>
          <a:schemeClr val="tx2">
            <a:lumMod val="50000"/>
          </a:schemeClr>
        </a:buClr>
        <a:buSzPct val="75000"/>
        <a:buFont typeface="Wingdings" pitchFamily="2" charset="2"/>
        <a:buChar char="§"/>
        <a:defRPr sz="2200">
          <a:solidFill>
            <a:schemeClr val="tx2">
              <a:lumMod val="25000"/>
            </a:schemeClr>
          </a:solidFill>
          <a:latin typeface="Calibri" pitchFamily="34" charset="0"/>
        </a:defRPr>
      </a:lvl2pPr>
      <a:lvl3pPr marL="1143000" indent="-228600" algn="l" rtl="0" eaLnBrk="1" fontAlgn="base" hangingPunct="1">
        <a:spcBef>
          <a:spcPts val="300"/>
        </a:spcBef>
        <a:spcAft>
          <a:spcPct val="0"/>
        </a:spcAft>
        <a:buClr>
          <a:schemeClr val="tx2">
            <a:lumMod val="50000"/>
          </a:schemeClr>
        </a:buClr>
        <a:buSzPct val="75000"/>
        <a:buFont typeface="Wingdings" pitchFamily="2" charset="2"/>
        <a:buChar char="§"/>
        <a:defRPr sz="2000">
          <a:solidFill>
            <a:schemeClr val="tx2">
              <a:lumMod val="50000"/>
            </a:schemeClr>
          </a:solidFill>
          <a:latin typeface="Calibri" pitchFamily="34" charset="0"/>
        </a:defRPr>
      </a:lvl3pPr>
      <a:lvl4pPr marL="1600200" indent="-228600" algn="l" rtl="0" eaLnBrk="1" fontAlgn="base" hangingPunct="1">
        <a:spcBef>
          <a:spcPct val="20000"/>
        </a:spcBef>
        <a:spcAft>
          <a:spcPct val="0"/>
        </a:spcAft>
        <a:buChar char="–"/>
        <a:defRPr sz="2000">
          <a:solidFill>
            <a:schemeClr val="bg1"/>
          </a:solidFill>
          <a:latin typeface="Arial" charset="0"/>
        </a:defRPr>
      </a:lvl4pPr>
      <a:lvl5pPr marL="2057400" indent="-228600" algn="l" rtl="0" eaLnBrk="1" fontAlgn="base" hangingPunct="1">
        <a:spcBef>
          <a:spcPct val="20000"/>
        </a:spcBef>
        <a:spcAft>
          <a:spcPct val="0"/>
        </a:spcAft>
        <a:buChar char="»"/>
        <a:defRPr sz="2000">
          <a:solidFill>
            <a:schemeClr val="bg1"/>
          </a:solidFill>
          <a:latin typeface="Arial"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1" Type="http://schemas.openxmlformats.org/officeDocument/2006/relationships/slideLayout" Target="../slideLayouts/slideLayout4.xml"/><Relationship Id="rId2"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jpe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MIS 5208</a:t>
            </a:r>
            <a:endParaRPr lang="en-US" dirty="0"/>
          </a:p>
        </p:txBody>
      </p:sp>
      <p:sp>
        <p:nvSpPr>
          <p:cNvPr id="4" name="Subtitle 3"/>
          <p:cNvSpPr>
            <a:spLocks noGrp="1"/>
          </p:cNvSpPr>
          <p:nvPr>
            <p:ph type="subTitle" idx="1"/>
          </p:nvPr>
        </p:nvSpPr>
        <p:spPr/>
        <p:txBody>
          <a:bodyPr/>
          <a:lstStyle/>
          <a:p>
            <a:r>
              <a:rPr lang="en-US" dirty="0" smtClean="0"/>
              <a:t>Ed Ferrara, MSIA, CISSP</a:t>
            </a:r>
          </a:p>
          <a:p>
            <a:r>
              <a:rPr lang="en-US" dirty="0" smtClean="0"/>
              <a:t>eferrara@temple.edu</a:t>
            </a:r>
            <a:endParaRPr lang="en-US" dirty="0"/>
          </a:p>
        </p:txBody>
      </p:sp>
      <p:sp>
        <p:nvSpPr>
          <p:cNvPr id="6" name="Text Placeholder 5"/>
          <p:cNvSpPr>
            <a:spLocks noGrp="1"/>
          </p:cNvSpPr>
          <p:nvPr>
            <p:ph type="body" sz="quarter" idx="10"/>
          </p:nvPr>
        </p:nvSpPr>
        <p:spPr/>
        <p:txBody>
          <a:bodyPr/>
          <a:lstStyle/>
          <a:p>
            <a:r>
              <a:rPr lang="en-US" dirty="0" smtClean="0"/>
              <a:t>Week 8: The Cyber Security Kill Chain</a:t>
            </a:r>
          </a:p>
        </p:txBody>
      </p:sp>
    </p:spTree>
  </p:cSld>
  <p:clrMapOvr>
    <a:masterClrMapping/>
  </p:clrMapOvr>
  <p:transition advTm="7891">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Underground Market</a:t>
            </a:r>
            <a:endParaRPr lang="en-US" dirty="0"/>
          </a:p>
        </p:txBody>
      </p:sp>
      <p:pic>
        <p:nvPicPr>
          <p:cNvPr id="3" name="Picture 2"/>
          <p:cNvPicPr>
            <a:picLocks noChangeAspect="1"/>
          </p:cNvPicPr>
          <p:nvPr/>
        </p:nvPicPr>
        <p:blipFill>
          <a:blip r:embed="rId2"/>
          <a:stretch>
            <a:fillRect/>
          </a:stretch>
        </p:blipFill>
        <p:spPr>
          <a:xfrm>
            <a:off x="800100" y="710454"/>
            <a:ext cx="7620000" cy="4995075"/>
          </a:xfrm>
          <a:prstGeom prst="rect">
            <a:avLst/>
          </a:prstGeom>
        </p:spPr>
      </p:pic>
    </p:spTree>
    <p:extLst>
      <p:ext uri="{BB962C8B-B14F-4D97-AF65-F5344CB8AC3E}">
        <p14:creationId xmlns:p14="http://schemas.microsoft.com/office/powerpoint/2010/main" val="29266234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Tyupkin</a:t>
            </a:r>
            <a:r>
              <a:rPr lang="en-US" dirty="0" smtClean="0"/>
              <a:t> ATM Malware for Sale </a:t>
            </a:r>
            <a:endParaRPr lang="en-US" dirty="0"/>
          </a:p>
        </p:txBody>
      </p:sp>
      <p:pic>
        <p:nvPicPr>
          <p:cNvPr id="3" name="Tyupkin ATM Malware for Sale_640x480_MP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762000"/>
            <a:ext cx="6642100" cy="4981575"/>
          </a:xfrm>
          <a:prstGeom prst="rect">
            <a:avLst/>
          </a:prstGeom>
        </p:spPr>
      </p:pic>
    </p:spTree>
    <p:extLst>
      <p:ext uri="{BB962C8B-B14F-4D97-AF65-F5344CB8AC3E}">
        <p14:creationId xmlns:p14="http://schemas.microsoft.com/office/powerpoint/2010/main" val="1290264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Hansa</a:t>
            </a:r>
            <a:endParaRPr lang="en-US" dirty="0"/>
          </a:p>
        </p:txBody>
      </p:sp>
      <p:pic>
        <p:nvPicPr>
          <p:cNvPr id="3" name="Picture 2"/>
          <p:cNvPicPr>
            <a:picLocks noChangeAspect="1"/>
          </p:cNvPicPr>
          <p:nvPr/>
        </p:nvPicPr>
        <p:blipFill>
          <a:blip r:embed="rId2"/>
          <a:stretch>
            <a:fillRect/>
          </a:stretch>
        </p:blipFill>
        <p:spPr>
          <a:xfrm>
            <a:off x="714548" y="762000"/>
            <a:ext cx="7791103" cy="4979466"/>
          </a:xfrm>
          <a:prstGeom prst="rect">
            <a:avLst/>
          </a:prstGeom>
        </p:spPr>
      </p:pic>
    </p:spTree>
    <p:extLst>
      <p:ext uri="{BB962C8B-B14F-4D97-AF65-F5344CB8AC3E}">
        <p14:creationId xmlns:p14="http://schemas.microsoft.com/office/powerpoint/2010/main" val="92495331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Malware Market</a:t>
            </a:r>
            <a:endParaRPr lang="en-US" dirty="0"/>
          </a:p>
        </p:txBody>
      </p:sp>
      <p:pic>
        <p:nvPicPr>
          <p:cNvPr id="3" name="Picture 2"/>
          <p:cNvPicPr>
            <a:picLocks noChangeAspect="1"/>
          </p:cNvPicPr>
          <p:nvPr/>
        </p:nvPicPr>
        <p:blipFill>
          <a:blip r:embed="rId2"/>
          <a:stretch>
            <a:fillRect/>
          </a:stretch>
        </p:blipFill>
        <p:spPr>
          <a:xfrm>
            <a:off x="4610100" y="3220980"/>
            <a:ext cx="3978866" cy="785642"/>
          </a:xfrm>
          <a:prstGeom prst="rect">
            <a:avLst/>
          </a:prstGeom>
        </p:spPr>
      </p:pic>
      <p:pic>
        <p:nvPicPr>
          <p:cNvPr id="4" name="Picture 3"/>
          <p:cNvPicPr>
            <a:picLocks noChangeAspect="1"/>
          </p:cNvPicPr>
          <p:nvPr/>
        </p:nvPicPr>
        <p:blipFill>
          <a:blip r:embed="rId3"/>
          <a:stretch>
            <a:fillRect/>
          </a:stretch>
        </p:blipFill>
        <p:spPr>
          <a:xfrm>
            <a:off x="533400" y="3205640"/>
            <a:ext cx="3624958" cy="791602"/>
          </a:xfrm>
          <a:prstGeom prst="rect">
            <a:avLst/>
          </a:prstGeom>
        </p:spPr>
      </p:pic>
      <p:pic>
        <p:nvPicPr>
          <p:cNvPr id="5" name="Picture 4"/>
          <p:cNvPicPr>
            <a:picLocks noChangeAspect="1"/>
          </p:cNvPicPr>
          <p:nvPr/>
        </p:nvPicPr>
        <p:blipFill>
          <a:blip r:embed="rId4"/>
          <a:stretch>
            <a:fillRect/>
          </a:stretch>
        </p:blipFill>
        <p:spPr>
          <a:xfrm>
            <a:off x="1219200" y="4270277"/>
            <a:ext cx="4094386" cy="834641"/>
          </a:xfrm>
          <a:prstGeom prst="rect">
            <a:avLst/>
          </a:prstGeom>
        </p:spPr>
      </p:pic>
      <p:pic>
        <p:nvPicPr>
          <p:cNvPr id="6" name="Picture 5"/>
          <p:cNvPicPr>
            <a:picLocks noChangeAspect="1"/>
          </p:cNvPicPr>
          <p:nvPr/>
        </p:nvPicPr>
        <p:blipFill>
          <a:blip r:embed="rId5"/>
          <a:stretch>
            <a:fillRect/>
          </a:stretch>
        </p:blipFill>
        <p:spPr>
          <a:xfrm>
            <a:off x="3276600" y="1000131"/>
            <a:ext cx="5065837" cy="1964305"/>
          </a:xfrm>
          <a:prstGeom prst="rect">
            <a:avLst/>
          </a:prstGeom>
        </p:spPr>
      </p:pic>
      <p:sp>
        <p:nvSpPr>
          <p:cNvPr id="7" name="Rectangle 6"/>
          <p:cNvSpPr/>
          <p:nvPr/>
        </p:nvSpPr>
        <p:spPr>
          <a:xfrm>
            <a:off x="4498341" y="5346121"/>
            <a:ext cx="4166525" cy="338554"/>
          </a:xfrm>
          <a:prstGeom prst="rect">
            <a:avLst/>
          </a:prstGeom>
        </p:spPr>
        <p:txBody>
          <a:bodyPr wrap="none">
            <a:spAutoFit/>
          </a:bodyPr>
          <a:lstStyle/>
          <a:p>
            <a:r>
              <a:rPr lang="en-US">
                <a:solidFill>
                  <a:schemeClr val="bg1"/>
                </a:solidFill>
              </a:rPr>
              <a:t>http://hansamkt3iph6sbb.onion/category/84/</a:t>
            </a:r>
          </a:p>
        </p:txBody>
      </p:sp>
      <p:pic>
        <p:nvPicPr>
          <p:cNvPr id="8" name="Picture 7"/>
          <p:cNvPicPr>
            <a:picLocks noChangeAspect="1"/>
          </p:cNvPicPr>
          <p:nvPr/>
        </p:nvPicPr>
        <p:blipFill>
          <a:blip r:embed="rId6"/>
          <a:stretch>
            <a:fillRect/>
          </a:stretch>
        </p:blipFill>
        <p:spPr>
          <a:xfrm>
            <a:off x="454959" y="838200"/>
            <a:ext cx="2321859" cy="1692653"/>
          </a:xfrm>
          <a:prstGeom prst="rect">
            <a:avLst/>
          </a:prstGeom>
        </p:spPr>
      </p:pic>
    </p:spTree>
    <p:extLst>
      <p:ext uri="{BB962C8B-B14F-4D97-AF65-F5344CB8AC3E}">
        <p14:creationId xmlns:p14="http://schemas.microsoft.com/office/powerpoint/2010/main" val="11641754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6784210" y="2292029"/>
            <a:ext cx="2003868" cy="1816742"/>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Breach </a:t>
            </a:r>
            <a:r>
              <a:rPr kumimoji="0" lang="en-US" sz="1600" b="0" i="0" u="none" strike="noStrike" cap="none" normalizeH="0" dirty="0" smtClean="0">
                <a:ln>
                  <a:noFill/>
                </a:ln>
                <a:solidFill>
                  <a:schemeClr val="bg1"/>
                </a:solidFill>
                <a:effectLst/>
                <a:latin typeface="Arial" charset="0"/>
              </a:rPr>
              <a:t>Detection</a:t>
            </a:r>
            <a:endParaRPr kumimoji="0" lang="en-US" sz="1600" b="0" i="0" u="none" strike="noStrike" cap="none" normalizeH="0" baseline="0" dirty="0" smtClean="0">
              <a:ln>
                <a:noFill/>
              </a:ln>
              <a:solidFill>
                <a:schemeClr val="bg1"/>
              </a:solidFill>
              <a:effectLst/>
              <a:latin typeface="Arial" charset="0"/>
            </a:endParaRPr>
          </a:p>
        </p:txBody>
      </p:sp>
      <p:sp>
        <p:nvSpPr>
          <p:cNvPr id="11" name="Rounded Rectangle 10"/>
          <p:cNvSpPr/>
          <p:nvPr/>
        </p:nvSpPr>
        <p:spPr bwMode="auto">
          <a:xfrm>
            <a:off x="2403675" y="2292029"/>
            <a:ext cx="3973251" cy="1816742"/>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rial" charset="0"/>
              </a:rPr>
              <a:t>Attack</a:t>
            </a:r>
            <a:r>
              <a:rPr kumimoji="0" lang="en-US" sz="1600" b="0" i="0" u="none" strike="noStrike" cap="none" normalizeH="0" smtClean="0">
                <a:ln>
                  <a:noFill/>
                </a:ln>
                <a:solidFill>
                  <a:schemeClr val="bg1"/>
                </a:solidFill>
                <a:effectLst/>
                <a:latin typeface="Arial" charset="0"/>
              </a:rPr>
              <a:t> Detection / Prevention</a:t>
            </a:r>
            <a:endParaRPr kumimoji="0" lang="en-US" sz="1600" b="0" i="0" u="none" strike="noStrike" cap="none" normalizeH="0" baseline="0" dirty="0" smtClean="0">
              <a:ln>
                <a:noFill/>
              </a:ln>
              <a:solidFill>
                <a:schemeClr val="bg1"/>
              </a:solidFill>
              <a:effectLst/>
              <a:latin typeface="Arial" charset="0"/>
            </a:endParaRPr>
          </a:p>
        </p:txBody>
      </p:sp>
      <p:sp>
        <p:nvSpPr>
          <p:cNvPr id="2" name="Title 1"/>
          <p:cNvSpPr>
            <a:spLocks noGrp="1"/>
          </p:cNvSpPr>
          <p:nvPr>
            <p:ph type="title"/>
          </p:nvPr>
        </p:nvSpPr>
        <p:spPr/>
        <p:txBody>
          <a:bodyPr/>
          <a:lstStyle/>
          <a:p>
            <a:r>
              <a:rPr lang="en-US" dirty="0" smtClean="0"/>
              <a:t>Attacker vs. Defender</a:t>
            </a:r>
            <a:endParaRPr lang="en-US" dirty="0"/>
          </a:p>
        </p:txBody>
      </p:sp>
      <p:sp>
        <p:nvSpPr>
          <p:cNvPr id="5" name="Rounded Rectangle 4"/>
          <p:cNvSpPr/>
          <p:nvPr/>
        </p:nvSpPr>
        <p:spPr bwMode="auto">
          <a:xfrm>
            <a:off x="914400" y="838200"/>
            <a:ext cx="5486400" cy="762000"/>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Attacker</a:t>
            </a:r>
            <a:r>
              <a:rPr kumimoji="0" lang="en-US" sz="2800" b="0" i="0" u="none" strike="noStrike" cap="none" normalizeH="0" smtClean="0">
                <a:ln>
                  <a:noFill/>
                </a:ln>
                <a:solidFill>
                  <a:schemeClr val="tx1"/>
                </a:solidFill>
                <a:effectLst/>
                <a:latin typeface="Arial" charset="0"/>
              </a:rPr>
              <a:t> View</a:t>
            </a:r>
            <a:endParaRPr kumimoji="0" lang="en-US" sz="2800" b="0" i="0" u="none" strike="noStrike" cap="none" normalizeH="0" baseline="0" smtClean="0">
              <a:ln>
                <a:noFill/>
              </a:ln>
              <a:solidFill>
                <a:schemeClr val="tx1"/>
              </a:solidFill>
              <a:effectLst/>
              <a:latin typeface="Arial" charset="0"/>
            </a:endParaRPr>
          </a:p>
        </p:txBody>
      </p:sp>
      <p:sp>
        <p:nvSpPr>
          <p:cNvPr id="6" name="Rounded Rectangle 5"/>
          <p:cNvSpPr/>
          <p:nvPr/>
        </p:nvSpPr>
        <p:spPr bwMode="auto">
          <a:xfrm>
            <a:off x="2855572" y="4812661"/>
            <a:ext cx="5486400" cy="762000"/>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Defender View</a:t>
            </a:r>
            <a:endParaRPr kumimoji="0" lang="en-US" sz="2800" b="0"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304800" y="2508570"/>
            <a:ext cx="1649393" cy="183482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Prepare Attack Method / Tools</a:t>
            </a:r>
            <a:endParaRPr kumimoji="0" lang="en-US" sz="16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2576332" y="2508571"/>
            <a:ext cx="1649393" cy="838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Detection Evasion</a:t>
            </a:r>
            <a:endParaRPr kumimoji="0" lang="en-US" sz="1600" b="0" i="0" u="none" strike="noStrike" cap="none" normalizeH="0" baseline="0" dirty="0" smtClean="0">
              <a:ln>
                <a:noFill/>
              </a:ln>
              <a:solidFill>
                <a:schemeClr val="tx1"/>
              </a:solidFill>
              <a:effectLst/>
              <a:latin typeface="Arial" charset="0"/>
            </a:endParaRPr>
          </a:p>
        </p:txBody>
      </p:sp>
      <p:sp>
        <p:nvSpPr>
          <p:cNvPr id="9" name="Rounded Rectangle 8"/>
          <p:cNvSpPr/>
          <p:nvPr/>
        </p:nvSpPr>
        <p:spPr bwMode="auto">
          <a:xfrm>
            <a:off x="4599007" y="2508571"/>
            <a:ext cx="1649393" cy="838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Target Exploitation</a:t>
            </a:r>
            <a:endParaRPr kumimoji="0" lang="en-US" sz="1600" b="0" i="0" u="none" strike="noStrike" cap="none" normalizeH="0" baseline="0" dirty="0" smtClean="0">
              <a:ln>
                <a:noFill/>
              </a:ln>
              <a:solidFill>
                <a:schemeClr val="tx1"/>
              </a:solidFill>
              <a:effectLst/>
              <a:latin typeface="Arial" charset="0"/>
            </a:endParaRPr>
          </a:p>
        </p:txBody>
      </p:sp>
      <p:sp>
        <p:nvSpPr>
          <p:cNvPr id="10" name="Rounded Rectangle 9"/>
          <p:cNvSpPr/>
          <p:nvPr/>
        </p:nvSpPr>
        <p:spPr bwMode="auto">
          <a:xfrm>
            <a:off x="6959278" y="2508571"/>
            <a:ext cx="1649393" cy="838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Value Extraction</a:t>
            </a:r>
            <a:endParaRPr kumimoji="0" lang="en-US" sz="1600" b="0" i="0" u="none" strike="noStrike" cap="none" normalizeH="0" baseline="0" dirty="0" smtClean="0">
              <a:ln>
                <a:noFill/>
              </a:ln>
              <a:solidFill>
                <a:schemeClr val="tx1"/>
              </a:solidFill>
              <a:effectLst/>
              <a:latin typeface="Arial" charset="0"/>
            </a:endParaRPr>
          </a:p>
        </p:txBody>
      </p:sp>
      <p:sp>
        <p:nvSpPr>
          <p:cNvPr id="13" name="Left Brace 12"/>
          <p:cNvSpPr/>
          <p:nvPr/>
        </p:nvSpPr>
        <p:spPr bwMode="auto">
          <a:xfrm rot="5400000">
            <a:off x="3473700" y="-869699"/>
            <a:ext cx="349956" cy="5504245"/>
          </a:xfrm>
          <a:prstGeom prst="leftBrace">
            <a:avLst>
              <a:gd name="adj1" fmla="val 30807"/>
              <a:gd name="adj2" fmla="val 50003"/>
            </a:avLst>
          </a:prstGeom>
          <a:noFill/>
          <a:ln w="381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4" name="Right Arrow 13"/>
          <p:cNvSpPr/>
          <p:nvPr/>
        </p:nvSpPr>
        <p:spPr bwMode="auto">
          <a:xfrm>
            <a:off x="1981200" y="2781299"/>
            <a:ext cx="422475"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5" name="Right Arrow 14"/>
          <p:cNvSpPr/>
          <p:nvPr/>
        </p:nvSpPr>
        <p:spPr bwMode="auto">
          <a:xfrm>
            <a:off x="4225725" y="2749231"/>
            <a:ext cx="422475"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 name="Right Arrow 15"/>
          <p:cNvSpPr/>
          <p:nvPr/>
        </p:nvSpPr>
        <p:spPr bwMode="auto">
          <a:xfrm>
            <a:off x="6376927" y="2749231"/>
            <a:ext cx="422475"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46" y="3372572"/>
            <a:ext cx="1200954" cy="897416"/>
          </a:xfrm>
          <a:prstGeom prst="rect">
            <a:avLst/>
          </a:prstGeom>
        </p:spPr>
      </p:pic>
      <p:sp>
        <p:nvSpPr>
          <p:cNvPr id="19" name="Left Brace 18"/>
          <p:cNvSpPr/>
          <p:nvPr/>
        </p:nvSpPr>
        <p:spPr bwMode="auto">
          <a:xfrm rot="16200000">
            <a:off x="5396544" y="1737649"/>
            <a:ext cx="349956" cy="5504245"/>
          </a:xfrm>
          <a:prstGeom prst="leftBrace">
            <a:avLst>
              <a:gd name="adj1" fmla="val 30807"/>
              <a:gd name="adj2" fmla="val 50003"/>
            </a:avLst>
          </a:prstGeom>
          <a:noFill/>
          <a:ln w="381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71193410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Cyber Kill Chain</a:t>
            </a:r>
            <a:endParaRPr lang="en-US" dirty="0"/>
          </a:p>
        </p:txBody>
      </p:sp>
      <p:graphicFrame>
        <p:nvGraphicFramePr>
          <p:cNvPr id="6" name="Diagram 5"/>
          <p:cNvGraphicFramePr/>
          <p:nvPr>
            <p:extLst>
              <p:ext uri="{D42A27DB-BD31-4B8C-83A1-F6EECF244321}">
                <p14:modId xmlns:p14="http://schemas.microsoft.com/office/powerpoint/2010/main" val="1888811282"/>
              </p:ext>
            </p:extLst>
          </p:nvPr>
        </p:nvGraphicFramePr>
        <p:xfrm>
          <a:off x="457200" y="762000"/>
          <a:ext cx="8229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47453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Cyber Kill Chain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74226"/>
            <a:ext cx="7848600" cy="5163110"/>
          </a:xfrm>
          <a:prstGeom prst="rect">
            <a:avLst/>
          </a:prstGeom>
        </p:spPr>
      </p:pic>
    </p:spTree>
    <p:extLst>
      <p:ext uri="{BB962C8B-B14F-4D97-AF65-F5344CB8AC3E}">
        <p14:creationId xmlns:p14="http://schemas.microsoft.com/office/powerpoint/2010/main" val="2423603207"/>
      </p:ext>
    </p:extLst>
  </p:cSld>
  <p:clrMapOvr>
    <a:masterClrMapping/>
  </p:clrMapOvr>
  <p:transition advTm="1232">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Kill Chain Value</a:t>
            </a:r>
            <a:endParaRPr lang="en-US" dirty="0"/>
          </a:p>
        </p:txBody>
      </p:sp>
      <p:sp>
        <p:nvSpPr>
          <p:cNvPr id="7" name="Content Placeholder 6"/>
          <p:cNvSpPr>
            <a:spLocks noGrp="1"/>
          </p:cNvSpPr>
          <p:nvPr>
            <p:ph sz="half" idx="1"/>
          </p:nvPr>
        </p:nvSpPr>
        <p:spPr/>
        <p:txBody>
          <a:bodyPr/>
          <a:lstStyle/>
          <a:p>
            <a:pPr marL="0" indent="0">
              <a:buNone/>
            </a:pPr>
            <a:r>
              <a:rPr lang="en-US" sz="2000" b="1" dirty="0"/>
              <a:t>Post-Incident </a:t>
            </a:r>
            <a:r>
              <a:rPr lang="en-US" sz="2000" b="1" dirty="0" smtClean="0"/>
              <a:t>Analysis</a:t>
            </a:r>
          </a:p>
          <a:p>
            <a:pPr marL="0" indent="0">
              <a:buNone/>
            </a:pPr>
            <a:r>
              <a:rPr lang="en-US" sz="1800" dirty="0" smtClean="0"/>
              <a:t>The </a:t>
            </a:r>
            <a:r>
              <a:rPr lang="en-US" sz="1800" dirty="0"/>
              <a:t>Kill Chain model </a:t>
            </a:r>
            <a:r>
              <a:rPr lang="en-US" sz="1800" dirty="0" smtClean="0"/>
              <a:t>systematically breaks </a:t>
            </a:r>
            <a:r>
              <a:rPr lang="en-US" sz="1800" dirty="0"/>
              <a:t>down the attack. Using the KC as a framework to answer questions as to how the attack played out, and dissecting each step for what the adversary did and why it worked, may provide a wealth of understanding of the attack, the actor, and what should be done afterwards.</a:t>
            </a:r>
          </a:p>
        </p:txBody>
      </p:sp>
      <p:sp>
        <p:nvSpPr>
          <p:cNvPr id="8" name="Content Placeholder 7"/>
          <p:cNvSpPr>
            <a:spLocks noGrp="1"/>
          </p:cNvSpPr>
          <p:nvPr>
            <p:ph sz="half" idx="2"/>
          </p:nvPr>
        </p:nvSpPr>
        <p:spPr/>
        <p:txBody>
          <a:bodyPr/>
          <a:lstStyle/>
          <a:p>
            <a:pPr marL="0" indent="0">
              <a:buNone/>
            </a:pPr>
            <a:r>
              <a:rPr lang="en-US" sz="2000" b="1" dirty="0" smtClean="0"/>
              <a:t>Communication</a:t>
            </a:r>
          </a:p>
          <a:p>
            <a:pPr marL="0" indent="0">
              <a:buNone/>
            </a:pPr>
            <a:r>
              <a:rPr lang="en-US" sz="1800" dirty="0" smtClean="0"/>
              <a:t>The </a:t>
            </a:r>
            <a:r>
              <a:rPr lang="en-US" sz="1800" dirty="0"/>
              <a:t>Kill Chain offers a simple and powerful way to look at a very complex situation and tell a story. In a world driven by PowerPoint presentations, you can easily explain the concepts of the KC in terms that everyone will understand, without getting technical, and follow a linear approach to explain the details of the attack to your audience</a:t>
            </a:r>
            <a:r>
              <a:rPr lang="en-US" sz="1800" dirty="0" smtClean="0"/>
              <a:t>.</a:t>
            </a:r>
            <a:endParaRPr lang="en-US" sz="1800" dirty="0"/>
          </a:p>
        </p:txBody>
      </p:sp>
      <p:sp>
        <p:nvSpPr>
          <p:cNvPr id="9" name="Rectangle 8"/>
          <p:cNvSpPr/>
          <p:nvPr/>
        </p:nvSpPr>
        <p:spPr>
          <a:xfrm>
            <a:off x="228600" y="5620564"/>
            <a:ext cx="8305800" cy="276999"/>
          </a:xfrm>
          <a:prstGeom prst="rect">
            <a:avLst/>
          </a:prstGeom>
        </p:spPr>
        <p:txBody>
          <a:bodyPr wrap="square">
            <a:spAutoFit/>
          </a:bodyPr>
          <a:lstStyle/>
          <a:p>
            <a:pPr algn="l"/>
            <a:r>
              <a:rPr lang="en-US" sz="1200" dirty="0">
                <a:solidFill>
                  <a:schemeClr val="bg1"/>
                </a:solidFill>
              </a:rPr>
              <a:t>http://</a:t>
            </a:r>
            <a:r>
              <a:rPr lang="en-US" sz="1200" dirty="0" err="1">
                <a:solidFill>
                  <a:schemeClr val="bg1"/>
                </a:solidFill>
              </a:rPr>
              <a:t>www.darkreading.com</a:t>
            </a:r>
            <a:r>
              <a:rPr lang="en-US" sz="1200" dirty="0">
                <a:solidFill>
                  <a:schemeClr val="bg1"/>
                </a:solidFill>
              </a:rPr>
              <a:t>/attacks-breaches/leveraging-the-kill-chain-for-awesome/a/d-id/1317810</a:t>
            </a:r>
          </a:p>
        </p:txBody>
      </p:sp>
      <p:pic>
        <p:nvPicPr>
          <p:cNvPr id="10" name="Picture 9"/>
          <p:cNvPicPr>
            <a:picLocks noChangeAspect="1"/>
          </p:cNvPicPr>
          <p:nvPr/>
        </p:nvPicPr>
        <p:blipFill>
          <a:blip r:embed="rId2"/>
          <a:stretch>
            <a:fillRect/>
          </a:stretch>
        </p:blipFill>
        <p:spPr>
          <a:xfrm>
            <a:off x="685800" y="3417003"/>
            <a:ext cx="3200400" cy="2127362"/>
          </a:xfrm>
          <a:prstGeom prst="rect">
            <a:avLst/>
          </a:prstGeom>
          <a:ln>
            <a:solidFill>
              <a:srgbClr val="C00000"/>
            </a:solidFill>
          </a:ln>
        </p:spPr>
      </p:pic>
    </p:spTree>
    <p:extLst>
      <p:ext uri="{BB962C8B-B14F-4D97-AF65-F5344CB8AC3E}">
        <p14:creationId xmlns:p14="http://schemas.microsoft.com/office/powerpoint/2010/main" val="64687310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Splunk and the Kill Chain</a:t>
            </a:r>
            <a:endParaRPr lang="en-US" dirty="0"/>
          </a:p>
        </p:txBody>
      </p:sp>
      <p:sp>
        <p:nvSpPr>
          <p:cNvPr id="3" name="Content Placeholder 2"/>
          <p:cNvSpPr>
            <a:spLocks noGrp="1"/>
          </p:cNvSpPr>
          <p:nvPr>
            <p:ph sz="half" idx="1"/>
          </p:nvPr>
        </p:nvSpPr>
        <p:spPr/>
        <p:txBody>
          <a:bodyPr/>
          <a:lstStyle/>
          <a:p>
            <a:r>
              <a:rPr lang="en-US" dirty="0"/>
              <a:t>There are four classes of data that security teams need </a:t>
            </a:r>
            <a:r>
              <a:rPr lang="en-US" dirty="0" smtClean="0"/>
              <a:t>to leverage </a:t>
            </a:r>
            <a:r>
              <a:rPr lang="en-US" dirty="0"/>
              <a:t>for a complete view</a:t>
            </a:r>
            <a:r>
              <a:rPr lang="en-US" dirty="0" smtClean="0"/>
              <a:t>:</a:t>
            </a:r>
          </a:p>
          <a:p>
            <a:pPr lvl="1"/>
            <a:r>
              <a:rPr lang="en-US" dirty="0" smtClean="0"/>
              <a:t>log data</a:t>
            </a:r>
          </a:p>
          <a:p>
            <a:pPr lvl="1"/>
            <a:r>
              <a:rPr lang="en-US" dirty="0" smtClean="0"/>
              <a:t>binary </a:t>
            </a:r>
            <a:r>
              <a:rPr lang="en-US" dirty="0"/>
              <a:t>data (flow </a:t>
            </a:r>
            <a:r>
              <a:rPr lang="en-US" dirty="0" smtClean="0"/>
              <a:t>and PCAP)</a:t>
            </a:r>
          </a:p>
          <a:p>
            <a:pPr lvl="1"/>
            <a:r>
              <a:rPr lang="en-US" dirty="0" smtClean="0"/>
              <a:t>threat </a:t>
            </a:r>
            <a:r>
              <a:rPr lang="en-US" dirty="0"/>
              <a:t>intelligence </a:t>
            </a:r>
            <a:r>
              <a:rPr lang="en-US" dirty="0" smtClean="0"/>
              <a:t>data</a:t>
            </a:r>
          </a:p>
          <a:p>
            <a:pPr lvl="1"/>
            <a:r>
              <a:rPr lang="en-US" dirty="0" smtClean="0"/>
              <a:t> </a:t>
            </a:r>
            <a:r>
              <a:rPr lang="en-US" dirty="0"/>
              <a:t>and contextual data. </a:t>
            </a:r>
            <a:endParaRPr lang="en-US" dirty="0" smtClean="0"/>
          </a:p>
          <a:p>
            <a:r>
              <a:rPr lang="en-US" dirty="0" smtClean="0"/>
              <a:t>If </a:t>
            </a:r>
            <a:r>
              <a:rPr lang="en-US" dirty="0"/>
              <a:t>any </a:t>
            </a:r>
            <a:r>
              <a:rPr lang="en-US" dirty="0" smtClean="0"/>
              <a:t>of these </a:t>
            </a:r>
            <a:r>
              <a:rPr lang="en-US" dirty="0"/>
              <a:t>data types are missing, there’s a higher risk that an </a:t>
            </a:r>
            <a:r>
              <a:rPr lang="en-US" dirty="0" smtClean="0"/>
              <a:t>attack will </a:t>
            </a:r>
            <a:r>
              <a:rPr lang="en-US" dirty="0"/>
              <a:t>go unnoticed. </a:t>
            </a:r>
          </a:p>
        </p:txBody>
      </p:sp>
      <p:sp>
        <p:nvSpPr>
          <p:cNvPr id="4" name="Content Placeholder 3"/>
          <p:cNvSpPr>
            <a:spLocks noGrp="1"/>
          </p:cNvSpPr>
          <p:nvPr>
            <p:ph sz="half" idx="2"/>
          </p:nvPr>
        </p:nvSpPr>
        <p:spPr/>
        <p:txBody>
          <a:bodyPr/>
          <a:lstStyle/>
          <a:p>
            <a:r>
              <a:rPr lang="en-US" dirty="0"/>
              <a:t>These data types are the building blocks </a:t>
            </a:r>
            <a:r>
              <a:rPr lang="en-US" dirty="0" smtClean="0"/>
              <a:t>for knowing </a:t>
            </a:r>
            <a:r>
              <a:rPr lang="en-US" dirty="0"/>
              <a:t>what’s normal and what’s not in your environment. </a:t>
            </a:r>
            <a:endParaRPr lang="en-US" dirty="0" smtClean="0"/>
          </a:p>
          <a:p>
            <a:r>
              <a:rPr lang="en-US" dirty="0" smtClean="0"/>
              <a:t>This single </a:t>
            </a:r>
            <a:r>
              <a:rPr lang="en-US" dirty="0"/>
              <a:t>question lies at the intersection of both system </a:t>
            </a:r>
            <a:r>
              <a:rPr lang="en-US" dirty="0" smtClean="0"/>
              <a:t>availability (</a:t>
            </a:r>
            <a:r>
              <a:rPr lang="en-US" dirty="0"/>
              <a:t>IT operations and application) and security use cases.</a:t>
            </a:r>
          </a:p>
          <a:p>
            <a:endParaRPr lang="en-US" dirty="0"/>
          </a:p>
        </p:txBody>
      </p:sp>
    </p:spTree>
    <p:extLst>
      <p:ext uri="{BB962C8B-B14F-4D97-AF65-F5344CB8AC3E}">
        <p14:creationId xmlns:p14="http://schemas.microsoft.com/office/powerpoint/2010/main" val="9456158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Splunk and the Kill Chain</a:t>
            </a:r>
            <a:endParaRPr lang="en-US" dirty="0"/>
          </a:p>
        </p:txBody>
      </p:sp>
      <p:sp>
        <p:nvSpPr>
          <p:cNvPr id="3" name="Content Placeholder 2"/>
          <p:cNvSpPr>
            <a:spLocks noGrp="1"/>
          </p:cNvSpPr>
          <p:nvPr>
            <p:ph sz="half" idx="1"/>
          </p:nvPr>
        </p:nvSpPr>
        <p:spPr/>
        <p:txBody>
          <a:bodyPr/>
          <a:lstStyle/>
          <a:p>
            <a:r>
              <a:rPr lang="en-US" sz="1800" dirty="0" smtClean="0"/>
              <a:t>Effective </a:t>
            </a:r>
            <a:r>
              <a:rPr lang="en-US" sz="1800" dirty="0"/>
              <a:t>data-driven security decisions </a:t>
            </a:r>
            <a:r>
              <a:rPr lang="en-US" sz="1800" dirty="0" smtClean="0"/>
              <a:t>require:</a:t>
            </a:r>
          </a:p>
          <a:p>
            <a:pPr lvl="1"/>
            <a:r>
              <a:rPr lang="en-US" sz="1600" dirty="0" smtClean="0"/>
              <a:t>Tens </a:t>
            </a:r>
            <a:r>
              <a:rPr lang="en-US" sz="1600" dirty="0"/>
              <a:t>of terabytes of data per day without </a:t>
            </a:r>
            <a:r>
              <a:rPr lang="en-US" sz="1600" dirty="0" smtClean="0"/>
              <a:t>normalization</a:t>
            </a:r>
          </a:p>
          <a:p>
            <a:pPr lvl="1"/>
            <a:r>
              <a:rPr lang="en-US" sz="1600" dirty="0" smtClean="0"/>
              <a:t>Access </a:t>
            </a:r>
            <a:r>
              <a:rPr lang="en-US" sz="1600" dirty="0"/>
              <a:t>data anywhere in the environment, </a:t>
            </a:r>
            <a:r>
              <a:rPr lang="en-US" sz="1600" dirty="0" smtClean="0"/>
              <a:t>including: </a:t>
            </a:r>
          </a:p>
          <a:p>
            <a:pPr lvl="2"/>
            <a:r>
              <a:rPr lang="en-US" sz="1400" dirty="0" smtClean="0"/>
              <a:t>Traditional </a:t>
            </a:r>
            <a:r>
              <a:rPr lang="en-US" sz="1400" dirty="0"/>
              <a:t>security data </a:t>
            </a:r>
            <a:r>
              <a:rPr lang="en-US" sz="1400" dirty="0" smtClean="0"/>
              <a:t>sources</a:t>
            </a:r>
          </a:p>
          <a:p>
            <a:pPr lvl="2"/>
            <a:r>
              <a:rPr lang="en-US" sz="1400" dirty="0"/>
              <a:t>P</a:t>
            </a:r>
            <a:r>
              <a:rPr lang="en-US" sz="1400" dirty="0" smtClean="0"/>
              <a:t>ersonnel </a:t>
            </a:r>
            <a:r>
              <a:rPr lang="en-US" sz="1400" dirty="0"/>
              <a:t>time management </a:t>
            </a:r>
            <a:r>
              <a:rPr lang="en-US" sz="1400" dirty="0" smtClean="0"/>
              <a:t>systems</a:t>
            </a:r>
          </a:p>
          <a:p>
            <a:pPr lvl="2"/>
            <a:r>
              <a:rPr lang="en-US" sz="1400" dirty="0" smtClean="0"/>
              <a:t>HR databases</a:t>
            </a:r>
          </a:p>
          <a:p>
            <a:pPr lvl="2"/>
            <a:r>
              <a:rPr lang="en-US" sz="1400" dirty="0"/>
              <a:t>I</a:t>
            </a:r>
            <a:r>
              <a:rPr lang="en-US" sz="1400" dirty="0" smtClean="0"/>
              <a:t>ndustrial </a:t>
            </a:r>
            <a:r>
              <a:rPr lang="en-US" sz="1400" dirty="0"/>
              <a:t>control </a:t>
            </a:r>
            <a:r>
              <a:rPr lang="en-US" sz="1400" dirty="0" smtClean="0"/>
              <a:t>systems</a:t>
            </a:r>
          </a:p>
          <a:p>
            <a:pPr lvl="2"/>
            <a:r>
              <a:rPr lang="en-US" sz="1400" dirty="0" smtClean="0"/>
              <a:t>Hadoop </a:t>
            </a:r>
            <a:r>
              <a:rPr lang="en-US" sz="1400" dirty="0"/>
              <a:t>data stores and custom enterprise applications that run the </a:t>
            </a:r>
            <a:r>
              <a:rPr lang="en-US" sz="1400" dirty="0" smtClean="0"/>
              <a:t>business</a:t>
            </a:r>
          </a:p>
          <a:p>
            <a:pPr lvl="1"/>
            <a:r>
              <a:rPr lang="en-US" sz="1600" dirty="0"/>
              <a:t>Delivers fast time-to-answer for forensic analysis and can be quickly operationalized for security operations teams</a:t>
            </a:r>
          </a:p>
          <a:p>
            <a:pPr lvl="1"/>
            <a:r>
              <a:rPr lang="en-US" sz="1600" dirty="0"/>
              <a:t>Makes data more available for analysis and helps staff view events in context.</a:t>
            </a:r>
          </a:p>
          <a:p>
            <a:pPr lvl="2"/>
            <a:endParaRPr lang="en-US" sz="1400" dirty="0" smtClean="0"/>
          </a:p>
        </p:txBody>
      </p:sp>
      <p:pic>
        <p:nvPicPr>
          <p:cNvPr id="5" name="Picture 4"/>
          <p:cNvPicPr>
            <a:picLocks noChangeAspect="1"/>
          </p:cNvPicPr>
          <p:nvPr/>
        </p:nvPicPr>
        <p:blipFill>
          <a:blip r:embed="rId2"/>
          <a:stretch>
            <a:fillRect/>
          </a:stretch>
        </p:blipFill>
        <p:spPr>
          <a:xfrm>
            <a:off x="5420510" y="441513"/>
            <a:ext cx="3360419" cy="5067299"/>
          </a:xfrm>
          <a:prstGeom prst="rect">
            <a:avLst/>
          </a:prstGeom>
        </p:spPr>
      </p:pic>
      <p:sp>
        <p:nvSpPr>
          <p:cNvPr id="6" name="Rectangle 5"/>
          <p:cNvSpPr/>
          <p:nvPr/>
        </p:nvSpPr>
        <p:spPr>
          <a:xfrm>
            <a:off x="4253753" y="5635953"/>
            <a:ext cx="4876800" cy="261610"/>
          </a:xfrm>
          <a:prstGeom prst="rect">
            <a:avLst/>
          </a:prstGeom>
        </p:spPr>
        <p:txBody>
          <a:bodyPr wrap="square">
            <a:spAutoFit/>
          </a:bodyPr>
          <a:lstStyle/>
          <a:p>
            <a:pPr algn="l"/>
            <a:r>
              <a:rPr lang="en-US" sz="1100" dirty="0">
                <a:solidFill>
                  <a:schemeClr val="bg1"/>
                </a:solidFill>
              </a:rPr>
              <a:t>https://</a:t>
            </a:r>
            <a:r>
              <a:rPr lang="en-US" sz="1100" dirty="0" err="1">
                <a:solidFill>
                  <a:schemeClr val="bg1"/>
                </a:solidFill>
              </a:rPr>
              <a:t>www.splunk.com</a:t>
            </a:r>
            <a:r>
              <a:rPr lang="en-US" sz="1100" dirty="0">
                <a:solidFill>
                  <a:schemeClr val="bg1"/>
                </a:solidFill>
              </a:rPr>
              <a:t>/</a:t>
            </a:r>
            <a:r>
              <a:rPr lang="en-US" sz="1100" dirty="0" err="1">
                <a:solidFill>
                  <a:schemeClr val="bg1"/>
                </a:solidFill>
              </a:rPr>
              <a:t>web_assets</a:t>
            </a:r>
            <a:r>
              <a:rPr lang="en-US" sz="1100" dirty="0">
                <a:solidFill>
                  <a:schemeClr val="bg1"/>
                </a:solidFill>
              </a:rPr>
              <a:t>/pdfs/secure/</a:t>
            </a:r>
            <a:r>
              <a:rPr lang="en-US" sz="1100" dirty="0" err="1">
                <a:solidFill>
                  <a:schemeClr val="bg1"/>
                </a:solidFill>
              </a:rPr>
              <a:t>Splunk_for_Security.pdf</a:t>
            </a:r>
            <a:endParaRPr lang="en-US" sz="1100" dirty="0">
              <a:solidFill>
                <a:schemeClr val="bg1"/>
              </a:solidFill>
            </a:endParaRPr>
          </a:p>
        </p:txBody>
      </p:sp>
    </p:spTree>
    <p:extLst>
      <p:ext uri="{BB962C8B-B14F-4D97-AF65-F5344CB8AC3E}">
        <p14:creationId xmlns:p14="http://schemas.microsoft.com/office/powerpoint/2010/main" val="19918088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p:txBody>
          <a:bodyPr/>
          <a:lstStyle/>
          <a:p>
            <a:r>
              <a:rPr lang="en-US" dirty="0" smtClean="0"/>
              <a:t>What do Cyber Attackers Want?</a:t>
            </a:r>
          </a:p>
          <a:p>
            <a:r>
              <a:rPr lang="en-US" dirty="0" smtClean="0"/>
              <a:t>How do they do what they do? </a:t>
            </a:r>
          </a:p>
          <a:p>
            <a:r>
              <a:rPr lang="en-US" dirty="0" smtClean="0"/>
              <a:t>About the Cybersecurity Kill Chain</a:t>
            </a:r>
          </a:p>
          <a:p>
            <a:endParaRPr lang="en-US" dirty="0" smtClean="0"/>
          </a:p>
          <a:p>
            <a:endParaRPr lang="en-US" dirty="0"/>
          </a:p>
        </p:txBody>
      </p:sp>
    </p:spTree>
    <p:extLst>
      <p:ext uri="{BB962C8B-B14F-4D97-AF65-F5344CB8AC3E}">
        <p14:creationId xmlns:p14="http://schemas.microsoft.com/office/powerpoint/2010/main" val="269634770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sp>
        <p:nvSpPr>
          <p:cNvPr id="7" name="Text Placeholder 6"/>
          <p:cNvSpPr>
            <a:spLocks noGrp="1"/>
          </p:cNvSpPr>
          <p:nvPr>
            <p:ph type="body" sz="quarter" idx="10"/>
          </p:nvPr>
        </p:nvSpPr>
        <p:spPr/>
        <p:txBody>
          <a:bodyPr/>
          <a:lstStyle/>
          <a:p>
            <a:r>
              <a:rPr lang="en-US" dirty="0" smtClean="0"/>
              <a:t>Thank you</a:t>
            </a:r>
            <a:endParaRPr lang="en-US" dirty="0"/>
          </a:p>
        </p:txBody>
      </p:sp>
    </p:spTree>
    <p:extLst>
      <p:ext uri="{BB962C8B-B14F-4D97-AF65-F5344CB8AC3E}">
        <p14:creationId xmlns:p14="http://schemas.microsoft.com/office/powerpoint/2010/main" val="14423997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Serious Threats</a:t>
            </a:r>
            <a:endParaRPr lang="en-US" dirty="0"/>
          </a:p>
        </p:txBody>
      </p:sp>
      <p:grpSp>
        <p:nvGrpSpPr>
          <p:cNvPr id="2" name="Group 1"/>
          <p:cNvGrpSpPr/>
          <p:nvPr/>
        </p:nvGrpSpPr>
        <p:grpSpPr>
          <a:xfrm>
            <a:off x="636587" y="1022120"/>
            <a:ext cx="8202612" cy="5531079"/>
            <a:chOff x="636587" y="1022120"/>
            <a:chExt cx="8202612" cy="5531079"/>
          </a:xfrm>
        </p:grpSpPr>
        <p:grpSp>
          <p:nvGrpSpPr>
            <p:cNvPr id="14" name="Group 13"/>
            <p:cNvGrpSpPr/>
            <p:nvPr/>
          </p:nvGrpSpPr>
          <p:grpSpPr>
            <a:xfrm>
              <a:off x="636587" y="1022120"/>
              <a:ext cx="2287952" cy="5041321"/>
              <a:chOff x="395287" y="1193570"/>
              <a:chExt cx="2287952" cy="5041321"/>
            </a:xfrm>
          </p:grpSpPr>
          <p:grpSp>
            <p:nvGrpSpPr>
              <p:cNvPr id="13" name="Group 12"/>
              <p:cNvGrpSpPr/>
              <p:nvPr/>
            </p:nvGrpSpPr>
            <p:grpSpPr>
              <a:xfrm>
                <a:off x="395288" y="2950571"/>
                <a:ext cx="2287951" cy="1544460"/>
                <a:chOff x="6324600" y="733410"/>
                <a:chExt cx="3657600" cy="2724615"/>
              </a:xfrm>
            </p:grpSpPr>
            <p:pic>
              <p:nvPicPr>
                <p:cNvPr id="6" name="Picture 5"/>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6324600" y="733410"/>
                  <a:ext cx="3657600" cy="228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7188376" y="3097595"/>
                  <a:ext cx="1994888" cy="360430"/>
                </a:xfrm>
                <a:prstGeom prst="roundRect">
                  <a:avLst/>
                </a:prstGeom>
              </p:spPr>
              <p:style>
                <a:lnRef idx="1">
                  <a:schemeClr val="dk1"/>
                </a:lnRef>
                <a:fillRef idx="3">
                  <a:schemeClr val="dk1"/>
                </a:fillRef>
                <a:effectRef idx="2">
                  <a:schemeClr val="dk1"/>
                </a:effectRef>
                <a:fontRef idx="minor">
                  <a:schemeClr val="lt1"/>
                </a:fontRef>
              </p:style>
              <p:txBody>
                <a:bodyPr wrap="none" lIns="0" tIns="0" rIns="0" bIns="0" rtlCol="0">
                  <a:spAutoFit/>
                </a:bodyPr>
                <a:lstStyle/>
                <a:p>
                  <a:pPr>
                    <a:spcAft>
                      <a:spcPts val="450"/>
                    </a:spcAft>
                  </a:pPr>
                  <a:r>
                    <a:rPr lang="en-US" sz="1200" dirty="0" smtClean="0"/>
                    <a:t> Russian Hacking </a:t>
                  </a:r>
                  <a:endParaRPr lang="en-US" sz="1200" dirty="0"/>
                </a:p>
              </p:txBody>
            </p:sp>
          </p:grpSp>
          <p:grpSp>
            <p:nvGrpSpPr>
              <p:cNvPr id="15" name="Group 14"/>
              <p:cNvGrpSpPr/>
              <p:nvPr/>
            </p:nvGrpSpPr>
            <p:grpSpPr>
              <a:xfrm>
                <a:off x="395287" y="4732031"/>
                <a:ext cx="2287951" cy="1502860"/>
                <a:chOff x="6324600" y="3567522"/>
                <a:chExt cx="3657600" cy="2708586"/>
              </a:xfrm>
            </p:grpSpPr>
            <p:pic>
              <p:nvPicPr>
                <p:cNvPr id="7" name="Picture 6"/>
                <p:cNvPicPr preferRelativeResize="0">
                  <a:picLocks/>
                </p:cNvPicPr>
                <p:nvPr/>
              </p:nvPicPr>
              <p:blipFill rotWithShape="1">
                <a:blip r:embed="rId4" cstate="email">
                  <a:extLst>
                    <a:ext uri="{28A0092B-C50C-407E-A947-70E740481C1C}">
                      <a14:useLocalDpi xmlns:a14="http://schemas.microsoft.com/office/drawing/2010/main"/>
                    </a:ext>
                  </a:extLst>
                </a:blip>
                <a:srcRect/>
                <a:stretch/>
              </p:blipFill>
              <p:spPr>
                <a:xfrm>
                  <a:off x="6324600" y="3567522"/>
                  <a:ext cx="3657600"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862049" y="5907881"/>
                  <a:ext cx="2633250" cy="368227"/>
                </a:xfrm>
                <a:prstGeom prst="roundRect">
                  <a:avLst/>
                </a:prstGeom>
              </p:spPr>
              <p:style>
                <a:lnRef idx="1">
                  <a:schemeClr val="dk1"/>
                </a:lnRef>
                <a:fillRef idx="3">
                  <a:schemeClr val="dk1"/>
                </a:fillRef>
                <a:effectRef idx="2">
                  <a:schemeClr val="dk1"/>
                </a:effectRef>
                <a:fontRef idx="minor">
                  <a:schemeClr val="lt1"/>
                </a:fontRef>
              </p:style>
              <p:txBody>
                <a:bodyPr wrap="none" lIns="0" tIns="0" rIns="0" bIns="0" rtlCol="0">
                  <a:spAutoFit/>
                </a:bodyPr>
                <a:lstStyle/>
                <a:p>
                  <a:pPr>
                    <a:spcAft>
                      <a:spcPts val="450"/>
                    </a:spcAft>
                  </a:pPr>
                  <a:r>
                    <a:rPr lang="en-US" sz="1200" dirty="0" smtClean="0"/>
                    <a:t> Syrian </a:t>
                  </a:r>
                  <a:r>
                    <a:rPr lang="en-US" sz="1200" dirty="0"/>
                    <a:t>Electronic </a:t>
                  </a:r>
                  <a:r>
                    <a:rPr lang="en-US" sz="1200" dirty="0" smtClean="0"/>
                    <a:t>Army </a:t>
                  </a:r>
                  <a:endParaRPr lang="en-US" sz="1200" dirty="0"/>
                </a:p>
              </p:txBody>
            </p:sp>
          </p:grpSp>
          <p:grpSp>
            <p:nvGrpSpPr>
              <p:cNvPr id="16" name="Group 15"/>
              <p:cNvGrpSpPr/>
              <p:nvPr/>
            </p:nvGrpSpPr>
            <p:grpSpPr>
              <a:xfrm>
                <a:off x="395288" y="1193570"/>
                <a:ext cx="2287951" cy="1557458"/>
                <a:chOff x="342900" y="3543301"/>
                <a:chExt cx="2743200" cy="1955118"/>
              </a:xfrm>
            </p:grpSpPr>
            <p:pic>
              <p:nvPicPr>
                <p:cNvPr id="8" name="Picture 7"/>
                <p:cNvPicPr preferRelativeResize="0">
                  <a:picLocks/>
                </p:cNvPicPr>
                <p:nvPr/>
              </p:nvPicPr>
              <p:blipFill>
                <a:blip r:embed="rId5" cstate="email">
                  <a:extLst>
                    <a:ext uri="{28A0092B-C50C-407E-A947-70E740481C1C}">
                      <a14:useLocalDpi xmlns:a14="http://schemas.microsoft.com/office/drawing/2010/main"/>
                    </a:ext>
                  </a:extLst>
                </a:blip>
                <a:stretch>
                  <a:fillRect/>
                </a:stretch>
              </p:blipFill>
              <p:spPr>
                <a:xfrm>
                  <a:off x="342900" y="3543301"/>
                  <a:ext cx="2743200" cy="164592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30684" y="5241942"/>
                  <a:ext cx="2485099" cy="256477"/>
                </a:xfrm>
                <a:prstGeom prst="roundRect">
                  <a:avLst/>
                </a:prstGeom>
              </p:spPr>
              <p:style>
                <a:lnRef idx="1">
                  <a:schemeClr val="dk1"/>
                </a:lnRef>
                <a:fillRef idx="3">
                  <a:schemeClr val="dk1"/>
                </a:fillRef>
                <a:effectRef idx="2">
                  <a:schemeClr val="dk1"/>
                </a:effectRef>
                <a:fontRef idx="minor">
                  <a:schemeClr val="lt1"/>
                </a:fontRef>
              </p:style>
              <p:txBody>
                <a:bodyPr wrap="none" lIns="0" tIns="0" rIns="0" bIns="0" rtlCol="0">
                  <a:spAutoFit/>
                </a:bodyPr>
                <a:lstStyle/>
                <a:p>
                  <a:pPr>
                    <a:spcAft>
                      <a:spcPts val="450"/>
                    </a:spcAft>
                  </a:pPr>
                  <a:r>
                    <a:rPr lang="en-US" sz="1200" dirty="0" smtClean="0"/>
                    <a:t> Chinese </a:t>
                  </a:r>
                  <a:r>
                    <a:rPr lang="en-US" sz="1200" dirty="0"/>
                    <a:t>Military </a:t>
                  </a:r>
                  <a:r>
                    <a:rPr lang="en-US" sz="1200" dirty="0" smtClean="0"/>
                    <a:t>Cyber-Force </a:t>
                  </a:r>
                  <a:endParaRPr lang="en-US" sz="1200" dirty="0"/>
                </a:p>
              </p:txBody>
            </p:sp>
          </p:grpSp>
        </p:grpSp>
        <p:grpSp>
          <p:nvGrpSpPr>
            <p:cNvPr id="18" name="Group 17"/>
            <p:cNvGrpSpPr/>
            <p:nvPr/>
          </p:nvGrpSpPr>
          <p:grpSpPr>
            <a:xfrm>
              <a:off x="3427796" y="1069987"/>
              <a:ext cx="2286000" cy="1561175"/>
              <a:chOff x="3179437" y="1193568"/>
              <a:chExt cx="2286000" cy="1561175"/>
            </a:xfrm>
          </p:grpSpPr>
          <p:pic>
            <p:nvPicPr>
              <p:cNvPr id="17" name="Picture 16"/>
              <p:cNvPicPr>
                <a:picLocks/>
              </p:cNvPicPr>
              <p:nvPr/>
            </p:nvPicPr>
            <p:blipFill>
              <a:blip r:embed="rId6" cstate="email">
                <a:extLst>
                  <a:ext uri="{28A0092B-C50C-407E-A947-70E740481C1C}">
                    <a14:useLocalDpi xmlns:a14="http://schemas.microsoft.com/office/drawing/2010/main"/>
                  </a:ext>
                </a:extLst>
              </a:blip>
              <a:stretch>
                <a:fillRect/>
              </a:stretch>
            </p:blipFill>
            <p:spPr>
              <a:xfrm>
                <a:off x="3179437" y="1193568"/>
                <a:ext cx="2286000" cy="1311149"/>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3892105" y="2550432"/>
                <a:ext cx="860665" cy="204311"/>
              </a:xfrm>
              <a:prstGeom prst="roundRect">
                <a:avLst/>
              </a:prstGeom>
            </p:spPr>
            <p:style>
              <a:lnRef idx="1">
                <a:schemeClr val="dk1"/>
              </a:lnRef>
              <a:fillRef idx="3">
                <a:schemeClr val="dk1"/>
              </a:fillRef>
              <a:effectRef idx="2">
                <a:schemeClr val="dk1"/>
              </a:effectRef>
              <a:fontRef idx="minor">
                <a:schemeClr val="lt1"/>
              </a:fontRef>
            </p:style>
            <p:txBody>
              <a:bodyPr wrap="none" lIns="0" tIns="0" rIns="0" bIns="0" rtlCol="0">
                <a:spAutoFit/>
              </a:bodyPr>
              <a:lstStyle/>
              <a:p>
                <a:pPr>
                  <a:spcAft>
                    <a:spcPts val="450"/>
                  </a:spcAft>
                </a:pPr>
                <a:r>
                  <a:rPr lang="en-US" sz="1200" dirty="0" smtClean="0"/>
                  <a:t> Anonymous</a:t>
                </a:r>
                <a:endParaRPr lang="en-US" sz="1200" dirty="0"/>
              </a:p>
            </p:txBody>
          </p:sp>
        </p:grpSp>
        <p:grpSp>
          <p:nvGrpSpPr>
            <p:cNvPr id="19" name="Group 18"/>
            <p:cNvGrpSpPr/>
            <p:nvPr/>
          </p:nvGrpSpPr>
          <p:grpSpPr>
            <a:xfrm>
              <a:off x="6286657" y="1060094"/>
              <a:ext cx="2300131" cy="1571068"/>
              <a:chOff x="6187216" y="1183675"/>
              <a:chExt cx="2300131" cy="1571068"/>
            </a:xfrm>
          </p:grpSpPr>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87216" y="1183675"/>
                <a:ext cx="2300131" cy="1321042"/>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6708491" y="2550432"/>
                <a:ext cx="1257580" cy="204311"/>
              </a:xfrm>
              <a:prstGeom prst="roundRect">
                <a:avLst/>
              </a:prstGeom>
            </p:spPr>
            <p:style>
              <a:lnRef idx="1">
                <a:schemeClr val="dk1"/>
              </a:lnRef>
              <a:fillRef idx="3">
                <a:schemeClr val="dk1"/>
              </a:fillRef>
              <a:effectRef idx="2">
                <a:schemeClr val="dk1"/>
              </a:effectRef>
              <a:fontRef idx="minor">
                <a:schemeClr val="lt1"/>
              </a:fontRef>
            </p:style>
            <p:txBody>
              <a:bodyPr wrap="none" lIns="0" tIns="0" rIns="0" bIns="0" rtlCol="0">
                <a:spAutoFit/>
              </a:bodyPr>
              <a:lstStyle/>
              <a:p>
                <a:pPr>
                  <a:spcAft>
                    <a:spcPts val="450"/>
                  </a:spcAft>
                </a:pPr>
                <a:r>
                  <a:rPr lang="en-US" sz="1200" dirty="0" smtClean="0"/>
                  <a:t> Organized Crime </a:t>
                </a:r>
                <a:endParaRPr lang="en-US" sz="1200" dirty="0"/>
              </a:p>
            </p:txBody>
          </p:sp>
        </p:grpSp>
        <p:pic>
          <p:nvPicPr>
            <p:cNvPr id="28" name="Picture 2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28015" y="2779121"/>
              <a:ext cx="2174511" cy="2135779"/>
            </a:xfrm>
            <a:prstGeom prst="rect">
              <a:avLst/>
            </a:prstGeom>
            <a:ln>
              <a:noFill/>
            </a:ln>
            <a:effectLst>
              <a:outerShdw blurRad="292100" dist="139700" dir="2700000" algn="tl" rotWithShape="0">
                <a:srgbClr val="333333">
                  <a:alpha val="65000"/>
                </a:srgbClr>
              </a:outerShdw>
            </a:effectLst>
          </p:spPr>
        </p:pic>
        <p:grpSp>
          <p:nvGrpSpPr>
            <p:cNvPr id="23" name="Group 22"/>
            <p:cNvGrpSpPr/>
            <p:nvPr/>
          </p:nvGrpSpPr>
          <p:grpSpPr>
            <a:xfrm>
              <a:off x="5899150" y="2568035"/>
              <a:ext cx="2940049" cy="3985164"/>
              <a:chOff x="3505200" y="1295400"/>
              <a:chExt cx="5333999" cy="5257799"/>
            </a:xfrm>
          </p:grpSpPr>
          <p:sp>
            <p:nvSpPr>
              <p:cNvPr id="35" name="Circular Arrow 34"/>
              <p:cNvSpPr/>
              <p:nvPr/>
            </p:nvSpPr>
            <p:spPr>
              <a:xfrm>
                <a:off x="4808830" y="1295400"/>
                <a:ext cx="2726207" cy="2055060"/>
              </a:xfrm>
              <a:prstGeom prst="circularArrow">
                <a:avLst>
                  <a:gd name="adj1" fmla="val 12500"/>
                  <a:gd name="adj2" fmla="val 1142322"/>
                  <a:gd name="adj3" fmla="val 20457678"/>
                  <a:gd name="adj4" fmla="val 10800000"/>
                  <a:gd name="adj5" fmla="val 12500"/>
                </a:avLst>
              </a:prstGeom>
              <a:solidFill>
                <a:srgbClr val="80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6" name="Circular Arrow 35"/>
              <p:cNvSpPr/>
              <p:nvPr/>
            </p:nvSpPr>
            <p:spPr>
              <a:xfrm rot="10800000">
                <a:off x="4808830" y="4498139"/>
                <a:ext cx="2726207" cy="2055060"/>
              </a:xfrm>
              <a:prstGeom prst="circularArrow">
                <a:avLst>
                  <a:gd name="adj1" fmla="val 12500"/>
                  <a:gd name="adj2" fmla="val 1142322"/>
                  <a:gd name="adj3" fmla="val 20457678"/>
                  <a:gd name="adj4" fmla="val 10800000"/>
                  <a:gd name="adj5" fmla="val 12500"/>
                </a:avLst>
              </a:prstGeom>
              <a:solidFill>
                <a:srgbClr val="80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7" name="Freeform 36"/>
              <p:cNvSpPr/>
              <p:nvPr/>
            </p:nvSpPr>
            <p:spPr>
              <a:xfrm>
                <a:off x="6231407" y="2290679"/>
                <a:ext cx="2607792" cy="3216943"/>
              </a:xfrm>
              <a:custGeom>
                <a:avLst/>
                <a:gdLst>
                  <a:gd name="connsiteX0" fmla="*/ 327714 w 3216943"/>
                  <a:gd name="connsiteY0" fmla="*/ 0 h 1965893"/>
                  <a:gd name="connsiteX1" fmla="*/ 2889229 w 3216943"/>
                  <a:gd name="connsiteY1" fmla="*/ 0 h 1965893"/>
                  <a:gd name="connsiteX2" fmla="*/ 3216943 w 3216943"/>
                  <a:gd name="connsiteY2" fmla="*/ 327714 h 1965893"/>
                  <a:gd name="connsiteX3" fmla="*/ 3216943 w 3216943"/>
                  <a:gd name="connsiteY3" fmla="*/ 1965893 h 1965893"/>
                  <a:gd name="connsiteX4" fmla="*/ 3216943 w 3216943"/>
                  <a:gd name="connsiteY4" fmla="*/ 1965893 h 1965893"/>
                  <a:gd name="connsiteX5" fmla="*/ 0 w 3216943"/>
                  <a:gd name="connsiteY5" fmla="*/ 1965893 h 1965893"/>
                  <a:gd name="connsiteX6" fmla="*/ 0 w 3216943"/>
                  <a:gd name="connsiteY6" fmla="*/ 1965893 h 1965893"/>
                  <a:gd name="connsiteX7" fmla="*/ 0 w 3216943"/>
                  <a:gd name="connsiteY7" fmla="*/ 327714 h 1965893"/>
                  <a:gd name="connsiteX8" fmla="*/ 327714 w 3216943"/>
                  <a:gd name="connsiteY8" fmla="*/ 0 h 19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943" h="1965893">
                    <a:moveTo>
                      <a:pt x="3216943" y="200268"/>
                    </a:moveTo>
                    <a:lnTo>
                      <a:pt x="3216943" y="1765625"/>
                    </a:lnTo>
                    <a:cubicBezTo>
                      <a:pt x="3216943" y="1876230"/>
                      <a:pt x="2976849" y="1965893"/>
                      <a:pt x="2680679" y="1965893"/>
                    </a:cubicBezTo>
                    <a:lnTo>
                      <a:pt x="0" y="1965893"/>
                    </a:lnTo>
                    <a:lnTo>
                      <a:pt x="0" y="1965893"/>
                    </a:lnTo>
                    <a:lnTo>
                      <a:pt x="0" y="0"/>
                    </a:lnTo>
                    <a:lnTo>
                      <a:pt x="0" y="0"/>
                    </a:lnTo>
                    <a:lnTo>
                      <a:pt x="2680679" y="0"/>
                    </a:lnTo>
                    <a:cubicBezTo>
                      <a:pt x="2976849" y="0"/>
                      <a:pt x="3216943" y="89663"/>
                      <a:pt x="3216943" y="200268"/>
                    </a:cubicBezTo>
                    <a:close/>
                  </a:path>
                </a:pathLst>
              </a:custGeom>
              <a:solidFill>
                <a:schemeClr val="accent1">
                  <a:lumMod val="50000"/>
                </a:schemeClr>
              </a:solidFill>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91440" tIns="197584" rIns="156944" bIns="197584" numCol="1" spcCol="1270" anchor="t" anchorCtr="0">
                <a:noAutofit/>
              </a:bodyPr>
              <a:lstStyle/>
              <a:p>
                <a:pPr defTabSz="711200">
                  <a:lnSpc>
                    <a:spcPct val="90000"/>
                  </a:lnSpc>
                  <a:spcBef>
                    <a:spcPct val="0"/>
                  </a:spcBef>
                  <a:spcAft>
                    <a:spcPct val="35000"/>
                  </a:spcAft>
                </a:pPr>
                <a:r>
                  <a:rPr lang="en-US" sz="1000" dirty="0"/>
                  <a:t>Technology as a Target</a:t>
                </a:r>
              </a:p>
              <a:p>
                <a:pPr marL="114300" lvl="1" indent="-114300" defTabSz="533400">
                  <a:lnSpc>
                    <a:spcPct val="90000"/>
                  </a:lnSpc>
                  <a:spcBef>
                    <a:spcPct val="0"/>
                  </a:spcBef>
                  <a:spcAft>
                    <a:spcPct val="15000"/>
                  </a:spcAft>
                  <a:buChar char="••"/>
                </a:pPr>
                <a:r>
                  <a:rPr lang="en-US" sz="900" dirty="0"/>
                  <a:t>Hacking</a:t>
                </a:r>
              </a:p>
              <a:p>
                <a:pPr marL="114300" lvl="1" indent="-114300" defTabSz="533400">
                  <a:lnSpc>
                    <a:spcPct val="90000"/>
                  </a:lnSpc>
                  <a:spcBef>
                    <a:spcPct val="0"/>
                  </a:spcBef>
                  <a:spcAft>
                    <a:spcPct val="15000"/>
                  </a:spcAft>
                  <a:buChar char="••"/>
                </a:pPr>
                <a:r>
                  <a:rPr lang="en-US" sz="900" dirty="0"/>
                  <a:t>Criminal botnets</a:t>
                </a:r>
              </a:p>
              <a:p>
                <a:pPr marL="114300" lvl="1" indent="-114300" defTabSz="533400">
                  <a:lnSpc>
                    <a:spcPct val="90000"/>
                  </a:lnSpc>
                  <a:spcBef>
                    <a:spcPct val="0"/>
                  </a:spcBef>
                  <a:spcAft>
                    <a:spcPct val="15000"/>
                  </a:spcAft>
                  <a:buChar char="••"/>
                </a:pPr>
                <a:r>
                  <a:rPr lang="en-US" sz="900" dirty="0"/>
                  <a:t>Malware</a:t>
                </a:r>
              </a:p>
              <a:p>
                <a:pPr marL="114300" lvl="1" indent="-114300" defTabSz="533400">
                  <a:lnSpc>
                    <a:spcPct val="90000"/>
                  </a:lnSpc>
                  <a:spcBef>
                    <a:spcPct val="0"/>
                  </a:spcBef>
                  <a:spcAft>
                    <a:spcPct val="15000"/>
                  </a:spcAft>
                  <a:buChar char="••"/>
                </a:pPr>
                <a:r>
                  <a:rPr lang="en-US" sz="900" dirty="0"/>
                  <a:t>Distributed Denial of Service</a:t>
                </a:r>
              </a:p>
            </p:txBody>
          </p:sp>
          <p:sp>
            <p:nvSpPr>
              <p:cNvPr id="38" name="Freeform 37"/>
              <p:cNvSpPr/>
              <p:nvPr/>
            </p:nvSpPr>
            <p:spPr>
              <a:xfrm>
                <a:off x="3505200" y="2290679"/>
                <a:ext cx="2607792" cy="3216943"/>
              </a:xfrm>
              <a:custGeom>
                <a:avLst/>
                <a:gdLst>
                  <a:gd name="connsiteX0" fmla="*/ 327714 w 3216943"/>
                  <a:gd name="connsiteY0" fmla="*/ 0 h 1965893"/>
                  <a:gd name="connsiteX1" fmla="*/ 2889229 w 3216943"/>
                  <a:gd name="connsiteY1" fmla="*/ 0 h 1965893"/>
                  <a:gd name="connsiteX2" fmla="*/ 3216943 w 3216943"/>
                  <a:gd name="connsiteY2" fmla="*/ 327714 h 1965893"/>
                  <a:gd name="connsiteX3" fmla="*/ 3216943 w 3216943"/>
                  <a:gd name="connsiteY3" fmla="*/ 1965893 h 1965893"/>
                  <a:gd name="connsiteX4" fmla="*/ 3216943 w 3216943"/>
                  <a:gd name="connsiteY4" fmla="*/ 1965893 h 1965893"/>
                  <a:gd name="connsiteX5" fmla="*/ 0 w 3216943"/>
                  <a:gd name="connsiteY5" fmla="*/ 1965893 h 1965893"/>
                  <a:gd name="connsiteX6" fmla="*/ 0 w 3216943"/>
                  <a:gd name="connsiteY6" fmla="*/ 1965893 h 1965893"/>
                  <a:gd name="connsiteX7" fmla="*/ 0 w 3216943"/>
                  <a:gd name="connsiteY7" fmla="*/ 327714 h 1965893"/>
                  <a:gd name="connsiteX8" fmla="*/ 327714 w 3216943"/>
                  <a:gd name="connsiteY8" fmla="*/ 0 h 19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943" h="1965893">
                    <a:moveTo>
                      <a:pt x="1" y="1765625"/>
                    </a:moveTo>
                    <a:lnTo>
                      <a:pt x="1" y="200268"/>
                    </a:lnTo>
                    <a:cubicBezTo>
                      <a:pt x="1" y="89663"/>
                      <a:pt x="240095" y="0"/>
                      <a:pt x="536264" y="0"/>
                    </a:cubicBezTo>
                    <a:lnTo>
                      <a:pt x="3216942" y="0"/>
                    </a:lnTo>
                    <a:lnTo>
                      <a:pt x="3216942" y="0"/>
                    </a:lnTo>
                    <a:lnTo>
                      <a:pt x="3216942" y="1965893"/>
                    </a:lnTo>
                    <a:lnTo>
                      <a:pt x="3216942" y="1965893"/>
                    </a:lnTo>
                    <a:lnTo>
                      <a:pt x="536264" y="1965893"/>
                    </a:lnTo>
                    <a:cubicBezTo>
                      <a:pt x="240095" y="1965893"/>
                      <a:pt x="1" y="1876230"/>
                      <a:pt x="1" y="1765625"/>
                    </a:cubicBezTo>
                    <a:close/>
                  </a:path>
                </a:pathLst>
              </a:custGeom>
              <a:solidFill>
                <a:srgbClr val="194D66"/>
              </a:solidFill>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56944" tIns="197584" rIns="91440" bIns="197584" numCol="1" spcCol="1270" anchor="t" anchorCtr="0">
                <a:noAutofit/>
              </a:bodyPr>
              <a:lstStyle/>
              <a:p>
                <a:pPr defTabSz="711200">
                  <a:lnSpc>
                    <a:spcPct val="90000"/>
                  </a:lnSpc>
                  <a:spcBef>
                    <a:spcPct val="0"/>
                  </a:spcBef>
                  <a:spcAft>
                    <a:spcPct val="35000"/>
                  </a:spcAft>
                </a:pPr>
                <a:r>
                  <a:rPr lang="en-US" sz="1000" dirty="0"/>
                  <a:t>Technology as an Instrument</a:t>
                </a:r>
              </a:p>
              <a:p>
                <a:pPr marL="114300" lvl="1" indent="-114300" defTabSz="533400">
                  <a:lnSpc>
                    <a:spcPct val="90000"/>
                  </a:lnSpc>
                  <a:spcBef>
                    <a:spcPct val="0"/>
                  </a:spcBef>
                  <a:spcAft>
                    <a:spcPct val="15000"/>
                  </a:spcAft>
                  <a:buChar char="••"/>
                </a:pPr>
                <a:r>
                  <a:rPr lang="en-US" sz="900" dirty="0"/>
                  <a:t>Fraud</a:t>
                </a:r>
              </a:p>
              <a:p>
                <a:pPr marL="114300" lvl="1" indent="-114300" defTabSz="533400">
                  <a:lnSpc>
                    <a:spcPct val="90000"/>
                  </a:lnSpc>
                  <a:spcBef>
                    <a:spcPct val="0"/>
                  </a:spcBef>
                  <a:spcAft>
                    <a:spcPct val="15000"/>
                  </a:spcAft>
                  <a:buChar char="••"/>
                </a:pPr>
                <a:r>
                  <a:rPr lang="en-US" sz="900" dirty="0"/>
                  <a:t>Identity theft</a:t>
                </a:r>
              </a:p>
              <a:p>
                <a:pPr marL="114300" lvl="1" indent="-114300" defTabSz="533400">
                  <a:lnSpc>
                    <a:spcPct val="90000"/>
                  </a:lnSpc>
                  <a:spcBef>
                    <a:spcPct val="0"/>
                  </a:spcBef>
                  <a:spcAft>
                    <a:spcPct val="15000"/>
                  </a:spcAft>
                  <a:buChar char="••"/>
                </a:pPr>
                <a:r>
                  <a:rPr lang="en-US" sz="900" dirty="0"/>
                  <a:t>Intellectual property infringement</a:t>
                </a:r>
              </a:p>
              <a:p>
                <a:pPr marL="114300" lvl="1" indent="-114300" defTabSz="533400">
                  <a:lnSpc>
                    <a:spcPct val="90000"/>
                  </a:lnSpc>
                  <a:spcBef>
                    <a:spcPct val="0"/>
                  </a:spcBef>
                  <a:spcAft>
                    <a:spcPct val="15000"/>
                  </a:spcAft>
                  <a:buChar char="••"/>
                </a:pPr>
                <a:r>
                  <a:rPr lang="en-US" sz="900" dirty="0"/>
                  <a:t>Money laundering </a:t>
                </a:r>
              </a:p>
              <a:p>
                <a:pPr marL="114300" lvl="1" indent="-114300" defTabSz="533400">
                  <a:lnSpc>
                    <a:spcPct val="90000"/>
                  </a:lnSpc>
                  <a:spcBef>
                    <a:spcPct val="0"/>
                  </a:spcBef>
                  <a:spcAft>
                    <a:spcPct val="15000"/>
                  </a:spcAft>
                  <a:buChar char="••"/>
                </a:pPr>
                <a:r>
                  <a:rPr lang="en-US" sz="900" dirty="0"/>
                  <a:t>Drug trafficking</a:t>
                </a:r>
              </a:p>
              <a:p>
                <a:pPr marL="114300" lvl="1" indent="-114300" defTabSz="533400">
                  <a:lnSpc>
                    <a:spcPct val="90000"/>
                  </a:lnSpc>
                  <a:spcBef>
                    <a:spcPct val="0"/>
                  </a:spcBef>
                  <a:spcAft>
                    <a:spcPct val="15000"/>
                  </a:spcAft>
                  <a:buChar char="••"/>
                </a:pPr>
                <a:r>
                  <a:rPr lang="en-US" sz="900" dirty="0"/>
                  <a:t>Human trafficking</a:t>
                </a:r>
              </a:p>
              <a:p>
                <a:pPr marL="114300" lvl="1" indent="-114300" defTabSz="533400">
                  <a:lnSpc>
                    <a:spcPct val="90000"/>
                  </a:lnSpc>
                  <a:spcBef>
                    <a:spcPct val="0"/>
                  </a:spcBef>
                  <a:spcAft>
                    <a:spcPct val="15000"/>
                  </a:spcAft>
                  <a:buChar char="••"/>
                </a:pPr>
                <a:r>
                  <a:rPr lang="en-US" sz="900" dirty="0"/>
                  <a:t>Organized crime activities </a:t>
                </a:r>
              </a:p>
              <a:p>
                <a:pPr marL="114300" lvl="1" indent="-114300" defTabSz="533400">
                  <a:lnSpc>
                    <a:spcPct val="90000"/>
                  </a:lnSpc>
                  <a:spcBef>
                    <a:spcPct val="0"/>
                  </a:spcBef>
                  <a:spcAft>
                    <a:spcPct val="15000"/>
                  </a:spcAft>
                  <a:buChar char="••"/>
                </a:pPr>
                <a:r>
                  <a:rPr lang="en-US" sz="900" dirty="0"/>
                  <a:t>Child sexual exploitation </a:t>
                </a:r>
              </a:p>
              <a:p>
                <a:pPr marL="114300" lvl="1" indent="-114300" defTabSz="533400">
                  <a:lnSpc>
                    <a:spcPct val="90000"/>
                  </a:lnSpc>
                  <a:spcBef>
                    <a:spcPct val="0"/>
                  </a:spcBef>
                  <a:spcAft>
                    <a:spcPct val="15000"/>
                  </a:spcAft>
                  <a:buChar char="••"/>
                </a:pPr>
                <a:r>
                  <a:rPr lang="en-US" sz="900" dirty="0"/>
                  <a:t>Cyber bullying</a:t>
                </a:r>
              </a:p>
            </p:txBody>
          </p:sp>
        </p:grpSp>
      </p:grpSp>
    </p:spTree>
    <p:extLst>
      <p:ext uri="{BB962C8B-B14F-4D97-AF65-F5344CB8AC3E}">
        <p14:creationId xmlns:p14="http://schemas.microsoft.com/office/powerpoint/2010/main" val="77445471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50000"/>
          </a:blip>
          <a:srcRect b="14445"/>
          <a:stretch/>
        </p:blipFill>
        <p:spPr>
          <a:xfrm>
            <a:off x="0" y="1"/>
            <a:ext cx="9067801" cy="5943599"/>
          </a:xfrm>
          <a:prstGeom prst="rect">
            <a:avLst/>
          </a:prstGeom>
        </p:spPr>
      </p:pic>
      <p:sp>
        <p:nvSpPr>
          <p:cNvPr id="2" name="Title 1"/>
          <p:cNvSpPr>
            <a:spLocks noGrp="1"/>
          </p:cNvSpPr>
          <p:nvPr>
            <p:ph type="title"/>
          </p:nvPr>
        </p:nvSpPr>
        <p:spPr/>
        <p:txBody>
          <a:bodyPr/>
          <a:lstStyle/>
          <a:p>
            <a:r>
              <a:rPr lang="en-US" b="1" dirty="0" smtClean="0">
                <a:solidFill>
                  <a:schemeClr val="bg1"/>
                </a:solidFill>
              </a:rPr>
              <a:t>Advanced Persistent Threats</a:t>
            </a:r>
            <a:endParaRPr lang="en-US" b="1" dirty="0">
              <a:solidFill>
                <a:schemeClr val="bg1"/>
              </a:solidFill>
            </a:endParaRPr>
          </a:p>
        </p:txBody>
      </p:sp>
      <p:sp>
        <p:nvSpPr>
          <p:cNvPr id="7" name="Freeform 6"/>
          <p:cNvSpPr/>
          <p:nvPr/>
        </p:nvSpPr>
        <p:spPr>
          <a:xfrm>
            <a:off x="799605" y="1447800"/>
            <a:ext cx="2478356" cy="1717859"/>
          </a:xfrm>
          <a:custGeom>
            <a:avLst/>
            <a:gdLst>
              <a:gd name="connsiteX0" fmla="*/ 0 w 2478356"/>
              <a:gd name="connsiteY0" fmla="*/ 286315 h 1717858"/>
              <a:gd name="connsiteX1" fmla="*/ 286315 w 2478356"/>
              <a:gd name="connsiteY1" fmla="*/ 0 h 1717858"/>
              <a:gd name="connsiteX2" fmla="*/ 2192041 w 2478356"/>
              <a:gd name="connsiteY2" fmla="*/ 0 h 1717858"/>
              <a:gd name="connsiteX3" fmla="*/ 2478356 w 2478356"/>
              <a:gd name="connsiteY3" fmla="*/ 286315 h 1717858"/>
              <a:gd name="connsiteX4" fmla="*/ 2478356 w 2478356"/>
              <a:gd name="connsiteY4" fmla="*/ 1431543 h 1717858"/>
              <a:gd name="connsiteX5" fmla="*/ 2192041 w 2478356"/>
              <a:gd name="connsiteY5" fmla="*/ 1717858 h 1717858"/>
              <a:gd name="connsiteX6" fmla="*/ 286315 w 2478356"/>
              <a:gd name="connsiteY6" fmla="*/ 1717858 h 1717858"/>
              <a:gd name="connsiteX7" fmla="*/ 0 w 2478356"/>
              <a:gd name="connsiteY7" fmla="*/ 1431543 h 1717858"/>
              <a:gd name="connsiteX8" fmla="*/ 0 w 2478356"/>
              <a:gd name="connsiteY8" fmla="*/ 286315 h 171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356" h="1717858">
                <a:moveTo>
                  <a:pt x="0" y="286315"/>
                </a:moveTo>
                <a:cubicBezTo>
                  <a:pt x="0" y="128188"/>
                  <a:pt x="128188" y="0"/>
                  <a:pt x="286315" y="0"/>
                </a:cubicBezTo>
                <a:lnTo>
                  <a:pt x="2192041" y="0"/>
                </a:lnTo>
                <a:cubicBezTo>
                  <a:pt x="2350168" y="0"/>
                  <a:pt x="2478356" y="128188"/>
                  <a:pt x="2478356" y="286315"/>
                </a:cubicBezTo>
                <a:lnTo>
                  <a:pt x="2478356" y="1431543"/>
                </a:lnTo>
                <a:cubicBezTo>
                  <a:pt x="2478356" y="1589670"/>
                  <a:pt x="2350168" y="1717858"/>
                  <a:pt x="2192041" y="1717858"/>
                </a:cubicBezTo>
                <a:lnTo>
                  <a:pt x="286315" y="1717858"/>
                </a:lnTo>
                <a:cubicBezTo>
                  <a:pt x="128188" y="1717858"/>
                  <a:pt x="0" y="1589670"/>
                  <a:pt x="0" y="1431543"/>
                </a:cubicBezTo>
                <a:lnTo>
                  <a:pt x="0" y="286315"/>
                </a:lnTo>
                <a:close/>
              </a:path>
            </a:pathLst>
          </a:custGeom>
          <a:solidFill>
            <a:schemeClr val="accent1">
              <a:lumMod val="5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4819" tIns="144819" rIns="144819" bIns="144819" numCol="1" spcCol="1270" anchor="t" anchorCtr="0">
            <a:noAutofit/>
          </a:bodyPr>
          <a:lstStyle/>
          <a:p>
            <a:pPr lvl="0" algn="l" defTabSz="711200">
              <a:lnSpc>
                <a:spcPct val="90000"/>
              </a:lnSpc>
              <a:spcBef>
                <a:spcPct val="0"/>
              </a:spcBef>
              <a:spcAft>
                <a:spcPct val="35000"/>
              </a:spcAft>
            </a:pPr>
            <a:r>
              <a:rPr lang="en-US" sz="1600" b="1" kern="1200" dirty="0" smtClean="0">
                <a:solidFill>
                  <a:schemeClr val="tx1"/>
                </a:solidFill>
              </a:rPr>
              <a:t>Advanced</a:t>
            </a:r>
            <a:endParaRPr lang="en-US" sz="1600" b="1" kern="1200" dirty="0">
              <a:solidFill>
                <a:schemeClr val="tx1"/>
              </a:solidFill>
            </a:endParaRPr>
          </a:p>
          <a:p>
            <a:pPr marL="115888" lvl="1" indent="-115888" algn="l" defTabSz="533400">
              <a:lnSpc>
                <a:spcPct val="90000"/>
              </a:lnSpc>
              <a:spcBef>
                <a:spcPct val="0"/>
              </a:spcBef>
              <a:spcAft>
                <a:spcPct val="15000"/>
              </a:spcAft>
              <a:buChar char="••"/>
            </a:pPr>
            <a:r>
              <a:rPr lang="en-US" sz="1200" kern="1200" dirty="0" smtClean="0">
                <a:solidFill>
                  <a:schemeClr val="tx1"/>
                </a:solidFill>
              </a:rPr>
              <a:t>Broad list of attack types:</a:t>
            </a:r>
          </a:p>
          <a:p>
            <a:pPr marL="225425" lvl="2" indent="-109538" algn="l" defTabSz="533400">
              <a:lnSpc>
                <a:spcPct val="90000"/>
              </a:lnSpc>
              <a:spcBef>
                <a:spcPct val="0"/>
              </a:spcBef>
              <a:spcAft>
                <a:spcPct val="15000"/>
              </a:spcAft>
              <a:buChar char="••"/>
            </a:pPr>
            <a:r>
              <a:rPr lang="en-US" sz="1200" kern="1200" dirty="0" smtClean="0">
                <a:solidFill>
                  <a:schemeClr val="tx1"/>
                </a:solidFill>
              </a:rPr>
              <a:t>Technical</a:t>
            </a:r>
          </a:p>
          <a:p>
            <a:pPr marL="225425" lvl="2" indent="-109538" algn="l" defTabSz="533400">
              <a:lnSpc>
                <a:spcPct val="90000"/>
              </a:lnSpc>
              <a:spcBef>
                <a:spcPct val="0"/>
              </a:spcBef>
              <a:spcAft>
                <a:spcPct val="15000"/>
              </a:spcAft>
              <a:buChar char="••"/>
            </a:pPr>
            <a:r>
              <a:rPr lang="en-US" sz="1200" kern="1200" dirty="0" smtClean="0">
                <a:solidFill>
                  <a:schemeClr val="tx1"/>
                </a:solidFill>
              </a:rPr>
              <a:t>Social engineering</a:t>
            </a:r>
          </a:p>
          <a:p>
            <a:pPr marL="225425" lvl="2" indent="-109538" algn="l" defTabSz="533400">
              <a:lnSpc>
                <a:spcPct val="90000"/>
              </a:lnSpc>
              <a:spcBef>
                <a:spcPct val="0"/>
              </a:spcBef>
              <a:spcAft>
                <a:spcPct val="15000"/>
              </a:spcAft>
              <a:buChar char="••"/>
            </a:pPr>
            <a:r>
              <a:rPr lang="en-US" sz="1200" kern="1200" dirty="0" smtClean="0">
                <a:solidFill>
                  <a:schemeClr val="tx1"/>
                </a:solidFill>
              </a:rPr>
              <a:t>Malware</a:t>
            </a:r>
          </a:p>
        </p:txBody>
      </p:sp>
      <p:sp>
        <p:nvSpPr>
          <p:cNvPr id="8" name="Freeform 7"/>
          <p:cNvSpPr/>
          <p:nvPr/>
        </p:nvSpPr>
        <p:spPr>
          <a:xfrm>
            <a:off x="3411076" y="1447800"/>
            <a:ext cx="2478356" cy="1717859"/>
          </a:xfrm>
          <a:custGeom>
            <a:avLst/>
            <a:gdLst>
              <a:gd name="connsiteX0" fmla="*/ 0 w 2478356"/>
              <a:gd name="connsiteY0" fmla="*/ 286315 h 1717858"/>
              <a:gd name="connsiteX1" fmla="*/ 286315 w 2478356"/>
              <a:gd name="connsiteY1" fmla="*/ 0 h 1717858"/>
              <a:gd name="connsiteX2" fmla="*/ 2192041 w 2478356"/>
              <a:gd name="connsiteY2" fmla="*/ 0 h 1717858"/>
              <a:gd name="connsiteX3" fmla="*/ 2478356 w 2478356"/>
              <a:gd name="connsiteY3" fmla="*/ 286315 h 1717858"/>
              <a:gd name="connsiteX4" fmla="*/ 2478356 w 2478356"/>
              <a:gd name="connsiteY4" fmla="*/ 1431543 h 1717858"/>
              <a:gd name="connsiteX5" fmla="*/ 2192041 w 2478356"/>
              <a:gd name="connsiteY5" fmla="*/ 1717858 h 1717858"/>
              <a:gd name="connsiteX6" fmla="*/ 286315 w 2478356"/>
              <a:gd name="connsiteY6" fmla="*/ 1717858 h 1717858"/>
              <a:gd name="connsiteX7" fmla="*/ 0 w 2478356"/>
              <a:gd name="connsiteY7" fmla="*/ 1431543 h 1717858"/>
              <a:gd name="connsiteX8" fmla="*/ 0 w 2478356"/>
              <a:gd name="connsiteY8" fmla="*/ 286315 h 171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356" h="1717858">
                <a:moveTo>
                  <a:pt x="0" y="286315"/>
                </a:moveTo>
                <a:cubicBezTo>
                  <a:pt x="0" y="128188"/>
                  <a:pt x="128188" y="0"/>
                  <a:pt x="286315" y="0"/>
                </a:cubicBezTo>
                <a:lnTo>
                  <a:pt x="2192041" y="0"/>
                </a:lnTo>
                <a:cubicBezTo>
                  <a:pt x="2350168" y="0"/>
                  <a:pt x="2478356" y="128188"/>
                  <a:pt x="2478356" y="286315"/>
                </a:cubicBezTo>
                <a:lnTo>
                  <a:pt x="2478356" y="1431543"/>
                </a:lnTo>
                <a:cubicBezTo>
                  <a:pt x="2478356" y="1589670"/>
                  <a:pt x="2350168" y="1717858"/>
                  <a:pt x="2192041" y="1717858"/>
                </a:cubicBezTo>
                <a:lnTo>
                  <a:pt x="286315" y="1717858"/>
                </a:lnTo>
                <a:cubicBezTo>
                  <a:pt x="128188" y="1717858"/>
                  <a:pt x="0" y="1589670"/>
                  <a:pt x="0" y="1431543"/>
                </a:cubicBezTo>
                <a:lnTo>
                  <a:pt x="0" y="286315"/>
                </a:lnTo>
                <a:close/>
              </a:path>
            </a:pathLst>
          </a:custGeom>
          <a:solidFill>
            <a:schemeClr val="accent1">
              <a:lumMod val="5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4819" tIns="144819" rIns="144819" bIns="144819" numCol="1" spcCol="1270" anchor="t" anchorCtr="0">
            <a:noAutofit/>
          </a:bodyPr>
          <a:lstStyle/>
          <a:p>
            <a:pPr lvl="0" algn="l" defTabSz="711200">
              <a:lnSpc>
                <a:spcPct val="90000"/>
              </a:lnSpc>
              <a:spcBef>
                <a:spcPct val="0"/>
              </a:spcBef>
              <a:spcAft>
                <a:spcPct val="35000"/>
              </a:spcAft>
            </a:pPr>
            <a:r>
              <a:rPr lang="en-US" sz="1600" b="1" kern="1200" dirty="0" smtClean="0">
                <a:solidFill>
                  <a:schemeClr val="tx1"/>
                </a:solidFill>
              </a:rPr>
              <a:t>Persistent</a:t>
            </a:r>
            <a:endParaRPr lang="en-US" sz="1600" b="1" kern="1200" dirty="0">
              <a:solidFill>
                <a:schemeClr val="tx1"/>
              </a:solidFill>
            </a:endParaRPr>
          </a:p>
          <a:p>
            <a:pPr marL="115888" lvl="1" indent="-115888" algn="l" defTabSz="533400">
              <a:lnSpc>
                <a:spcPct val="90000"/>
              </a:lnSpc>
              <a:spcBef>
                <a:spcPct val="0"/>
              </a:spcBef>
              <a:spcAft>
                <a:spcPct val="15000"/>
              </a:spcAft>
              <a:buChar char="••"/>
            </a:pPr>
            <a:r>
              <a:rPr lang="en-US" sz="1200" kern="1200" dirty="0" smtClean="0">
                <a:solidFill>
                  <a:schemeClr val="tx1"/>
                </a:solidFill>
              </a:rPr>
              <a:t>Clearly defined mission</a:t>
            </a:r>
            <a:endParaRPr lang="en-US" sz="1200" kern="1200" dirty="0">
              <a:solidFill>
                <a:schemeClr val="tx1"/>
              </a:solidFill>
            </a:endParaRPr>
          </a:p>
          <a:p>
            <a:pPr marL="115888" lvl="1" indent="-115888" algn="l" defTabSz="533400">
              <a:lnSpc>
                <a:spcPct val="90000"/>
              </a:lnSpc>
              <a:spcBef>
                <a:spcPct val="0"/>
              </a:spcBef>
              <a:spcAft>
                <a:spcPct val="15000"/>
              </a:spcAft>
              <a:buChar char="••"/>
            </a:pPr>
            <a:r>
              <a:rPr lang="en-US" sz="1200" kern="1200" dirty="0" smtClean="0">
                <a:solidFill>
                  <a:schemeClr val="tx1"/>
                </a:solidFill>
              </a:rPr>
              <a:t>Long-term goals</a:t>
            </a:r>
            <a:endParaRPr lang="en-US" sz="1200" kern="1200" dirty="0">
              <a:solidFill>
                <a:schemeClr val="tx1"/>
              </a:solidFill>
            </a:endParaRPr>
          </a:p>
          <a:p>
            <a:pPr marL="115888" lvl="1" indent="-115888" algn="l" defTabSz="533400">
              <a:lnSpc>
                <a:spcPct val="90000"/>
              </a:lnSpc>
              <a:spcBef>
                <a:spcPct val="0"/>
              </a:spcBef>
              <a:spcAft>
                <a:spcPct val="15000"/>
              </a:spcAft>
              <a:buChar char="••"/>
            </a:pPr>
            <a:r>
              <a:rPr lang="en-US" sz="1200" kern="1200" dirty="0" smtClean="0">
                <a:solidFill>
                  <a:schemeClr val="tx1"/>
                </a:solidFill>
              </a:rPr>
              <a:t>Long term implications</a:t>
            </a:r>
            <a:endParaRPr lang="en-US" sz="1200" kern="1200" dirty="0">
              <a:solidFill>
                <a:schemeClr val="tx1"/>
              </a:solidFill>
            </a:endParaRPr>
          </a:p>
          <a:p>
            <a:pPr marL="115888" lvl="1" indent="-115888" algn="l" defTabSz="533400">
              <a:lnSpc>
                <a:spcPct val="90000"/>
              </a:lnSpc>
              <a:spcBef>
                <a:spcPct val="0"/>
              </a:spcBef>
              <a:spcAft>
                <a:spcPct val="15000"/>
              </a:spcAft>
              <a:buChar char="••"/>
            </a:pPr>
            <a:r>
              <a:rPr lang="en-US" sz="1200" kern="1200" dirty="0" smtClean="0">
                <a:solidFill>
                  <a:schemeClr val="tx1"/>
                </a:solidFill>
              </a:rPr>
              <a:t>(e.g. In the nation state sense: bugging and adversary’s embassy)</a:t>
            </a:r>
          </a:p>
        </p:txBody>
      </p:sp>
      <p:sp>
        <p:nvSpPr>
          <p:cNvPr id="9" name="Freeform 8"/>
          <p:cNvSpPr/>
          <p:nvPr/>
        </p:nvSpPr>
        <p:spPr>
          <a:xfrm>
            <a:off x="6022547" y="1447800"/>
            <a:ext cx="2478356" cy="1717859"/>
          </a:xfrm>
          <a:custGeom>
            <a:avLst/>
            <a:gdLst>
              <a:gd name="connsiteX0" fmla="*/ 0 w 2478356"/>
              <a:gd name="connsiteY0" fmla="*/ 286315 h 1717858"/>
              <a:gd name="connsiteX1" fmla="*/ 286315 w 2478356"/>
              <a:gd name="connsiteY1" fmla="*/ 0 h 1717858"/>
              <a:gd name="connsiteX2" fmla="*/ 2192041 w 2478356"/>
              <a:gd name="connsiteY2" fmla="*/ 0 h 1717858"/>
              <a:gd name="connsiteX3" fmla="*/ 2478356 w 2478356"/>
              <a:gd name="connsiteY3" fmla="*/ 286315 h 1717858"/>
              <a:gd name="connsiteX4" fmla="*/ 2478356 w 2478356"/>
              <a:gd name="connsiteY4" fmla="*/ 1431543 h 1717858"/>
              <a:gd name="connsiteX5" fmla="*/ 2192041 w 2478356"/>
              <a:gd name="connsiteY5" fmla="*/ 1717858 h 1717858"/>
              <a:gd name="connsiteX6" fmla="*/ 286315 w 2478356"/>
              <a:gd name="connsiteY6" fmla="*/ 1717858 h 1717858"/>
              <a:gd name="connsiteX7" fmla="*/ 0 w 2478356"/>
              <a:gd name="connsiteY7" fmla="*/ 1431543 h 1717858"/>
              <a:gd name="connsiteX8" fmla="*/ 0 w 2478356"/>
              <a:gd name="connsiteY8" fmla="*/ 286315 h 171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356" h="1717858">
                <a:moveTo>
                  <a:pt x="0" y="286315"/>
                </a:moveTo>
                <a:cubicBezTo>
                  <a:pt x="0" y="128188"/>
                  <a:pt x="128188" y="0"/>
                  <a:pt x="286315" y="0"/>
                </a:cubicBezTo>
                <a:lnTo>
                  <a:pt x="2192041" y="0"/>
                </a:lnTo>
                <a:cubicBezTo>
                  <a:pt x="2350168" y="0"/>
                  <a:pt x="2478356" y="128188"/>
                  <a:pt x="2478356" y="286315"/>
                </a:cubicBezTo>
                <a:lnTo>
                  <a:pt x="2478356" y="1431543"/>
                </a:lnTo>
                <a:cubicBezTo>
                  <a:pt x="2478356" y="1589670"/>
                  <a:pt x="2350168" y="1717858"/>
                  <a:pt x="2192041" y="1717858"/>
                </a:cubicBezTo>
                <a:lnTo>
                  <a:pt x="286315" y="1717858"/>
                </a:lnTo>
                <a:cubicBezTo>
                  <a:pt x="128188" y="1717858"/>
                  <a:pt x="0" y="1589670"/>
                  <a:pt x="0" y="1431543"/>
                </a:cubicBezTo>
                <a:lnTo>
                  <a:pt x="0" y="286315"/>
                </a:lnTo>
                <a:close/>
              </a:path>
            </a:pathLst>
          </a:custGeom>
          <a:solidFill>
            <a:schemeClr val="accent1">
              <a:lumMod val="5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4819" tIns="144819" rIns="144819" bIns="144819" numCol="1" spcCol="1270" anchor="t" anchorCtr="0">
            <a:noAutofit/>
          </a:bodyPr>
          <a:lstStyle/>
          <a:p>
            <a:pPr lvl="0" algn="l" defTabSz="711200">
              <a:lnSpc>
                <a:spcPct val="90000"/>
              </a:lnSpc>
              <a:spcBef>
                <a:spcPct val="0"/>
              </a:spcBef>
              <a:spcAft>
                <a:spcPct val="35000"/>
              </a:spcAft>
            </a:pPr>
            <a:r>
              <a:rPr lang="en-US" sz="1600" b="1" kern="1200" dirty="0" smtClean="0">
                <a:solidFill>
                  <a:schemeClr val="tx1"/>
                </a:solidFill>
              </a:rPr>
              <a:t>Threat</a:t>
            </a:r>
            <a:endParaRPr lang="en-US" sz="1600" b="1" kern="1200" dirty="0">
              <a:solidFill>
                <a:schemeClr val="tx1"/>
              </a:solidFill>
            </a:endParaRPr>
          </a:p>
          <a:p>
            <a:pPr marL="115888" lvl="1" indent="-115888" algn="l" defTabSz="533400">
              <a:lnSpc>
                <a:spcPct val="90000"/>
              </a:lnSpc>
              <a:spcBef>
                <a:spcPct val="0"/>
              </a:spcBef>
              <a:spcAft>
                <a:spcPct val="15000"/>
              </a:spcAft>
              <a:buChar char="••"/>
            </a:pPr>
            <a:r>
              <a:rPr lang="en-US" sz="1200" kern="1200" dirty="0" smtClean="0">
                <a:solidFill>
                  <a:schemeClr val="tx1"/>
                </a:solidFill>
              </a:rPr>
              <a:t>Intent to do large scale damage directed at:</a:t>
            </a:r>
            <a:endParaRPr lang="en-US" sz="1200" kern="1200" dirty="0">
              <a:solidFill>
                <a:schemeClr val="tx1"/>
              </a:solidFill>
            </a:endParaRPr>
          </a:p>
          <a:p>
            <a:pPr marL="225425" lvl="2" indent="-109538" algn="l" defTabSz="533400">
              <a:lnSpc>
                <a:spcPct val="90000"/>
              </a:lnSpc>
              <a:spcBef>
                <a:spcPct val="0"/>
              </a:spcBef>
              <a:spcAft>
                <a:spcPct val="15000"/>
              </a:spcAft>
              <a:buChar char="••"/>
            </a:pPr>
            <a:r>
              <a:rPr lang="en-US" sz="1200" kern="1200" dirty="0" smtClean="0">
                <a:solidFill>
                  <a:schemeClr val="tx1"/>
                </a:solidFill>
              </a:rPr>
              <a:t>Intellectual property</a:t>
            </a:r>
            <a:endParaRPr lang="en-US" sz="1200" kern="1200" dirty="0">
              <a:solidFill>
                <a:schemeClr val="tx1"/>
              </a:solidFill>
            </a:endParaRPr>
          </a:p>
          <a:p>
            <a:pPr marL="225425" lvl="2" indent="-109538" algn="l" defTabSz="533400">
              <a:lnSpc>
                <a:spcPct val="90000"/>
              </a:lnSpc>
              <a:spcBef>
                <a:spcPct val="0"/>
              </a:spcBef>
              <a:spcAft>
                <a:spcPct val="15000"/>
              </a:spcAft>
              <a:buChar char="••"/>
            </a:pPr>
            <a:r>
              <a:rPr lang="en-US" sz="1200" kern="1200" dirty="0" smtClean="0">
                <a:solidFill>
                  <a:schemeClr val="tx1"/>
                </a:solidFill>
              </a:rPr>
              <a:t>Business operations</a:t>
            </a:r>
            <a:endParaRPr lang="en-US" sz="1200" kern="1200" dirty="0">
              <a:solidFill>
                <a:schemeClr val="tx1"/>
              </a:solidFill>
            </a:endParaRPr>
          </a:p>
        </p:txBody>
      </p:sp>
      <p:sp>
        <p:nvSpPr>
          <p:cNvPr id="5" name="Rounded Rectangle 4"/>
          <p:cNvSpPr/>
          <p:nvPr/>
        </p:nvSpPr>
        <p:spPr>
          <a:xfrm>
            <a:off x="799605" y="3446573"/>
            <a:ext cx="7701298" cy="2009061"/>
          </a:xfrm>
          <a:prstGeom prst="roundRect">
            <a:avLst/>
          </a:prstGeom>
          <a:solidFill>
            <a:schemeClr val="accent1">
              <a:lumMod val="50000"/>
            </a:schemeClr>
          </a:solidFill>
        </p:spPr>
        <p:txBody>
          <a:bodyPr wrap="square">
            <a:spAutoFit/>
          </a:bodyPr>
          <a:lstStyle/>
          <a:p>
            <a:r>
              <a:rPr lang="en-US" sz="1400" i="1" dirty="0">
                <a:latin typeface="Arial" charset="0"/>
              </a:rPr>
              <a:t>"In 80 percent of the network compromises Mandiant has observed in the biotechnology and pharmaceutical industries, the threat activity was associated with Chinese government-sponsored Advanced Persistent Threat [APT] groups," Senior Threat Analyst Laura Galante told BioWorld Today. There may be as many as 20 such groups operating in China</a:t>
            </a:r>
            <a:r>
              <a:rPr lang="en-US" sz="1400" i="1" dirty="0" smtClean="0">
                <a:latin typeface="Arial" charset="0"/>
              </a:rPr>
              <a:t>.”</a:t>
            </a:r>
          </a:p>
          <a:p>
            <a:endParaRPr lang="en-US" sz="1400" i="1" dirty="0">
              <a:latin typeface="Arial" charset="0"/>
            </a:endParaRPr>
          </a:p>
          <a:p>
            <a:r>
              <a:rPr lang="en-US" sz="1400" i="1" dirty="0" smtClean="0"/>
              <a:t>“The </a:t>
            </a:r>
            <a:r>
              <a:rPr lang="en-US" sz="1400" i="1" dirty="0"/>
              <a:t>increased activity against biotechnology firms coincided with the inclusion of pharmaceuticals and health care as strategic growth industries in China's 12th Five Year Plan (FYP), that covers 2011-2015</a:t>
            </a:r>
            <a:r>
              <a:rPr lang="en-US" sz="1400" i="1" dirty="0" smtClean="0"/>
              <a:t>.”</a:t>
            </a:r>
          </a:p>
        </p:txBody>
      </p:sp>
      <p:sp>
        <p:nvSpPr>
          <p:cNvPr id="6" name="Rectangle 5"/>
          <p:cNvSpPr/>
          <p:nvPr/>
        </p:nvSpPr>
        <p:spPr>
          <a:xfrm>
            <a:off x="284017" y="6391370"/>
            <a:ext cx="8222673" cy="230832"/>
          </a:xfrm>
          <a:prstGeom prst="rect">
            <a:avLst/>
          </a:prstGeom>
        </p:spPr>
        <p:txBody>
          <a:bodyPr wrap="square">
            <a:spAutoFit/>
          </a:bodyPr>
          <a:lstStyle/>
          <a:p>
            <a:r>
              <a:rPr lang="en-US" sz="900" dirty="0" smtClean="0">
                <a:solidFill>
                  <a:schemeClr val="bg1"/>
                </a:solidFill>
              </a:rPr>
              <a:t>Source: http</a:t>
            </a:r>
            <a:r>
              <a:rPr lang="en-US" sz="900" dirty="0">
                <a:solidFill>
                  <a:schemeClr val="bg1"/>
                </a:solidFill>
              </a:rPr>
              <a:t>://www.bioworld.com/content/us-biopharma-firms-hit-cyber-attacks-china-0</a:t>
            </a:r>
          </a:p>
        </p:txBody>
      </p:sp>
    </p:spTree>
    <p:extLst>
      <p:ext uri="{BB962C8B-B14F-4D97-AF65-F5344CB8AC3E}">
        <p14:creationId xmlns:p14="http://schemas.microsoft.com/office/powerpoint/2010/main" val="15075228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half" idx="12"/>
          </p:nvPr>
        </p:nvSpPr>
        <p:spPr>
          <a:xfrm>
            <a:off x="274897" y="5435505"/>
            <a:ext cx="8229600" cy="369332"/>
          </a:xfrm>
        </p:spPr>
        <p:txBody>
          <a:bodyPr/>
          <a:lstStyle/>
          <a:p>
            <a:r>
              <a:rPr lang="en-US" dirty="0" smtClean="0">
                <a:solidFill>
                  <a:schemeClr val="bg1"/>
                </a:solidFill>
              </a:rPr>
              <a:t>1 Source: </a:t>
            </a:r>
            <a:r>
              <a:rPr lang="en-US" dirty="0">
                <a:solidFill>
                  <a:schemeClr val="bg1"/>
                </a:solidFill>
              </a:rPr>
              <a:t>Bennett, Cory; Vlebeck, Elise. “Isis Preps for Cyberwar.” </a:t>
            </a:r>
            <a:r>
              <a:rPr lang="en-US" i="1" dirty="0">
                <a:solidFill>
                  <a:schemeClr val="bg1"/>
                </a:solidFill>
              </a:rPr>
              <a:t>The Hill</a:t>
            </a:r>
            <a:r>
              <a:rPr lang="en-US" dirty="0">
                <a:solidFill>
                  <a:schemeClr val="bg1"/>
                </a:solidFill>
              </a:rPr>
              <a:t>, 2015.</a:t>
            </a:r>
            <a:br>
              <a:rPr lang="en-US" dirty="0">
                <a:solidFill>
                  <a:schemeClr val="bg1"/>
                </a:solidFill>
              </a:rPr>
            </a:br>
            <a:r>
              <a:rPr lang="en-US" dirty="0" smtClean="0">
                <a:solidFill>
                  <a:schemeClr val="bg1"/>
                </a:solidFill>
              </a:rPr>
              <a:t>2 2014.Krebs</a:t>
            </a:r>
            <a:r>
              <a:rPr lang="en-US" dirty="0">
                <a:solidFill>
                  <a:schemeClr val="bg1"/>
                </a:solidFill>
              </a:rPr>
              <a:t>, Brian (2014-11-18). Spam Nation: The Inside Story of Organized Cybercrime-from Global Epidemic to Your Front Door (pp. 4-5). Sourcebooks</a:t>
            </a:r>
            <a:r>
              <a:rPr lang="en-US" dirty="0" smtClean="0">
                <a:solidFill>
                  <a:schemeClr val="bg1"/>
                </a:solidFill>
              </a:rPr>
              <a:t>.</a:t>
            </a:r>
            <a:endParaRPr lang="en-US" dirty="0">
              <a:solidFill>
                <a:schemeClr val="bg1"/>
              </a:solidFill>
            </a:endParaRPr>
          </a:p>
        </p:txBody>
      </p:sp>
      <p:sp>
        <p:nvSpPr>
          <p:cNvPr id="3" name="Title 2"/>
          <p:cNvSpPr>
            <a:spLocks noGrp="1"/>
          </p:cNvSpPr>
          <p:nvPr>
            <p:ph type="title"/>
          </p:nvPr>
        </p:nvSpPr>
        <p:spPr/>
        <p:txBody>
          <a:bodyPr/>
          <a:lstStyle/>
          <a:p>
            <a:r>
              <a:rPr lang="en-US" dirty="0" smtClean="0"/>
              <a:t>A cyber war could be </a:t>
            </a:r>
            <a:r>
              <a:rPr lang="en-US" dirty="0" smtClean="0"/>
              <a:t>disastrous</a:t>
            </a:r>
            <a:endParaRPr lang="en-US" dirty="0"/>
          </a:p>
        </p:txBody>
      </p:sp>
      <p:sp>
        <p:nvSpPr>
          <p:cNvPr id="11" name="Content Placeholder 10"/>
          <p:cNvSpPr>
            <a:spLocks noGrp="1"/>
          </p:cNvSpPr>
          <p:nvPr>
            <p:ph sz="half" idx="2"/>
          </p:nvPr>
        </p:nvSpPr>
        <p:spPr>
          <a:xfrm>
            <a:off x="4610100" y="1066842"/>
            <a:ext cx="4126375" cy="2175452"/>
          </a:xfrm>
          <a:prstGeom prst="roundRect">
            <a:avLst/>
          </a:prstGeom>
        </p:spPr>
        <p:style>
          <a:lnRef idx="2">
            <a:schemeClr val="accent1"/>
          </a:lnRef>
          <a:fillRef idx="1">
            <a:schemeClr val="lt1"/>
          </a:fillRef>
          <a:effectRef idx="0">
            <a:schemeClr val="accent1"/>
          </a:effectRef>
          <a:fontRef idx="minor">
            <a:schemeClr val="dk1"/>
          </a:fontRef>
        </p:style>
        <p:txBody>
          <a:bodyPr/>
          <a:lstStyle/>
          <a:p>
            <a:pPr marL="0" indent="0">
              <a:buNone/>
            </a:pPr>
            <a:r>
              <a:rPr lang="en-US" sz="1600" dirty="0" smtClean="0"/>
              <a:t>Important Considerations</a:t>
            </a:r>
          </a:p>
          <a:p>
            <a:r>
              <a:rPr lang="en-US" sz="1600" dirty="0" smtClean="0"/>
              <a:t>Prepare for more-frequent and destructive nation-state and organized crime sponsored cyberattacks. </a:t>
            </a:r>
          </a:p>
          <a:p>
            <a:r>
              <a:rPr lang="en-US" sz="1600" dirty="0" smtClean="0"/>
              <a:t>Understand that governments will now respond to cyberattacks aggressively.  </a:t>
            </a:r>
            <a:endParaRPr lang="en-US" sz="16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430" y="1386807"/>
            <a:ext cx="3902186" cy="2196113"/>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838546"/>
            <a:ext cx="4715117" cy="456593"/>
          </a:xfrm>
          <a:prstGeom prst="rect">
            <a:avLst/>
          </a:prstGeom>
        </p:spPr>
      </p:pic>
      <p:sp>
        <p:nvSpPr>
          <p:cNvPr id="2" name="Rounded Rectangle 1"/>
          <p:cNvSpPr/>
          <p:nvPr/>
        </p:nvSpPr>
        <p:spPr>
          <a:xfrm>
            <a:off x="271039" y="3768973"/>
            <a:ext cx="8465435" cy="1532334"/>
          </a:xfrm>
          <a:prstGeom prst="roundRect">
            <a:avLst/>
          </a:prstGeom>
          <a:solidFill>
            <a:schemeClr val="accent6">
              <a:lumMod val="50000"/>
            </a:schemeClr>
          </a:solidFill>
        </p:spPr>
        <p:txBody>
          <a:bodyPr wrap="square">
            <a:spAutoFit/>
          </a:bodyPr>
          <a:lstStyle/>
          <a:p>
            <a:pPr marL="285750" indent="-285750" algn="l">
              <a:buFont typeface="Arial" charset="0"/>
              <a:buChar char="•"/>
            </a:pPr>
            <a:r>
              <a:rPr lang="en-US" sz="1400" dirty="0"/>
              <a:t>Antivirus companies now report that they are struggling to classify and combat an average of </a:t>
            </a:r>
            <a:r>
              <a:rPr lang="en-US" sz="1400" b="1" dirty="0"/>
              <a:t>82,000 new malicious software variants </a:t>
            </a:r>
            <a:r>
              <a:rPr lang="en-US" sz="1400" dirty="0"/>
              <a:t>attacking computers </a:t>
            </a:r>
            <a:r>
              <a:rPr lang="en-US" sz="1400" dirty="0" smtClean="0"/>
              <a:t>every day.</a:t>
            </a:r>
          </a:p>
          <a:p>
            <a:pPr marL="285750" indent="-285750" algn="l">
              <a:buFont typeface="Arial" charset="0"/>
              <a:buChar char="•"/>
            </a:pPr>
            <a:r>
              <a:rPr lang="en-US" sz="1400" dirty="0" smtClean="0"/>
              <a:t>A </a:t>
            </a:r>
            <a:r>
              <a:rPr lang="en-US" sz="1400" dirty="0"/>
              <a:t>large percentage of these strains are designed to turn infected computers into spam zombies that can be made to do the attacker’s bidding remotely. </a:t>
            </a:r>
            <a:endParaRPr lang="en-US" sz="1400" dirty="0" smtClean="0"/>
          </a:p>
          <a:p>
            <a:pPr marL="285750" indent="-285750" algn="l">
              <a:buFont typeface="Arial" charset="0"/>
              <a:buChar char="•"/>
            </a:pPr>
            <a:r>
              <a:rPr lang="en-US" sz="1400" dirty="0" smtClean="0"/>
              <a:t>Security </a:t>
            </a:r>
            <a:r>
              <a:rPr lang="en-US" sz="1400" dirty="0"/>
              <a:t>giant McAfee said it detected more than </a:t>
            </a:r>
            <a:r>
              <a:rPr lang="en-US" sz="1400" b="1" dirty="0"/>
              <a:t>twenty-five million new pieces of malware </a:t>
            </a:r>
            <a:r>
              <a:rPr lang="en-US" sz="1400" dirty="0"/>
              <a:t>in the fourth quarter </a:t>
            </a:r>
            <a:r>
              <a:rPr lang="en-US" sz="1400" dirty="0" smtClean="0"/>
              <a:t>of 2014.</a:t>
            </a:r>
            <a:r>
              <a:rPr lang="en-US" sz="1400" baseline="30000" dirty="0" smtClean="0"/>
              <a:t>2</a:t>
            </a:r>
            <a:endParaRPr lang="en-US" sz="1400" baseline="30000" dirty="0"/>
          </a:p>
        </p:txBody>
      </p:sp>
    </p:spTree>
    <p:extLst>
      <p:ext uri="{BB962C8B-B14F-4D97-AF65-F5344CB8AC3E}">
        <p14:creationId xmlns:p14="http://schemas.microsoft.com/office/powerpoint/2010/main" val="79217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Virus Attack Activity</a:t>
            </a:r>
            <a:endParaRPr lang="en-US" dirty="0"/>
          </a:p>
        </p:txBody>
      </p:sp>
      <p:pic>
        <p:nvPicPr>
          <p:cNvPr id="5" name="Picture 4"/>
          <p:cNvPicPr>
            <a:picLocks noChangeAspect="1"/>
          </p:cNvPicPr>
          <p:nvPr/>
        </p:nvPicPr>
        <p:blipFill rotWithShape="1">
          <a:blip r:embed="rId2"/>
          <a:srcRect t="1515"/>
          <a:stretch/>
        </p:blipFill>
        <p:spPr>
          <a:xfrm>
            <a:off x="1153081" y="838200"/>
            <a:ext cx="6914038" cy="4953763"/>
          </a:xfrm>
          <a:prstGeom prst="rect">
            <a:avLst/>
          </a:prstGeom>
        </p:spPr>
      </p:pic>
    </p:spTree>
    <p:extLst>
      <p:ext uri="{BB962C8B-B14F-4D97-AF65-F5344CB8AC3E}">
        <p14:creationId xmlns:p14="http://schemas.microsoft.com/office/powerpoint/2010/main" val="15412139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Data To Disrupt the Kill Chain</a:t>
            </a:r>
            <a:endParaRPr lang="en-US" dirty="0"/>
          </a:p>
        </p:txBody>
      </p:sp>
      <p:pic>
        <p:nvPicPr>
          <p:cNvPr id="3" name="Picture 2"/>
          <p:cNvPicPr>
            <a:picLocks noChangeAspect="1"/>
          </p:cNvPicPr>
          <p:nvPr/>
        </p:nvPicPr>
        <p:blipFill>
          <a:blip r:embed="rId2"/>
          <a:stretch>
            <a:fillRect/>
          </a:stretch>
        </p:blipFill>
        <p:spPr>
          <a:xfrm>
            <a:off x="331245" y="838200"/>
            <a:ext cx="8557709" cy="4908267"/>
          </a:xfrm>
          <a:prstGeom prst="rect">
            <a:avLst/>
          </a:prstGeom>
        </p:spPr>
      </p:pic>
    </p:spTree>
    <p:extLst>
      <p:ext uri="{BB962C8B-B14F-4D97-AF65-F5344CB8AC3E}">
        <p14:creationId xmlns:p14="http://schemas.microsoft.com/office/powerpoint/2010/main" val="6441723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Threat Environment</a:t>
            </a:r>
            <a:endParaRPr lang="en-US" dirty="0"/>
          </a:p>
        </p:txBody>
      </p:sp>
      <p:cxnSp>
        <p:nvCxnSpPr>
          <p:cNvPr id="4" name="Straight Arrow Connector 3"/>
          <p:cNvCxnSpPr/>
          <p:nvPr/>
        </p:nvCxnSpPr>
        <p:spPr bwMode="auto">
          <a:xfrm flipV="1">
            <a:off x="1981200" y="1036508"/>
            <a:ext cx="0" cy="4267200"/>
          </a:xfrm>
          <a:prstGeom prst="straightConnector1">
            <a:avLst/>
          </a:prstGeom>
          <a:solidFill>
            <a:schemeClr val="accent1"/>
          </a:solidFill>
          <a:ln w="38100" cap="flat" cmpd="sng" algn="ctr">
            <a:solidFill>
              <a:schemeClr val="accent5"/>
            </a:solidFill>
            <a:prstDash val="solid"/>
            <a:round/>
            <a:headEnd type="none" w="med" len="med"/>
            <a:tailEnd type="triangle"/>
          </a:ln>
          <a:effectLst/>
        </p:spPr>
      </p:cxnSp>
      <p:cxnSp>
        <p:nvCxnSpPr>
          <p:cNvPr id="24" name="Straight Arrow Connector 23"/>
          <p:cNvCxnSpPr/>
          <p:nvPr/>
        </p:nvCxnSpPr>
        <p:spPr bwMode="auto">
          <a:xfrm>
            <a:off x="1219200" y="4800600"/>
            <a:ext cx="7315200" cy="0"/>
          </a:xfrm>
          <a:prstGeom prst="straightConnector1">
            <a:avLst/>
          </a:prstGeom>
          <a:solidFill>
            <a:schemeClr val="accent1"/>
          </a:solidFill>
          <a:ln w="38100" cap="flat" cmpd="sng" algn="ctr">
            <a:solidFill>
              <a:schemeClr val="accent5"/>
            </a:solidFill>
            <a:prstDash val="solid"/>
            <a:round/>
            <a:headEnd type="none" w="med" len="med"/>
            <a:tailEnd type="triangle"/>
          </a:ln>
          <a:effectLst/>
        </p:spPr>
      </p:cxnSp>
      <p:sp>
        <p:nvSpPr>
          <p:cNvPr id="27" name="TextBox 26"/>
          <p:cNvSpPr txBox="1"/>
          <p:nvPr/>
        </p:nvSpPr>
        <p:spPr>
          <a:xfrm>
            <a:off x="825730" y="1447800"/>
            <a:ext cx="1079270" cy="707886"/>
          </a:xfrm>
          <a:prstGeom prst="rect">
            <a:avLst/>
          </a:prstGeom>
          <a:noFill/>
        </p:spPr>
        <p:txBody>
          <a:bodyPr wrap="none" rtlCol="0">
            <a:spAutoFit/>
          </a:bodyPr>
          <a:lstStyle/>
          <a:p>
            <a:pPr algn="r"/>
            <a:r>
              <a:rPr lang="en-US" sz="2000" dirty="0" smtClean="0">
                <a:solidFill>
                  <a:schemeClr val="bg1"/>
                </a:solidFill>
                <a:latin typeface="+mj-lt"/>
              </a:rPr>
              <a:t>Personal</a:t>
            </a:r>
          </a:p>
          <a:p>
            <a:pPr algn="r"/>
            <a:r>
              <a:rPr lang="en-US" sz="2000" dirty="0" smtClean="0">
                <a:solidFill>
                  <a:schemeClr val="bg1"/>
                </a:solidFill>
                <a:latin typeface="+mj-lt"/>
              </a:rPr>
              <a:t>Gain</a:t>
            </a:r>
            <a:endParaRPr lang="en-US" sz="2000" dirty="0" smtClean="0">
              <a:solidFill>
                <a:schemeClr val="bg1"/>
              </a:solidFill>
              <a:latin typeface="+mj-lt"/>
            </a:endParaRPr>
          </a:p>
        </p:txBody>
      </p:sp>
      <p:sp>
        <p:nvSpPr>
          <p:cNvPr id="28" name="TextBox 27"/>
          <p:cNvSpPr txBox="1"/>
          <p:nvPr/>
        </p:nvSpPr>
        <p:spPr>
          <a:xfrm>
            <a:off x="825730" y="2622829"/>
            <a:ext cx="1079270" cy="707886"/>
          </a:xfrm>
          <a:prstGeom prst="rect">
            <a:avLst/>
          </a:prstGeom>
          <a:noFill/>
        </p:spPr>
        <p:txBody>
          <a:bodyPr wrap="none" rtlCol="0">
            <a:spAutoFit/>
          </a:bodyPr>
          <a:lstStyle/>
          <a:p>
            <a:pPr algn="r"/>
            <a:r>
              <a:rPr lang="en-US" sz="2000" dirty="0" smtClean="0">
                <a:solidFill>
                  <a:schemeClr val="bg1"/>
                </a:solidFill>
                <a:latin typeface="+mj-lt"/>
              </a:rPr>
              <a:t>Personal</a:t>
            </a:r>
          </a:p>
          <a:p>
            <a:pPr algn="r"/>
            <a:r>
              <a:rPr lang="en-US" sz="2000" dirty="0" smtClean="0">
                <a:solidFill>
                  <a:schemeClr val="bg1"/>
                </a:solidFill>
                <a:latin typeface="+mj-lt"/>
              </a:rPr>
              <a:t>Fame</a:t>
            </a:r>
            <a:endParaRPr lang="en-US" sz="2000" dirty="0" smtClean="0">
              <a:solidFill>
                <a:schemeClr val="bg1"/>
              </a:solidFill>
              <a:latin typeface="+mj-lt"/>
            </a:endParaRPr>
          </a:p>
        </p:txBody>
      </p:sp>
      <p:sp>
        <p:nvSpPr>
          <p:cNvPr id="29" name="TextBox 28"/>
          <p:cNvSpPr txBox="1"/>
          <p:nvPr/>
        </p:nvSpPr>
        <p:spPr>
          <a:xfrm>
            <a:off x="794864" y="3867091"/>
            <a:ext cx="1101584" cy="400110"/>
          </a:xfrm>
          <a:prstGeom prst="rect">
            <a:avLst/>
          </a:prstGeom>
          <a:noFill/>
        </p:spPr>
        <p:txBody>
          <a:bodyPr wrap="none" rtlCol="0">
            <a:spAutoFit/>
          </a:bodyPr>
          <a:lstStyle/>
          <a:p>
            <a:pPr algn="r"/>
            <a:r>
              <a:rPr lang="en-US" sz="2000" dirty="0" smtClean="0">
                <a:solidFill>
                  <a:schemeClr val="bg1"/>
                </a:solidFill>
                <a:latin typeface="+mj-lt"/>
              </a:rPr>
              <a:t>Curiosity</a:t>
            </a:r>
            <a:endParaRPr lang="en-US" sz="2000" dirty="0" smtClean="0">
              <a:solidFill>
                <a:schemeClr val="bg1"/>
              </a:solidFill>
              <a:latin typeface="+mj-lt"/>
            </a:endParaRPr>
          </a:p>
        </p:txBody>
      </p:sp>
      <p:sp>
        <p:nvSpPr>
          <p:cNvPr id="30" name="TextBox 29"/>
          <p:cNvSpPr txBox="1"/>
          <p:nvPr/>
        </p:nvSpPr>
        <p:spPr>
          <a:xfrm rot="16200000">
            <a:off x="-371231" y="2686853"/>
            <a:ext cx="1559401" cy="461665"/>
          </a:xfrm>
          <a:prstGeom prst="rect">
            <a:avLst/>
          </a:prstGeom>
          <a:noFill/>
        </p:spPr>
        <p:txBody>
          <a:bodyPr wrap="none" rtlCol="0">
            <a:spAutoFit/>
          </a:bodyPr>
          <a:lstStyle/>
          <a:p>
            <a:pPr algn="r"/>
            <a:r>
              <a:rPr lang="en-US" sz="2400" smtClean="0">
                <a:solidFill>
                  <a:schemeClr val="bg1"/>
                </a:solidFill>
                <a:latin typeface="+mj-lt"/>
              </a:rPr>
              <a:t>Motivation</a:t>
            </a:r>
            <a:endParaRPr lang="en-US" sz="2400" dirty="0" smtClean="0">
              <a:solidFill>
                <a:schemeClr val="bg1"/>
              </a:solidFill>
              <a:latin typeface="+mj-lt"/>
            </a:endParaRPr>
          </a:p>
        </p:txBody>
      </p:sp>
      <p:sp>
        <p:nvSpPr>
          <p:cNvPr id="31" name="TextBox 30"/>
          <p:cNvSpPr txBox="1"/>
          <p:nvPr/>
        </p:nvSpPr>
        <p:spPr>
          <a:xfrm>
            <a:off x="3699117" y="5334000"/>
            <a:ext cx="2443362" cy="461665"/>
          </a:xfrm>
          <a:prstGeom prst="rect">
            <a:avLst/>
          </a:prstGeom>
          <a:noFill/>
        </p:spPr>
        <p:txBody>
          <a:bodyPr wrap="none" rtlCol="0">
            <a:spAutoFit/>
          </a:bodyPr>
          <a:lstStyle/>
          <a:p>
            <a:pPr algn="r"/>
            <a:r>
              <a:rPr lang="en-US" sz="2400" smtClean="0">
                <a:solidFill>
                  <a:schemeClr val="bg1"/>
                </a:solidFill>
                <a:latin typeface="+mj-lt"/>
              </a:rPr>
              <a:t>Attacker Expertise</a:t>
            </a:r>
            <a:endParaRPr lang="en-US" sz="2400" dirty="0" smtClean="0">
              <a:solidFill>
                <a:schemeClr val="bg1"/>
              </a:solidFill>
              <a:latin typeface="+mj-lt"/>
            </a:endParaRPr>
          </a:p>
        </p:txBody>
      </p:sp>
      <p:sp>
        <p:nvSpPr>
          <p:cNvPr id="32" name="TextBox 31"/>
          <p:cNvSpPr txBox="1"/>
          <p:nvPr/>
        </p:nvSpPr>
        <p:spPr>
          <a:xfrm>
            <a:off x="2386298" y="4800600"/>
            <a:ext cx="781624" cy="707886"/>
          </a:xfrm>
          <a:prstGeom prst="rect">
            <a:avLst/>
          </a:prstGeom>
          <a:noFill/>
        </p:spPr>
        <p:txBody>
          <a:bodyPr wrap="none" rtlCol="0">
            <a:spAutoFit/>
          </a:bodyPr>
          <a:lstStyle/>
          <a:p>
            <a:r>
              <a:rPr lang="en-US" sz="2000" dirty="0" smtClean="0">
                <a:solidFill>
                  <a:schemeClr val="bg1"/>
                </a:solidFill>
                <a:latin typeface="+mj-lt"/>
              </a:rPr>
              <a:t>Script</a:t>
            </a:r>
          </a:p>
          <a:p>
            <a:r>
              <a:rPr lang="en-US" sz="2000" dirty="0" smtClean="0">
                <a:solidFill>
                  <a:schemeClr val="bg1"/>
                </a:solidFill>
                <a:latin typeface="+mj-lt"/>
              </a:rPr>
              <a:t>Kiddy</a:t>
            </a:r>
            <a:endParaRPr lang="en-US" sz="2000" dirty="0" smtClean="0">
              <a:solidFill>
                <a:schemeClr val="bg1"/>
              </a:solidFill>
              <a:latin typeface="+mj-lt"/>
            </a:endParaRPr>
          </a:p>
        </p:txBody>
      </p:sp>
      <p:sp>
        <p:nvSpPr>
          <p:cNvPr id="33" name="TextBox 32"/>
          <p:cNvSpPr txBox="1"/>
          <p:nvPr/>
        </p:nvSpPr>
        <p:spPr>
          <a:xfrm>
            <a:off x="4306837" y="4852099"/>
            <a:ext cx="1107354" cy="400110"/>
          </a:xfrm>
          <a:prstGeom prst="rect">
            <a:avLst/>
          </a:prstGeom>
          <a:noFill/>
        </p:spPr>
        <p:txBody>
          <a:bodyPr wrap="none" rtlCol="0">
            <a:spAutoFit/>
          </a:bodyPr>
          <a:lstStyle/>
          <a:p>
            <a:r>
              <a:rPr lang="en-US" sz="2000" dirty="0" smtClean="0">
                <a:solidFill>
                  <a:schemeClr val="bg1"/>
                </a:solidFill>
                <a:latin typeface="+mj-lt"/>
              </a:rPr>
              <a:t>Hobbyist</a:t>
            </a:r>
            <a:endParaRPr lang="en-US" sz="2000" dirty="0" smtClean="0">
              <a:solidFill>
                <a:schemeClr val="bg1"/>
              </a:solidFill>
              <a:latin typeface="+mj-lt"/>
            </a:endParaRPr>
          </a:p>
        </p:txBody>
      </p:sp>
      <p:sp>
        <p:nvSpPr>
          <p:cNvPr id="34" name="TextBox 33"/>
          <p:cNvSpPr txBox="1"/>
          <p:nvPr/>
        </p:nvSpPr>
        <p:spPr>
          <a:xfrm>
            <a:off x="6553106" y="4854406"/>
            <a:ext cx="859531" cy="400110"/>
          </a:xfrm>
          <a:prstGeom prst="rect">
            <a:avLst/>
          </a:prstGeom>
          <a:noFill/>
        </p:spPr>
        <p:txBody>
          <a:bodyPr wrap="none" rtlCol="0">
            <a:spAutoFit/>
          </a:bodyPr>
          <a:lstStyle/>
          <a:p>
            <a:r>
              <a:rPr lang="en-US" sz="2000" dirty="0" smtClean="0">
                <a:solidFill>
                  <a:schemeClr val="bg1"/>
                </a:solidFill>
                <a:latin typeface="+mj-lt"/>
              </a:rPr>
              <a:t>Expert</a:t>
            </a:r>
            <a:endParaRPr lang="en-US" sz="2000" dirty="0" smtClean="0">
              <a:solidFill>
                <a:schemeClr val="bg1"/>
              </a:solidFill>
              <a:latin typeface="+mj-lt"/>
            </a:endParaRPr>
          </a:p>
        </p:txBody>
      </p:sp>
      <p:sp>
        <p:nvSpPr>
          <p:cNvPr id="35" name="Rounded Rectangle 34"/>
          <p:cNvSpPr/>
          <p:nvPr/>
        </p:nvSpPr>
        <p:spPr bwMode="auto">
          <a:xfrm>
            <a:off x="2188096" y="1077553"/>
            <a:ext cx="1621904" cy="3581400"/>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Vandalism</a:t>
            </a:r>
            <a:endParaRPr kumimoji="0" lang="en-US" sz="1600" b="0" i="0" u="none" strike="noStrike" cap="none" normalizeH="0" baseline="0" dirty="0" smtClean="0">
              <a:ln>
                <a:noFill/>
              </a:ln>
              <a:solidFill>
                <a:schemeClr val="tx1"/>
              </a:solidFill>
              <a:effectLst/>
              <a:latin typeface="Arial" charset="0"/>
            </a:endParaRPr>
          </a:p>
        </p:txBody>
      </p:sp>
      <p:sp>
        <p:nvSpPr>
          <p:cNvPr id="36" name="Rounded Rectangle 35"/>
          <p:cNvSpPr/>
          <p:nvPr/>
        </p:nvSpPr>
        <p:spPr bwMode="auto">
          <a:xfrm>
            <a:off x="4150943" y="1036508"/>
            <a:ext cx="1684778" cy="3581400"/>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Theft</a:t>
            </a:r>
            <a:endParaRPr kumimoji="0" lang="en-US" sz="1600" b="0" i="0" u="none" strike="noStrike" cap="none" normalizeH="0" baseline="0" dirty="0" smtClean="0">
              <a:ln>
                <a:noFill/>
              </a:ln>
              <a:solidFill>
                <a:schemeClr val="tx1"/>
              </a:solidFill>
              <a:effectLst/>
              <a:latin typeface="Arial" charset="0"/>
            </a:endParaRPr>
          </a:p>
        </p:txBody>
      </p:sp>
      <p:sp>
        <p:nvSpPr>
          <p:cNvPr id="37" name="Rounded Rectangle 36"/>
          <p:cNvSpPr/>
          <p:nvPr/>
        </p:nvSpPr>
        <p:spPr bwMode="auto">
          <a:xfrm>
            <a:off x="6400800" y="1036508"/>
            <a:ext cx="1684778" cy="3581400"/>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Tool Developers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t>Tools Sold </a:t>
            </a:r>
            <a:r>
              <a:rPr lang="en-US" dirty="0"/>
              <a:t>&amp;</a:t>
            </a:r>
            <a:r>
              <a:rPr lang="en-US" dirty="0" smtClean="0"/>
              <a:t> Licensed to Less Experienced Criminals</a:t>
            </a:r>
            <a:endParaRPr kumimoji="0" lang="en-US" sz="1600" b="0" i="0" u="none" strike="noStrike" cap="none" normalizeH="0" baseline="0" dirty="0" smtClean="0">
              <a:ln>
                <a:noFill/>
              </a:ln>
              <a:solidFill>
                <a:schemeClr val="tx1"/>
              </a:solidFill>
              <a:effectLst/>
              <a:latin typeface="Arial" charset="0"/>
            </a:endParaRPr>
          </a:p>
        </p:txBody>
      </p:sp>
      <p:sp>
        <p:nvSpPr>
          <p:cNvPr id="38" name="Down Arrow 37"/>
          <p:cNvSpPr/>
          <p:nvPr/>
        </p:nvSpPr>
        <p:spPr bwMode="auto">
          <a:xfrm rot="5400000">
            <a:off x="5864852" y="3353328"/>
            <a:ext cx="484632" cy="542894"/>
          </a:xfrm>
          <a:prstGeom prst="downArrow">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0" name="Down Arrow 39"/>
          <p:cNvSpPr/>
          <p:nvPr/>
        </p:nvSpPr>
        <p:spPr bwMode="auto">
          <a:xfrm rot="5400000">
            <a:off x="4863084" y="2862774"/>
            <a:ext cx="484632" cy="2590800"/>
          </a:xfrm>
          <a:prstGeom prst="downArrow">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2" name="Oval Callout 41"/>
          <p:cNvSpPr/>
          <p:nvPr/>
        </p:nvSpPr>
        <p:spPr bwMode="auto">
          <a:xfrm>
            <a:off x="6400800" y="148975"/>
            <a:ext cx="2590800" cy="833728"/>
          </a:xfrm>
          <a:prstGeom prst="wedgeEllipseCallout">
            <a:avLst>
              <a:gd name="adj1" fmla="val -14418"/>
              <a:gd name="adj2" fmla="val 141808"/>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Hackers make more selling tools </a:t>
            </a:r>
            <a:r>
              <a:rPr kumimoji="0" lang="is-IS" sz="1400" b="0" i="0" u="none" strike="noStrike" cap="none" normalizeH="0" baseline="0" dirty="0" smtClean="0">
                <a:ln>
                  <a:noFill/>
                </a:ln>
                <a:solidFill>
                  <a:schemeClr val="tx1"/>
                </a:solidFill>
                <a:effectLst/>
                <a:latin typeface="Arial" charset="0"/>
              </a:rPr>
              <a:t>…</a:t>
            </a:r>
            <a:endParaRPr kumimoji="0" lang="en-US" sz="1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2914514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Malware Development Process</a:t>
            </a:r>
            <a:endParaRPr lang="en-US" dirty="0"/>
          </a:p>
        </p:txBody>
      </p:sp>
      <p:graphicFrame>
        <p:nvGraphicFramePr>
          <p:cNvPr id="10" name="Diagram 9"/>
          <p:cNvGraphicFramePr/>
          <p:nvPr>
            <p:extLst>
              <p:ext uri="{D42A27DB-BD31-4B8C-83A1-F6EECF244321}">
                <p14:modId xmlns:p14="http://schemas.microsoft.com/office/powerpoint/2010/main" val="608197757"/>
              </p:ext>
            </p:extLst>
          </p:nvPr>
        </p:nvGraphicFramePr>
        <p:xfrm>
          <a:off x="0" y="838200"/>
          <a:ext cx="9144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387671"/>
      </p:ext>
    </p:extLst>
  </p:cSld>
  <p:clrMapOvr>
    <a:masterClrMapping/>
  </p:clrMapOvr>
  <p:transition>
    <p:fade/>
  </p:transition>
</p:sld>
</file>

<file path=ppt/theme/theme1.xml><?xml version="1.0" encoding="utf-8"?>
<a:theme xmlns:a="http://schemas.openxmlformats.org/drawingml/2006/main" name="TUCJ2011light">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defRPr sz="2000" dirty="0" err="1" smtClean="0">
            <a:latin typeface="+mj-lt"/>
          </a:defRPr>
        </a:defPPr>
      </a:lstStyle>
    </a:txDef>
  </a:objectDefaults>
  <a:extraClrSchemeLst>
    <a:extraClrScheme>
      <a:clrScheme name="1_Threat assess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reat assess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reat assess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reat assess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reat assess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reat assess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reat assess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reat assess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reat assess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reat assess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reat assess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reat assess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TUCJ2011light.potx</Template>
  <TotalTime>3635</TotalTime>
  <Words>998</Words>
  <Application>Microsoft Macintosh PowerPoint</Application>
  <PresentationFormat>On-screen Show (4:3)</PresentationFormat>
  <Paragraphs>137</Paragraphs>
  <Slides>20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Goudy Old Style</vt:lpstr>
      <vt:lpstr>Trebuchet MS</vt:lpstr>
      <vt:lpstr>Wingdings</vt:lpstr>
      <vt:lpstr>Arial</vt:lpstr>
      <vt:lpstr>TUCJ2011light</vt:lpstr>
      <vt:lpstr>MIS 5208</vt:lpstr>
      <vt:lpstr>Agenda</vt:lpstr>
      <vt:lpstr>Serious Threats</vt:lpstr>
      <vt:lpstr>Advanced Persistent Threats</vt:lpstr>
      <vt:lpstr>A cyber war could be disastrous</vt:lpstr>
      <vt:lpstr>Virus Attack Activity</vt:lpstr>
      <vt:lpstr>Using Data To Disrupt the Kill Chain</vt:lpstr>
      <vt:lpstr>Changing Threat Environment</vt:lpstr>
      <vt:lpstr>Malware Development Process</vt:lpstr>
      <vt:lpstr>Underground Market</vt:lpstr>
      <vt:lpstr>Tyupkin ATM Malware for Sale </vt:lpstr>
      <vt:lpstr>Hansa</vt:lpstr>
      <vt:lpstr>Malware Market</vt:lpstr>
      <vt:lpstr>Attacker vs. Defender</vt:lpstr>
      <vt:lpstr>Cyber Kill Chain</vt:lpstr>
      <vt:lpstr>Cyber Kill Chain</vt:lpstr>
      <vt:lpstr>Kill Chain Value</vt:lpstr>
      <vt:lpstr>Splunk and the Kill Chain</vt:lpstr>
      <vt:lpstr>Splunk and the Kill Chain</vt:lpstr>
      <vt:lpstr>PowerPoint Presentation</vt:lpstr>
    </vt:vector>
  </TitlesOfParts>
  <Company>The College of Liberal Arts at Temple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Jerry Ratcliffe</dc:creator>
  <cp:lastModifiedBy>Ed Ferarra</cp:lastModifiedBy>
  <cp:revision>139</cp:revision>
  <dcterms:created xsi:type="dcterms:W3CDTF">2010-10-24T19:37:44Z</dcterms:created>
  <dcterms:modified xsi:type="dcterms:W3CDTF">2016-03-08T03:53:21Z</dcterms:modified>
</cp:coreProperties>
</file>