
<file path=[Content_Types].xml><?xml version="1.0" encoding="utf-8"?>
<Types xmlns="http://schemas.openxmlformats.org/package/2006/content-types">
  <Default Extension="xml" ContentType="application/xml"/>
  <Default Extension="jpeg" ContentType="image/jpeg"/>
  <Default Extension="tif" ContentType="image/tiff"/>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31"/>
  </p:notesMasterIdLst>
  <p:handoutMasterIdLst>
    <p:handoutMasterId r:id="rId32"/>
  </p:handoutMasterIdLst>
  <p:sldIdLst>
    <p:sldId id="256" r:id="rId2"/>
    <p:sldId id="257" r:id="rId3"/>
    <p:sldId id="264" r:id="rId4"/>
    <p:sldId id="300" r:id="rId5"/>
    <p:sldId id="277" r:id="rId6"/>
    <p:sldId id="278" r:id="rId7"/>
    <p:sldId id="284" r:id="rId8"/>
    <p:sldId id="294" r:id="rId9"/>
    <p:sldId id="285" r:id="rId10"/>
    <p:sldId id="286" r:id="rId11"/>
    <p:sldId id="280" r:id="rId12"/>
    <p:sldId id="281" r:id="rId13"/>
    <p:sldId id="299" r:id="rId14"/>
    <p:sldId id="282" r:id="rId15"/>
    <p:sldId id="283" r:id="rId16"/>
    <p:sldId id="287" r:id="rId17"/>
    <p:sldId id="288" r:id="rId18"/>
    <p:sldId id="295" r:id="rId19"/>
    <p:sldId id="298" r:id="rId20"/>
    <p:sldId id="296" r:id="rId21"/>
    <p:sldId id="302" r:id="rId22"/>
    <p:sldId id="303" r:id="rId23"/>
    <p:sldId id="289" r:id="rId24"/>
    <p:sldId id="290" r:id="rId25"/>
    <p:sldId id="291" r:id="rId26"/>
    <p:sldId id="292" r:id="rId27"/>
    <p:sldId id="293" r:id="rId28"/>
    <p:sldId id="301" r:id="rId29"/>
    <p:sldId id="279" r:id="rId30"/>
  </p:sldIdLst>
  <p:sldSz cx="9144000" cy="6858000" type="screen4x3"/>
  <p:notesSz cx="6858000" cy="9144000"/>
  <p:defaultTextStyle>
    <a:defPPr>
      <a:defRPr lang="en-US"/>
    </a:defPPr>
    <a:lvl1pPr algn="ctr" rtl="0" fontAlgn="base">
      <a:spcBef>
        <a:spcPct val="0"/>
      </a:spcBef>
      <a:spcAft>
        <a:spcPct val="0"/>
      </a:spcAft>
      <a:defRPr sz="1600" kern="1200">
        <a:solidFill>
          <a:schemeClr val="tx1"/>
        </a:solidFill>
        <a:latin typeface="Arial" charset="0"/>
        <a:ea typeface="+mn-ea"/>
        <a:cs typeface="+mn-cs"/>
      </a:defRPr>
    </a:lvl1pPr>
    <a:lvl2pPr marL="457200" algn="ctr" rtl="0" fontAlgn="base">
      <a:spcBef>
        <a:spcPct val="0"/>
      </a:spcBef>
      <a:spcAft>
        <a:spcPct val="0"/>
      </a:spcAft>
      <a:defRPr sz="1600" kern="1200">
        <a:solidFill>
          <a:schemeClr val="tx1"/>
        </a:solidFill>
        <a:latin typeface="Arial" charset="0"/>
        <a:ea typeface="+mn-ea"/>
        <a:cs typeface="+mn-cs"/>
      </a:defRPr>
    </a:lvl2pPr>
    <a:lvl3pPr marL="914400" algn="ctr" rtl="0" fontAlgn="base">
      <a:spcBef>
        <a:spcPct val="0"/>
      </a:spcBef>
      <a:spcAft>
        <a:spcPct val="0"/>
      </a:spcAft>
      <a:defRPr sz="1600" kern="1200">
        <a:solidFill>
          <a:schemeClr val="tx1"/>
        </a:solidFill>
        <a:latin typeface="Arial" charset="0"/>
        <a:ea typeface="+mn-ea"/>
        <a:cs typeface="+mn-cs"/>
      </a:defRPr>
    </a:lvl3pPr>
    <a:lvl4pPr marL="1371600" algn="ctr" rtl="0" fontAlgn="base">
      <a:spcBef>
        <a:spcPct val="0"/>
      </a:spcBef>
      <a:spcAft>
        <a:spcPct val="0"/>
      </a:spcAft>
      <a:defRPr sz="1600" kern="1200">
        <a:solidFill>
          <a:schemeClr val="tx1"/>
        </a:solidFill>
        <a:latin typeface="Arial" charset="0"/>
        <a:ea typeface="+mn-ea"/>
        <a:cs typeface="+mn-cs"/>
      </a:defRPr>
    </a:lvl4pPr>
    <a:lvl5pPr marL="1828800" algn="ctr"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59C07A1E-ADD7-A145-A463-923E37309A21}">
          <p14:sldIdLst>
            <p14:sldId id="256"/>
            <p14:sldId id="257"/>
            <p14:sldId id="264"/>
            <p14:sldId id="300"/>
            <p14:sldId id="277"/>
            <p14:sldId id="278"/>
            <p14:sldId id="284"/>
            <p14:sldId id="294"/>
            <p14:sldId id="285"/>
            <p14:sldId id="286"/>
            <p14:sldId id="280"/>
            <p14:sldId id="281"/>
            <p14:sldId id="299"/>
            <p14:sldId id="282"/>
            <p14:sldId id="283"/>
            <p14:sldId id="287"/>
            <p14:sldId id="288"/>
            <p14:sldId id="295"/>
            <p14:sldId id="298"/>
            <p14:sldId id="296"/>
            <p14:sldId id="302"/>
            <p14:sldId id="303"/>
            <p14:sldId id="289"/>
            <p14:sldId id="290"/>
            <p14:sldId id="291"/>
            <p14:sldId id="292"/>
            <p14:sldId id="293"/>
            <p14:sldId id="301"/>
            <p14:sldId id="27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D69900"/>
    <a:srgbClr val="88D2CE"/>
    <a:srgbClr val="CC9900"/>
    <a:srgbClr val="FFFFFF"/>
    <a:srgbClr val="CC00CC"/>
    <a:srgbClr val="66FF33"/>
    <a:srgbClr val="FF7C80"/>
    <a:srgbClr val="FF505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30" autoAdjust="0"/>
    <p:restoredTop sz="50000" autoAdjust="0"/>
  </p:normalViewPr>
  <p:slideViewPr>
    <p:cSldViewPr>
      <p:cViewPr>
        <p:scale>
          <a:sx n="110" d="100"/>
          <a:sy n="110" d="100"/>
        </p:scale>
        <p:origin x="824"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3" d="100"/>
        <a:sy n="153" d="100"/>
      </p:scale>
      <p:origin x="0" y="0"/>
    </p:cViewPr>
  </p:sorterViewPr>
  <p:notesViewPr>
    <p:cSldViewPr>
      <p:cViewPr varScale="1">
        <p:scale>
          <a:sx n="70" d="100"/>
          <a:sy n="70" d="100"/>
        </p:scale>
        <p:origin x="-2814"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2CD84E-8DCB-4709-8B6F-4E6CAD3528F3}" type="datetimeFigureOut">
              <a:rPr lang="en-US" smtClean="0"/>
              <a:pPr/>
              <a:t>3/15/16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E4FF9D-976D-44D9-8674-68DD0DEA3853}" type="slidenum">
              <a:rPr lang="en-US" smtClean="0"/>
              <a:pPr/>
              <a:t>‹#›</a:t>
            </a:fld>
            <a:endParaRPr lang="en-US"/>
          </a:p>
        </p:txBody>
      </p:sp>
    </p:spTree>
    <p:extLst>
      <p:ext uri="{BB962C8B-B14F-4D97-AF65-F5344CB8AC3E}">
        <p14:creationId xmlns:p14="http://schemas.microsoft.com/office/powerpoint/2010/main" val="30692771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4608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60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608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608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4608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9EE72EE-05F9-4127-98FE-769004EF6047}" type="slidenum">
              <a:rPr lang="en-US"/>
              <a:pPr/>
              <a:t>‹#›</a:t>
            </a:fld>
            <a:endParaRPr lang="en-US"/>
          </a:p>
        </p:txBody>
      </p:sp>
    </p:spTree>
    <p:extLst>
      <p:ext uri="{BB962C8B-B14F-4D97-AF65-F5344CB8AC3E}">
        <p14:creationId xmlns:p14="http://schemas.microsoft.com/office/powerpoint/2010/main" val="19070648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5C7709-F27B-426D-A847-B1772613079E}" type="slidenum">
              <a:rPr lang="en-US" smtClean="0"/>
              <a:t>3</a:t>
            </a:fld>
            <a:endParaRPr lang="en-US" dirty="0"/>
          </a:p>
        </p:txBody>
      </p:sp>
    </p:spTree>
    <p:extLst>
      <p:ext uri="{BB962C8B-B14F-4D97-AF65-F5344CB8AC3E}">
        <p14:creationId xmlns:p14="http://schemas.microsoft.com/office/powerpoint/2010/main" val="361943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EE72EE-05F9-4127-98FE-769004EF6047}" type="slidenum">
              <a:rPr lang="en-US" smtClean="0"/>
              <a:pPr/>
              <a:t>18</a:t>
            </a:fld>
            <a:endParaRPr lang="en-US"/>
          </a:p>
        </p:txBody>
      </p:sp>
    </p:spTree>
    <p:extLst>
      <p:ext uri="{BB962C8B-B14F-4D97-AF65-F5344CB8AC3E}">
        <p14:creationId xmlns:p14="http://schemas.microsoft.com/office/powerpoint/2010/main" val="317313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t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ti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ti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ti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ti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ti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ti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ti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red Temp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28423"/>
            <a:ext cx="9144000" cy="929577"/>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chemeClr val="tx2">
                  <a:lumMod val="50000"/>
                </a:schemeClr>
              </a:buClr>
              <a:defRPr/>
            </a:lvl2pPr>
            <a:lvl3pPr>
              <a:buClr>
                <a:schemeClr val="tx2">
                  <a:lumMod val="25000"/>
                </a:schemeClr>
              </a:buClr>
              <a:defRPr/>
            </a:lvl3pPr>
          </a:lstStyle>
          <a:p>
            <a:pPr lvl="0"/>
            <a:r>
              <a:rPr lang="en-US" smtClean="0"/>
              <a:t>Click to edit Master text styles</a:t>
            </a:r>
          </a:p>
          <a:p>
            <a:pPr lvl="1"/>
            <a:r>
              <a:rPr lang="en-US" smtClean="0"/>
              <a:t>Second level</a:t>
            </a:r>
          </a:p>
          <a:p>
            <a:pPr lvl="2"/>
            <a:r>
              <a:rPr lang="en-US" smtClean="0"/>
              <a:t>Third level</a:t>
            </a:r>
          </a:p>
        </p:txBody>
      </p:sp>
      <p:sp>
        <p:nvSpPr>
          <p:cNvPr id="5" name="TextBox 4"/>
          <p:cNvSpPr txBox="1"/>
          <p:nvPr userDrawn="1"/>
        </p:nvSpPr>
        <p:spPr>
          <a:xfrm>
            <a:off x="5029200" y="6096000"/>
            <a:ext cx="3898999" cy="523220"/>
          </a:xfrm>
          <a:prstGeom prst="rect">
            <a:avLst/>
          </a:prstGeom>
          <a:noFill/>
        </p:spPr>
        <p:txBody>
          <a:bodyPr wrap="none" rtlCol="0">
            <a:spAutoFit/>
          </a:bodyPr>
          <a:lstStyle/>
          <a:p>
            <a:pPr algn="r"/>
            <a:r>
              <a:rPr lang="en-US" sz="2800" b="1" spc="150" baseline="0" dirty="0" smtClean="0">
                <a:solidFill>
                  <a:schemeClr val="tx1">
                    <a:lumMod val="85000"/>
                  </a:schemeClr>
                </a:solidFill>
                <a:effectLst>
                  <a:outerShdw blurRad="38100" dist="38100" dir="2700000" algn="tl">
                    <a:srgbClr val="000000">
                      <a:alpha val="43137"/>
                    </a:srgbClr>
                  </a:outerShdw>
                </a:effectLst>
                <a:latin typeface="Goudy Old Style" pitchFamily="18" charset="0"/>
              </a:rPr>
              <a:t>Fox School of Business</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no Temple">
    <p:spTree>
      <p:nvGrpSpPr>
        <p:cNvPr id="1" name=""/>
        <p:cNvGrpSpPr/>
        <p:nvPr/>
      </p:nvGrpSpPr>
      <p:grpSpPr>
        <a:xfrm>
          <a:off x="0" y="0"/>
          <a:ext cx="0" cy="0"/>
          <a:chOff x="0" y="0"/>
          <a:chExt cx="0" cy="0"/>
        </a:xfrm>
      </p:grpSpPr>
      <p:sp>
        <p:nvSpPr>
          <p:cNvPr id="5" name="Rectangle 4"/>
          <p:cNvSpPr/>
          <p:nvPr userDrawn="1"/>
        </p:nvSpPr>
        <p:spPr bwMode="auto">
          <a:xfrm>
            <a:off x="0" y="0"/>
            <a:ext cx="9144000" cy="6858000"/>
          </a:xfrm>
          <a:prstGeom prst="rect">
            <a:avLst/>
          </a:prstGeom>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p:txBody>
      </p:sp>
      <p:sp>
        <p:nvSpPr>
          <p:cNvPr id="4" name="Title 1"/>
          <p:cNvSpPr>
            <a:spLocks noGrp="1"/>
          </p:cNvSpPr>
          <p:nvPr>
            <p:ph type="title"/>
          </p:nvPr>
        </p:nvSpPr>
        <p:spPr>
          <a:xfrm>
            <a:off x="457200" y="152400"/>
            <a:ext cx="8305800" cy="715963"/>
          </a:xfrm>
        </p:spPr>
        <p:txBody>
          <a:bodyPr/>
          <a:lstStyle/>
          <a:p>
            <a:r>
              <a:rPr lang="en-US" smtClean="0"/>
              <a:t>Click to edit Master title style</a:t>
            </a:r>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28423"/>
            <a:ext cx="9144000" cy="929577"/>
          </a:xfrm>
          <a:prstGeom prst="rect">
            <a:avLst/>
          </a:prstGeom>
        </p:spPr>
      </p:pic>
      <p:sp>
        <p:nvSpPr>
          <p:cNvPr id="7" name="TextBox 6"/>
          <p:cNvSpPr txBox="1"/>
          <p:nvPr userDrawn="1"/>
        </p:nvSpPr>
        <p:spPr>
          <a:xfrm>
            <a:off x="5029200" y="6096000"/>
            <a:ext cx="3898999" cy="523220"/>
          </a:xfrm>
          <a:prstGeom prst="rect">
            <a:avLst/>
          </a:prstGeom>
          <a:noFill/>
        </p:spPr>
        <p:txBody>
          <a:bodyPr wrap="none" rtlCol="0">
            <a:spAutoFit/>
          </a:bodyPr>
          <a:lstStyle/>
          <a:p>
            <a:pPr algn="r"/>
            <a:r>
              <a:rPr lang="en-US" sz="2800" b="1" spc="150" baseline="0" dirty="0" smtClean="0">
                <a:solidFill>
                  <a:schemeClr val="tx1">
                    <a:lumMod val="85000"/>
                  </a:schemeClr>
                </a:solidFill>
                <a:effectLst>
                  <a:outerShdw blurRad="38100" dist="38100" dir="2700000" algn="tl">
                    <a:srgbClr val="000000">
                      <a:alpha val="43137"/>
                    </a:srgbClr>
                  </a:outerShdw>
                </a:effectLst>
                <a:latin typeface="Goudy Old Style" pitchFamily="18" charset="0"/>
              </a:rPr>
              <a:t>Fox School of Business</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only, grey Temple">
    <p:spTree>
      <p:nvGrpSpPr>
        <p:cNvPr id="1" name=""/>
        <p:cNvGrpSpPr/>
        <p:nvPr/>
      </p:nvGrpSpPr>
      <p:grpSpPr>
        <a:xfrm>
          <a:off x="0" y="0"/>
          <a:ext cx="0" cy="0"/>
          <a:chOff x="0" y="0"/>
          <a:chExt cx="0" cy="0"/>
        </a:xfrm>
      </p:grpSpPr>
      <p:sp>
        <p:nvSpPr>
          <p:cNvPr id="4" name="Title 1"/>
          <p:cNvSpPr>
            <a:spLocks noGrp="1"/>
          </p:cNvSpPr>
          <p:nvPr>
            <p:ph type="title"/>
          </p:nvPr>
        </p:nvSpPr>
        <p:spPr>
          <a:xfrm>
            <a:off x="457200" y="152400"/>
            <a:ext cx="8305800" cy="715963"/>
          </a:xfrm>
        </p:spPr>
        <p:txBody>
          <a:bodyPr/>
          <a:lstStyle/>
          <a:p>
            <a:r>
              <a:rPr lang="en-US" smtClean="0"/>
              <a:t>Click to edit Master title style</a:t>
            </a:r>
            <a:endParaRPr lang="en-US"/>
          </a:p>
        </p:txBody>
      </p:sp>
      <p:sp>
        <p:nvSpPr>
          <p:cNvPr id="2" name="Rectangle 1"/>
          <p:cNvSpPr/>
          <p:nvPr userDrawn="1"/>
        </p:nvSpPr>
        <p:spPr bwMode="auto">
          <a:xfrm>
            <a:off x="0" y="0"/>
            <a:ext cx="9144000" cy="6858000"/>
          </a:xfrm>
          <a:prstGeom prst="rect">
            <a:avLst/>
          </a:prstGeom>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28423"/>
            <a:ext cx="9144000" cy="929577"/>
          </a:xfrm>
          <a:prstGeom prst="rect">
            <a:avLst/>
          </a:prstGeom>
        </p:spPr>
      </p:pic>
      <p:sp>
        <p:nvSpPr>
          <p:cNvPr id="6" name="TextBox 5"/>
          <p:cNvSpPr txBox="1"/>
          <p:nvPr userDrawn="1"/>
        </p:nvSpPr>
        <p:spPr>
          <a:xfrm>
            <a:off x="5029200" y="6096000"/>
            <a:ext cx="3898999" cy="523220"/>
          </a:xfrm>
          <a:prstGeom prst="rect">
            <a:avLst/>
          </a:prstGeom>
          <a:noFill/>
        </p:spPr>
        <p:txBody>
          <a:bodyPr wrap="none" rtlCol="0">
            <a:spAutoFit/>
          </a:bodyPr>
          <a:lstStyle/>
          <a:p>
            <a:pPr algn="r"/>
            <a:r>
              <a:rPr lang="en-US" sz="2800" b="1" spc="150" baseline="0" dirty="0" smtClean="0">
                <a:solidFill>
                  <a:schemeClr val="tx1">
                    <a:lumMod val="85000"/>
                  </a:schemeClr>
                </a:solidFill>
                <a:effectLst>
                  <a:outerShdw blurRad="38100" dist="38100" dir="2700000" algn="tl">
                    <a:srgbClr val="000000">
                      <a:alpha val="43137"/>
                    </a:srgbClr>
                  </a:outerShdw>
                </a:effectLst>
                <a:latin typeface="Goudy Old Style" pitchFamily="18" charset="0"/>
              </a:rPr>
              <a:t>Fox School of Business</a:t>
            </a:r>
          </a:p>
        </p:txBody>
      </p:sp>
    </p:spTree>
    <p:extLst>
      <p:ext uri="{BB962C8B-B14F-4D97-AF65-F5344CB8AC3E}">
        <p14:creationId xmlns:p14="http://schemas.microsoft.com/office/powerpoint/2010/main" val="2739390326"/>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
        <p:nvSpPr>
          <p:cNvPr id="4" name="Title 1"/>
          <p:cNvSpPr>
            <a:spLocks noGrp="1"/>
          </p:cNvSpPr>
          <p:nvPr>
            <p:ph type="title"/>
          </p:nvPr>
        </p:nvSpPr>
        <p:spPr>
          <a:xfrm>
            <a:off x="457200" y="152400"/>
            <a:ext cx="8305800" cy="715963"/>
          </a:xfrm>
        </p:spPr>
        <p:txBody>
          <a:bodyPr/>
          <a:lstStyle/>
          <a:p>
            <a:r>
              <a:rPr lang="en-US" smtClean="0"/>
              <a:t>Click to edit Master title style</a:t>
            </a:r>
            <a:endParaRPr lang="en-US"/>
          </a:p>
        </p:txBody>
      </p:sp>
      <p:sp>
        <p:nvSpPr>
          <p:cNvPr id="2" name="Rectangle 1"/>
          <p:cNvSpPr/>
          <p:nvPr userDrawn="1"/>
        </p:nvSpPr>
        <p:spPr bwMode="auto">
          <a:xfrm>
            <a:off x="0" y="0"/>
            <a:ext cx="9144000" cy="6858000"/>
          </a:xfrm>
          <a:prstGeom prst="rect">
            <a:avLst/>
          </a:prstGeom>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17977557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532" name="Rectangle 4"/>
          <p:cNvSpPr>
            <a:spLocks noGrp="1" noChangeArrowheads="1"/>
          </p:cNvSpPr>
          <p:nvPr>
            <p:ph type="ctrTitle"/>
          </p:nvPr>
        </p:nvSpPr>
        <p:spPr>
          <a:xfrm>
            <a:off x="609600" y="762000"/>
            <a:ext cx="7772400" cy="1470025"/>
          </a:xfrm>
        </p:spPr>
        <p:txBody>
          <a:bodyPr/>
          <a:lstStyle>
            <a:lvl1pPr>
              <a:defRPr baseline="0">
                <a:solidFill>
                  <a:schemeClr val="tx1"/>
                </a:solidFill>
              </a:defRPr>
            </a:lvl1pPr>
          </a:lstStyle>
          <a:p>
            <a:r>
              <a:rPr lang="en-US" smtClean="0"/>
              <a:t>Click to edit Master title style</a:t>
            </a:r>
            <a:endParaRPr lang="en-US" dirty="0"/>
          </a:p>
        </p:txBody>
      </p:sp>
      <p:sp>
        <p:nvSpPr>
          <p:cNvPr id="22533" name="Rectangle 5"/>
          <p:cNvSpPr>
            <a:spLocks noGrp="1" noChangeArrowheads="1"/>
          </p:cNvSpPr>
          <p:nvPr>
            <p:ph type="subTitle" idx="1"/>
          </p:nvPr>
        </p:nvSpPr>
        <p:spPr>
          <a:xfrm>
            <a:off x="609600" y="4038600"/>
            <a:ext cx="7772400" cy="1447800"/>
          </a:xfrm>
        </p:spPr>
        <p:txBody>
          <a:bodyPr/>
          <a:lstStyle>
            <a:lvl1pPr marL="0" indent="0">
              <a:buFontTx/>
              <a:buNone/>
              <a:defRPr>
                <a:solidFill>
                  <a:schemeClr val="tx2">
                    <a:lumMod val="50000"/>
                  </a:schemeClr>
                </a:solidFill>
              </a:defRPr>
            </a:lvl1pPr>
          </a:lstStyle>
          <a:p>
            <a:r>
              <a:rPr lang="en-US" smtClean="0"/>
              <a:t>Click to edit Master subtitle style</a:t>
            </a:r>
            <a:endParaRPr lang="en-US" dirty="0"/>
          </a:p>
        </p:txBody>
      </p:sp>
      <p:sp>
        <p:nvSpPr>
          <p:cNvPr id="3" name="Text Placeholder 2"/>
          <p:cNvSpPr>
            <a:spLocks noGrp="1"/>
          </p:cNvSpPr>
          <p:nvPr>
            <p:ph type="body" sz="quarter" idx="10"/>
          </p:nvPr>
        </p:nvSpPr>
        <p:spPr>
          <a:xfrm>
            <a:off x="609600" y="2438400"/>
            <a:ext cx="7772400" cy="1371600"/>
          </a:xfrm>
        </p:spPr>
        <p:txBody>
          <a:bodyPr/>
          <a:lstStyle>
            <a:lvl1pPr marL="0" indent="0">
              <a:buNone/>
              <a:defRPr/>
            </a:lvl1pPr>
          </a:lstStyle>
          <a:p>
            <a:pPr lvl="0"/>
            <a:r>
              <a:rPr lang="en-US" dirty="0" smtClean="0"/>
              <a:t>Click to edit Master text styles</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28423"/>
            <a:ext cx="9144000" cy="929577"/>
          </a:xfrm>
          <a:prstGeom prst="rect">
            <a:avLst/>
          </a:prstGeom>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22533" name="Rectangle 5"/>
          <p:cNvSpPr>
            <a:spLocks noGrp="1" noChangeArrowheads="1"/>
          </p:cNvSpPr>
          <p:nvPr>
            <p:ph type="subTitle" idx="1"/>
          </p:nvPr>
        </p:nvSpPr>
        <p:spPr>
          <a:xfrm>
            <a:off x="1600200" y="1905000"/>
            <a:ext cx="6400800" cy="2438400"/>
          </a:xfrm>
        </p:spPr>
        <p:txBody>
          <a:bodyPr anchor="ctr"/>
          <a:lstStyle>
            <a:lvl1pPr marL="0" indent="0" algn="ctr">
              <a:spcBef>
                <a:spcPts val="0"/>
              </a:spcBef>
              <a:buFontTx/>
              <a:buNone/>
              <a:defRPr sz="2800">
                <a:solidFill>
                  <a:schemeClr val="tx2">
                    <a:lumMod val="50000"/>
                  </a:schemeClr>
                </a:solidFill>
              </a:defRPr>
            </a:lvl1pPr>
          </a:lstStyle>
          <a:p>
            <a:r>
              <a:rPr lang="en-US" smtClean="0"/>
              <a:t>Click to edit Master subtitle style</a:t>
            </a:r>
            <a:endParaRPr lang="en-US" dirty="0"/>
          </a:p>
        </p:txBody>
      </p:sp>
    </p:spTree>
    <p:extLst>
      <p:ext uri="{BB962C8B-B14F-4D97-AF65-F5344CB8AC3E}">
        <p14:creationId xmlns:p14="http://schemas.microsoft.com/office/powerpoint/2010/main" val="360125442"/>
      </p:ext>
    </p:extLst>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red Temp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28423"/>
            <a:ext cx="9144000" cy="929577"/>
          </a:xfrm>
          <a:prstGeom prst="rect">
            <a:avLst/>
          </a:prstGeom>
        </p:spPr>
      </p:pic>
      <p:sp>
        <p:nvSpPr>
          <p:cNvPr id="4" name="TextBox 3"/>
          <p:cNvSpPr txBox="1"/>
          <p:nvPr userDrawn="1"/>
        </p:nvSpPr>
        <p:spPr>
          <a:xfrm>
            <a:off x="5029200" y="6096000"/>
            <a:ext cx="3898999" cy="523220"/>
          </a:xfrm>
          <a:prstGeom prst="rect">
            <a:avLst/>
          </a:prstGeom>
          <a:noFill/>
        </p:spPr>
        <p:txBody>
          <a:bodyPr wrap="none" rtlCol="0">
            <a:spAutoFit/>
          </a:bodyPr>
          <a:lstStyle/>
          <a:p>
            <a:pPr algn="r"/>
            <a:r>
              <a:rPr lang="en-US" sz="2800" b="1" spc="150" baseline="0" dirty="0" smtClean="0">
                <a:solidFill>
                  <a:schemeClr val="tx1">
                    <a:lumMod val="85000"/>
                  </a:schemeClr>
                </a:solidFill>
                <a:effectLst>
                  <a:outerShdw blurRad="38100" dist="38100" dir="2700000" algn="tl">
                    <a:srgbClr val="000000">
                      <a:alpha val="43137"/>
                    </a:srgbClr>
                  </a:outerShdw>
                </a:effectLst>
                <a:latin typeface="Goudy Old Style" pitchFamily="18" charset="0"/>
              </a:rPr>
              <a:t>Fox School of Business</a:t>
            </a: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762000"/>
            <a:ext cx="4114800" cy="5135563"/>
          </a:xfrm>
        </p:spPr>
        <p:txBody>
          <a:bodyPr/>
          <a:lstStyle>
            <a:lvl1pPr>
              <a:defRPr sz="2400"/>
            </a:lvl1pPr>
            <a:lvl2pPr>
              <a:defRPr sz="2000"/>
            </a:lvl2pPr>
            <a:lvl3pPr>
              <a:defRPr sz="20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724400" y="762000"/>
            <a:ext cx="4038600" cy="51355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28423"/>
            <a:ext cx="9144000" cy="929577"/>
          </a:xfrm>
          <a:prstGeom prst="rect">
            <a:avLst/>
          </a:prstGeom>
        </p:spPr>
      </p:pic>
      <p:sp>
        <p:nvSpPr>
          <p:cNvPr id="6" name="TextBox 5"/>
          <p:cNvSpPr txBox="1"/>
          <p:nvPr userDrawn="1"/>
        </p:nvSpPr>
        <p:spPr>
          <a:xfrm>
            <a:off x="5029200" y="6096000"/>
            <a:ext cx="3898999" cy="523220"/>
          </a:xfrm>
          <a:prstGeom prst="rect">
            <a:avLst/>
          </a:prstGeom>
          <a:noFill/>
        </p:spPr>
        <p:txBody>
          <a:bodyPr wrap="none" rtlCol="0">
            <a:spAutoFit/>
          </a:bodyPr>
          <a:lstStyle/>
          <a:p>
            <a:pPr algn="r"/>
            <a:r>
              <a:rPr lang="en-US" sz="2800" b="1" spc="150" baseline="0" dirty="0" smtClean="0">
                <a:solidFill>
                  <a:schemeClr val="tx1">
                    <a:lumMod val="85000"/>
                  </a:schemeClr>
                </a:solidFill>
                <a:effectLst>
                  <a:outerShdw blurRad="38100" dist="38100" dir="2700000" algn="tl">
                    <a:srgbClr val="000000">
                      <a:alpha val="43137"/>
                    </a:srgbClr>
                  </a:outerShdw>
                </a:effectLst>
                <a:latin typeface="Goudy Old Style" pitchFamily="18" charset="0"/>
              </a:rPr>
              <a:t>Fox School of Business</a:t>
            </a: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90601"/>
            <a:ext cx="4114800" cy="21336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724400" y="990601"/>
            <a:ext cx="4038600" cy="21336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5" name="Content Placeholder 2"/>
          <p:cNvSpPr>
            <a:spLocks noGrp="1"/>
          </p:cNvSpPr>
          <p:nvPr>
            <p:ph sz="half" idx="10"/>
          </p:nvPr>
        </p:nvSpPr>
        <p:spPr>
          <a:xfrm>
            <a:off x="457200" y="3276600"/>
            <a:ext cx="4114800" cy="21336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6" name="Content Placeholder 3"/>
          <p:cNvSpPr>
            <a:spLocks noGrp="1"/>
          </p:cNvSpPr>
          <p:nvPr>
            <p:ph sz="half" idx="11"/>
          </p:nvPr>
        </p:nvSpPr>
        <p:spPr>
          <a:xfrm>
            <a:off x="4724400" y="3276600"/>
            <a:ext cx="4038600" cy="21336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28423"/>
            <a:ext cx="9144000" cy="929577"/>
          </a:xfrm>
          <a:prstGeom prst="rect">
            <a:avLst/>
          </a:prstGeom>
        </p:spPr>
      </p:pic>
      <p:sp>
        <p:nvSpPr>
          <p:cNvPr id="8" name="TextBox 7"/>
          <p:cNvSpPr txBox="1"/>
          <p:nvPr userDrawn="1"/>
        </p:nvSpPr>
        <p:spPr>
          <a:xfrm>
            <a:off x="5029200" y="6096000"/>
            <a:ext cx="3898999" cy="523220"/>
          </a:xfrm>
          <a:prstGeom prst="rect">
            <a:avLst/>
          </a:prstGeom>
          <a:noFill/>
        </p:spPr>
        <p:txBody>
          <a:bodyPr wrap="none" rtlCol="0">
            <a:spAutoFit/>
          </a:bodyPr>
          <a:lstStyle/>
          <a:p>
            <a:pPr algn="r"/>
            <a:r>
              <a:rPr lang="en-US" sz="2800" b="1" spc="150" baseline="0" dirty="0" smtClean="0">
                <a:solidFill>
                  <a:schemeClr val="tx1">
                    <a:lumMod val="85000"/>
                  </a:schemeClr>
                </a:solidFill>
                <a:effectLst>
                  <a:outerShdw blurRad="38100" dist="38100" dir="2700000" algn="tl">
                    <a:srgbClr val="000000">
                      <a:alpha val="43137"/>
                    </a:srgbClr>
                  </a:outerShdw>
                </a:effectLst>
                <a:latin typeface="Goudy Old Style" pitchFamily="18" charset="0"/>
              </a:rPr>
              <a:t>Fox School of Business</a:t>
            </a:r>
          </a:p>
        </p:txBody>
      </p:sp>
    </p:spTree>
    <p:extLst>
      <p:ext uri="{BB962C8B-B14F-4D97-AF65-F5344CB8AC3E}">
        <p14:creationId xmlns:p14="http://schemas.microsoft.com/office/powerpoint/2010/main" val="102688152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grey Temple">
    <p:spTree>
      <p:nvGrpSpPr>
        <p:cNvPr id="1" name=""/>
        <p:cNvGrpSpPr/>
        <p:nvPr/>
      </p:nvGrpSpPr>
      <p:grpSpPr>
        <a:xfrm>
          <a:off x="0" y="0"/>
          <a:ext cx="0" cy="0"/>
          <a:chOff x="0" y="0"/>
          <a:chExt cx="0" cy="0"/>
        </a:xfrm>
      </p:grpSpPr>
      <p:sp>
        <p:nvSpPr>
          <p:cNvPr id="3" name="Rectangle 2"/>
          <p:cNvSpPr/>
          <p:nvPr userDrawn="1"/>
        </p:nvSpPr>
        <p:spPr bwMode="auto">
          <a:xfrm>
            <a:off x="-76200" y="5715000"/>
            <a:ext cx="9220200" cy="1143000"/>
          </a:xfrm>
          <a:prstGeom prst="rect">
            <a:avLst/>
          </a:prstGeom>
          <a:solidFill>
            <a:schemeClr val="tx2">
              <a:alpha val="7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p:txBody>
      </p:sp>
      <p:sp>
        <p:nvSpPr>
          <p:cNvPr id="4" name="Title 1"/>
          <p:cNvSpPr>
            <a:spLocks noGrp="1"/>
          </p:cNvSpPr>
          <p:nvPr>
            <p:ph type="title"/>
          </p:nvPr>
        </p:nvSpPr>
        <p:spPr>
          <a:xfrm>
            <a:off x="457200" y="152400"/>
            <a:ext cx="8305800" cy="715963"/>
          </a:xfrm>
        </p:spPr>
        <p:txBody>
          <a:bodyPr/>
          <a:lstStyle/>
          <a:p>
            <a:r>
              <a:rPr lang="en-US" smtClean="0"/>
              <a:t>Click to edit Master title style</a:t>
            </a: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28423"/>
            <a:ext cx="9144000" cy="929577"/>
          </a:xfrm>
          <a:prstGeom prst="rect">
            <a:avLst/>
          </a:prstGeom>
        </p:spPr>
      </p:pic>
      <p:sp>
        <p:nvSpPr>
          <p:cNvPr id="6" name="TextBox 5"/>
          <p:cNvSpPr txBox="1"/>
          <p:nvPr userDrawn="1"/>
        </p:nvSpPr>
        <p:spPr>
          <a:xfrm>
            <a:off x="5029200" y="6096000"/>
            <a:ext cx="3898999" cy="523220"/>
          </a:xfrm>
          <a:prstGeom prst="rect">
            <a:avLst/>
          </a:prstGeom>
          <a:noFill/>
        </p:spPr>
        <p:txBody>
          <a:bodyPr wrap="none" rtlCol="0">
            <a:spAutoFit/>
          </a:bodyPr>
          <a:lstStyle/>
          <a:p>
            <a:pPr algn="r"/>
            <a:r>
              <a:rPr lang="en-US" sz="2800" b="1" spc="150" baseline="0" dirty="0" smtClean="0">
                <a:solidFill>
                  <a:schemeClr val="tx1">
                    <a:lumMod val="85000"/>
                  </a:schemeClr>
                </a:solidFill>
                <a:effectLst>
                  <a:outerShdw blurRad="38100" dist="38100" dir="2700000" algn="tl">
                    <a:srgbClr val="000000">
                      <a:alpha val="43137"/>
                    </a:srgbClr>
                  </a:outerShdw>
                </a:effectLst>
                <a:latin typeface="Goudy Old Style" pitchFamily="18" charset="0"/>
              </a:rPr>
              <a:t>Fox School of Business</a:t>
            </a: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3" name="Rectangle 2"/>
          <p:cNvSpPr/>
          <p:nvPr userDrawn="1"/>
        </p:nvSpPr>
        <p:spPr bwMode="auto">
          <a:xfrm>
            <a:off x="0" y="5715000"/>
            <a:ext cx="9144000" cy="1143000"/>
          </a:xfrm>
          <a:prstGeom prst="rect">
            <a:avLst/>
          </a:prstGeom>
          <a:solidFill>
            <a:srgbClr val="000000">
              <a:alpha val="69804"/>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p:txBody>
      </p:sp>
      <p:sp>
        <p:nvSpPr>
          <p:cNvPr id="4" name="Title 1"/>
          <p:cNvSpPr>
            <a:spLocks noGrp="1"/>
          </p:cNvSpPr>
          <p:nvPr>
            <p:ph type="title"/>
          </p:nvPr>
        </p:nvSpPr>
        <p:spPr>
          <a:xfrm>
            <a:off x="457200" y="152400"/>
            <a:ext cx="8305800" cy="715963"/>
          </a:xfrm>
        </p:spPr>
        <p:txBody>
          <a:bodyPr/>
          <a:lstStyle/>
          <a:p>
            <a:r>
              <a:rPr lang="en-US" smtClean="0"/>
              <a:t>Click to edit Master title style</a:t>
            </a:r>
            <a:endParaRPr lang="en-US"/>
          </a:p>
        </p:txBody>
      </p:sp>
      <p:sp>
        <p:nvSpPr>
          <p:cNvPr id="5" name="Content Placeholder 2"/>
          <p:cNvSpPr>
            <a:spLocks noGrp="1"/>
          </p:cNvSpPr>
          <p:nvPr>
            <p:ph idx="1"/>
          </p:nvPr>
        </p:nvSpPr>
        <p:spPr>
          <a:xfrm>
            <a:off x="457200" y="990600"/>
            <a:ext cx="8305800" cy="4952999"/>
          </a:xfrm>
        </p:spPr>
        <p:txBody>
          <a:bodyPr/>
          <a:lstStyle>
            <a:lvl2pPr>
              <a:buClr>
                <a:schemeClr val="tx2">
                  <a:lumMod val="50000"/>
                </a:schemeClr>
              </a:buClr>
              <a:defRPr/>
            </a:lvl2pPr>
            <a:lvl3pPr>
              <a:buClr>
                <a:schemeClr val="tx2">
                  <a:lumMod val="25000"/>
                </a:schemeClr>
              </a:buClr>
              <a:defRPr/>
            </a:lvl3pPr>
          </a:lstStyle>
          <a:p>
            <a:pPr lvl="0"/>
            <a:r>
              <a:rPr lang="en-US" smtClean="0"/>
              <a:t>Click to edit Master text styles</a:t>
            </a:r>
          </a:p>
          <a:p>
            <a:pPr lvl="1"/>
            <a:r>
              <a:rPr lang="en-US" smtClean="0"/>
              <a:t>Second level</a:t>
            </a:r>
          </a:p>
          <a:p>
            <a:pPr lvl="2"/>
            <a:r>
              <a:rPr lang="en-US" smtClean="0"/>
              <a:t>Third level</a:t>
            </a:r>
          </a:p>
        </p:txBody>
      </p:sp>
      <p:sp>
        <p:nvSpPr>
          <p:cNvPr id="6" name="TextBox 5"/>
          <p:cNvSpPr txBox="1"/>
          <p:nvPr userDrawn="1"/>
        </p:nvSpPr>
        <p:spPr>
          <a:xfrm>
            <a:off x="5029200" y="6096000"/>
            <a:ext cx="3898999" cy="523220"/>
          </a:xfrm>
          <a:prstGeom prst="rect">
            <a:avLst/>
          </a:prstGeom>
          <a:noFill/>
        </p:spPr>
        <p:txBody>
          <a:bodyPr wrap="none" rtlCol="0">
            <a:spAutoFit/>
          </a:bodyPr>
          <a:lstStyle/>
          <a:p>
            <a:pPr algn="r"/>
            <a:r>
              <a:rPr lang="en-US" sz="2800" b="1" spc="150" baseline="0" dirty="0" smtClean="0">
                <a:solidFill>
                  <a:schemeClr val="tx1">
                    <a:lumMod val="85000"/>
                  </a:schemeClr>
                </a:solidFill>
                <a:effectLst>
                  <a:outerShdw blurRad="38100" dist="38100" dir="2700000" algn="tl">
                    <a:srgbClr val="000000">
                      <a:alpha val="43137"/>
                    </a:srgbClr>
                  </a:outerShdw>
                </a:effectLst>
                <a:latin typeface="Goudy Old Style" pitchFamily="18" charset="0"/>
              </a:rPr>
              <a:t>Fox School of Business</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only, grey Temple">
    <p:spTree>
      <p:nvGrpSpPr>
        <p:cNvPr id="1" name=""/>
        <p:cNvGrpSpPr/>
        <p:nvPr/>
      </p:nvGrpSpPr>
      <p:grpSpPr>
        <a:xfrm>
          <a:off x="0" y="0"/>
          <a:ext cx="0" cy="0"/>
          <a:chOff x="0" y="0"/>
          <a:chExt cx="0" cy="0"/>
        </a:xfrm>
      </p:grpSpPr>
      <p:sp>
        <p:nvSpPr>
          <p:cNvPr id="4" name="Title 1"/>
          <p:cNvSpPr>
            <a:spLocks noGrp="1"/>
          </p:cNvSpPr>
          <p:nvPr>
            <p:ph type="title"/>
          </p:nvPr>
        </p:nvSpPr>
        <p:spPr>
          <a:xfrm>
            <a:off x="457200" y="152400"/>
            <a:ext cx="8305800" cy="715963"/>
          </a:xfrm>
        </p:spPr>
        <p:txBody>
          <a:bodyPr/>
          <a:lstStyle/>
          <a:p>
            <a:r>
              <a:rPr lang="en-US" smtClean="0"/>
              <a:t>Click to edit Master title style</a:t>
            </a:r>
            <a:endParaRPr lang="en-US"/>
          </a:p>
        </p:txBody>
      </p:sp>
    </p:spTree>
    <p:extLst>
      <p:ext uri="{BB962C8B-B14F-4D97-AF65-F5344CB8AC3E}">
        <p14:creationId xmlns:p14="http://schemas.microsoft.com/office/powerpoint/2010/main" val="122105350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1508" name="Rectangle 4"/>
          <p:cNvSpPr>
            <a:spLocks noGrp="1" noChangeArrowheads="1"/>
          </p:cNvSpPr>
          <p:nvPr>
            <p:ph type="title"/>
          </p:nvPr>
        </p:nvSpPr>
        <p:spPr bwMode="auto">
          <a:xfrm>
            <a:off x="457200" y="152401"/>
            <a:ext cx="83058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21509" name="Rectangle 5"/>
          <p:cNvSpPr>
            <a:spLocks noGrp="1" noChangeArrowheads="1"/>
          </p:cNvSpPr>
          <p:nvPr>
            <p:ph type="body" idx="1"/>
          </p:nvPr>
        </p:nvSpPr>
        <p:spPr bwMode="auto">
          <a:xfrm>
            <a:off x="457200" y="838200"/>
            <a:ext cx="8305800" cy="51053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Tree>
  </p:cSld>
  <p:clrMap bg1="dk2" tx1="lt1" bg2="dk1" tx2="lt2" accent1="accent1" accent2="accent2" accent3="accent3" accent4="accent4" accent5="accent5" accent6="accent6" hlink="hlink" folHlink="folHlink"/>
  <p:sldLayoutIdLst>
    <p:sldLayoutId id="2147483657" r:id="rId1"/>
    <p:sldLayoutId id="2147483656" r:id="rId2"/>
    <p:sldLayoutId id="2147483673" r:id="rId3"/>
    <p:sldLayoutId id="2147483666" r:id="rId4"/>
    <p:sldLayoutId id="2147483659" r:id="rId5"/>
    <p:sldLayoutId id="2147483672" r:id="rId6"/>
    <p:sldLayoutId id="2147483665" r:id="rId7"/>
    <p:sldLayoutId id="2147483668" r:id="rId8"/>
    <p:sldLayoutId id="2147483670" r:id="rId9"/>
    <p:sldLayoutId id="2147483669" r:id="rId10"/>
    <p:sldLayoutId id="2147483671" r:id="rId11"/>
    <p:sldLayoutId id="2147483676" r:id="rId12"/>
  </p:sldLayoutIdLst>
  <p:transition>
    <p:fade/>
  </p:transition>
  <p:timing>
    <p:tnLst>
      <p:par>
        <p:cTn id="1" dur="indefinite" restart="never" nodeType="tmRoot"/>
      </p:par>
    </p:tnLst>
  </p:timing>
  <p:txStyles>
    <p:titleStyle>
      <a:lvl1pPr algn="l" rtl="0" eaLnBrk="1" fontAlgn="base" hangingPunct="1">
        <a:spcBef>
          <a:spcPct val="0"/>
        </a:spcBef>
        <a:spcAft>
          <a:spcPct val="0"/>
        </a:spcAft>
        <a:defRPr sz="2800" cap="none" spc="300" baseline="0">
          <a:solidFill>
            <a:schemeClr val="bg1">
              <a:lumMod val="60000"/>
              <a:lumOff val="40000"/>
            </a:schemeClr>
          </a:solidFill>
          <a:latin typeface="Calibri" pitchFamily="34" charset="0"/>
          <a:ea typeface="+mj-ea"/>
          <a:cs typeface="+mj-cs"/>
        </a:defRPr>
      </a:lvl1pPr>
      <a:lvl2pPr algn="l" rtl="0" eaLnBrk="1" fontAlgn="base" hangingPunct="1">
        <a:spcBef>
          <a:spcPct val="0"/>
        </a:spcBef>
        <a:spcAft>
          <a:spcPct val="0"/>
        </a:spcAft>
        <a:defRPr sz="3000">
          <a:solidFill>
            <a:srgbClr val="F88C0A"/>
          </a:solidFill>
          <a:latin typeface="Trebuchet MS" pitchFamily="34" charset="0"/>
        </a:defRPr>
      </a:lvl2pPr>
      <a:lvl3pPr algn="l" rtl="0" eaLnBrk="1" fontAlgn="base" hangingPunct="1">
        <a:spcBef>
          <a:spcPct val="0"/>
        </a:spcBef>
        <a:spcAft>
          <a:spcPct val="0"/>
        </a:spcAft>
        <a:defRPr sz="3000">
          <a:solidFill>
            <a:srgbClr val="F88C0A"/>
          </a:solidFill>
          <a:latin typeface="Trebuchet MS" pitchFamily="34" charset="0"/>
        </a:defRPr>
      </a:lvl3pPr>
      <a:lvl4pPr algn="l" rtl="0" eaLnBrk="1" fontAlgn="base" hangingPunct="1">
        <a:spcBef>
          <a:spcPct val="0"/>
        </a:spcBef>
        <a:spcAft>
          <a:spcPct val="0"/>
        </a:spcAft>
        <a:defRPr sz="3000">
          <a:solidFill>
            <a:srgbClr val="F88C0A"/>
          </a:solidFill>
          <a:latin typeface="Trebuchet MS" pitchFamily="34" charset="0"/>
        </a:defRPr>
      </a:lvl4pPr>
      <a:lvl5pPr algn="l" rtl="0" eaLnBrk="1" fontAlgn="base" hangingPunct="1">
        <a:spcBef>
          <a:spcPct val="0"/>
        </a:spcBef>
        <a:spcAft>
          <a:spcPct val="0"/>
        </a:spcAft>
        <a:defRPr sz="3000">
          <a:solidFill>
            <a:srgbClr val="F88C0A"/>
          </a:solidFill>
          <a:latin typeface="Trebuchet MS" pitchFamily="34" charset="0"/>
        </a:defRPr>
      </a:lvl5pPr>
      <a:lvl6pPr marL="457200" algn="l" rtl="0" eaLnBrk="1" fontAlgn="base" hangingPunct="1">
        <a:spcBef>
          <a:spcPct val="0"/>
        </a:spcBef>
        <a:spcAft>
          <a:spcPct val="0"/>
        </a:spcAft>
        <a:defRPr sz="3000">
          <a:solidFill>
            <a:srgbClr val="F88C0A"/>
          </a:solidFill>
          <a:latin typeface="Trebuchet MS" pitchFamily="34" charset="0"/>
        </a:defRPr>
      </a:lvl6pPr>
      <a:lvl7pPr marL="914400" algn="l" rtl="0" eaLnBrk="1" fontAlgn="base" hangingPunct="1">
        <a:spcBef>
          <a:spcPct val="0"/>
        </a:spcBef>
        <a:spcAft>
          <a:spcPct val="0"/>
        </a:spcAft>
        <a:defRPr sz="3000">
          <a:solidFill>
            <a:srgbClr val="F88C0A"/>
          </a:solidFill>
          <a:latin typeface="Trebuchet MS" pitchFamily="34" charset="0"/>
        </a:defRPr>
      </a:lvl7pPr>
      <a:lvl8pPr marL="1371600" algn="l" rtl="0" eaLnBrk="1" fontAlgn="base" hangingPunct="1">
        <a:spcBef>
          <a:spcPct val="0"/>
        </a:spcBef>
        <a:spcAft>
          <a:spcPct val="0"/>
        </a:spcAft>
        <a:defRPr sz="3000">
          <a:solidFill>
            <a:srgbClr val="F88C0A"/>
          </a:solidFill>
          <a:latin typeface="Trebuchet MS" pitchFamily="34" charset="0"/>
        </a:defRPr>
      </a:lvl8pPr>
      <a:lvl9pPr marL="1828800" algn="l" rtl="0" eaLnBrk="1" fontAlgn="base" hangingPunct="1">
        <a:spcBef>
          <a:spcPct val="0"/>
        </a:spcBef>
        <a:spcAft>
          <a:spcPct val="0"/>
        </a:spcAft>
        <a:defRPr sz="3000">
          <a:solidFill>
            <a:srgbClr val="F88C0A"/>
          </a:solidFill>
          <a:latin typeface="Trebuchet MS" pitchFamily="34" charset="0"/>
        </a:defRPr>
      </a:lvl9pPr>
    </p:titleStyle>
    <p:bodyStyle>
      <a:lvl1pPr marL="342900" indent="-342900" algn="l" rtl="0" eaLnBrk="1" fontAlgn="base" hangingPunct="1">
        <a:spcBef>
          <a:spcPts val="300"/>
        </a:spcBef>
        <a:spcAft>
          <a:spcPct val="0"/>
        </a:spcAft>
        <a:buClr>
          <a:schemeClr val="bg2">
            <a:lumMod val="65000"/>
            <a:lumOff val="35000"/>
          </a:schemeClr>
        </a:buClr>
        <a:buSzPct val="73000"/>
        <a:buFont typeface="Wingdings" pitchFamily="2" charset="2"/>
        <a:buChar char="§"/>
        <a:defRPr sz="2400">
          <a:solidFill>
            <a:schemeClr val="bg2"/>
          </a:solidFill>
          <a:latin typeface="Calibri" pitchFamily="34" charset="0"/>
          <a:ea typeface="+mn-ea"/>
          <a:cs typeface="+mn-cs"/>
        </a:defRPr>
      </a:lvl1pPr>
      <a:lvl2pPr marL="742950" indent="-285750" algn="l" rtl="0" eaLnBrk="1" fontAlgn="base" hangingPunct="1">
        <a:spcBef>
          <a:spcPts val="300"/>
        </a:spcBef>
        <a:spcAft>
          <a:spcPct val="0"/>
        </a:spcAft>
        <a:buClr>
          <a:schemeClr val="tx2">
            <a:lumMod val="50000"/>
          </a:schemeClr>
        </a:buClr>
        <a:buSzPct val="75000"/>
        <a:buFont typeface="Wingdings" pitchFamily="2" charset="2"/>
        <a:buChar char="§"/>
        <a:defRPr sz="2200">
          <a:solidFill>
            <a:schemeClr val="tx2">
              <a:lumMod val="25000"/>
            </a:schemeClr>
          </a:solidFill>
          <a:latin typeface="Calibri" pitchFamily="34" charset="0"/>
        </a:defRPr>
      </a:lvl2pPr>
      <a:lvl3pPr marL="1143000" indent="-228600" algn="l" rtl="0" eaLnBrk="1" fontAlgn="base" hangingPunct="1">
        <a:spcBef>
          <a:spcPts val="300"/>
        </a:spcBef>
        <a:spcAft>
          <a:spcPct val="0"/>
        </a:spcAft>
        <a:buClr>
          <a:schemeClr val="tx2">
            <a:lumMod val="50000"/>
          </a:schemeClr>
        </a:buClr>
        <a:buSzPct val="75000"/>
        <a:buFont typeface="Wingdings" pitchFamily="2" charset="2"/>
        <a:buChar char="§"/>
        <a:defRPr sz="2000">
          <a:solidFill>
            <a:schemeClr val="tx2">
              <a:lumMod val="50000"/>
            </a:schemeClr>
          </a:solidFill>
          <a:latin typeface="Calibri" pitchFamily="34" charset="0"/>
        </a:defRPr>
      </a:lvl3pPr>
      <a:lvl4pPr marL="1600200" indent="-228600" algn="l" rtl="0" eaLnBrk="1" fontAlgn="base" hangingPunct="1">
        <a:spcBef>
          <a:spcPct val="20000"/>
        </a:spcBef>
        <a:spcAft>
          <a:spcPct val="0"/>
        </a:spcAft>
        <a:buChar char="–"/>
        <a:defRPr sz="2000">
          <a:solidFill>
            <a:schemeClr val="bg1"/>
          </a:solidFill>
          <a:latin typeface="Arial" charset="0"/>
        </a:defRPr>
      </a:lvl4pPr>
      <a:lvl5pPr marL="2057400" indent="-228600" algn="l" rtl="0" eaLnBrk="1" fontAlgn="base" hangingPunct="1">
        <a:spcBef>
          <a:spcPct val="20000"/>
        </a:spcBef>
        <a:spcAft>
          <a:spcPct val="0"/>
        </a:spcAft>
        <a:buChar char="»"/>
        <a:defRPr sz="2000">
          <a:solidFill>
            <a:schemeClr val="bg1"/>
          </a:solidFill>
          <a:latin typeface="Arial" charset="0"/>
        </a:defRPr>
      </a:lvl5pPr>
      <a:lvl6pPr marL="2514600" indent="-228600" algn="l" rtl="0" eaLnBrk="1" fontAlgn="base" hangingPunct="1">
        <a:spcBef>
          <a:spcPct val="20000"/>
        </a:spcBef>
        <a:spcAft>
          <a:spcPct val="0"/>
        </a:spcAft>
        <a:buChar char="»"/>
        <a:defRPr sz="2000">
          <a:solidFill>
            <a:schemeClr val="bg1"/>
          </a:solidFill>
          <a:latin typeface="Arial" charset="0"/>
        </a:defRPr>
      </a:lvl6pPr>
      <a:lvl7pPr marL="2971800" indent="-228600" algn="l" rtl="0" eaLnBrk="1" fontAlgn="base" hangingPunct="1">
        <a:spcBef>
          <a:spcPct val="20000"/>
        </a:spcBef>
        <a:spcAft>
          <a:spcPct val="0"/>
        </a:spcAft>
        <a:buChar char="»"/>
        <a:defRPr sz="2000">
          <a:solidFill>
            <a:schemeClr val="bg1"/>
          </a:solidFill>
          <a:latin typeface="Arial" charset="0"/>
        </a:defRPr>
      </a:lvl7pPr>
      <a:lvl8pPr marL="3429000" indent="-228600" algn="l" rtl="0" eaLnBrk="1" fontAlgn="base" hangingPunct="1">
        <a:spcBef>
          <a:spcPct val="20000"/>
        </a:spcBef>
        <a:spcAft>
          <a:spcPct val="0"/>
        </a:spcAft>
        <a:buChar char="»"/>
        <a:defRPr sz="2000">
          <a:solidFill>
            <a:schemeClr val="bg1"/>
          </a:solidFill>
          <a:latin typeface="Arial" charset="0"/>
        </a:defRPr>
      </a:lvl8pPr>
      <a:lvl9pPr marL="3886200" indent="-228600" algn="l" rtl="0" eaLnBrk="1" fontAlgn="base" hangingPunct="1">
        <a:spcBef>
          <a:spcPct val="20000"/>
        </a:spcBef>
        <a:spcAft>
          <a:spcPct val="0"/>
        </a:spcAft>
        <a:buChar char="»"/>
        <a:defRPr sz="2000">
          <a:solidFill>
            <a:schemeClr val="bg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tiff"/><Relationship Id="rId4" Type="http://schemas.openxmlformats.org/officeDocument/2006/relationships/image" Target="../media/image6.tiff"/><Relationship Id="rId5" Type="http://schemas.openxmlformats.org/officeDocument/2006/relationships/image" Target="../media/image7.tiff"/><Relationship Id="rId6" Type="http://schemas.openxmlformats.org/officeDocument/2006/relationships/image" Target="../media/image8.tiff"/><Relationship Id="rId1" Type="http://schemas.openxmlformats.org/officeDocument/2006/relationships/slideLayout" Target="../slideLayouts/slideLayout5.xml"/><Relationship Id="rId2" Type="http://schemas.openxmlformats.org/officeDocument/2006/relationships/image" Target="../media/image4.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9.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tiff"/></Relationships>
</file>

<file path=ppt/slides/_rels/slide18.xml.rels><?xml version="1.0" encoding="UTF-8" standalone="yes"?>
<Relationships xmlns="http://schemas.openxmlformats.org/package/2006/relationships"><Relationship Id="rId3" Type="http://schemas.openxmlformats.org/officeDocument/2006/relationships/hyperlink" Target="http://docs.splunk.com/Documentation/Splunk/6.1.1/Knowledge/Abouteventtypes" TargetMode="External"/><Relationship Id="rId4" Type="http://schemas.openxmlformats.org/officeDocument/2006/relationships/hyperlink" Target="http://docs.splunk.com/Documentation/Splunk/6.1.1/Knowledge/Aboutfields" TargetMode="External"/><Relationship Id="rId5" Type="http://schemas.openxmlformats.org/officeDocument/2006/relationships/hyperlink" Target="http://docs.splunk.com/Documentation/Splunk/6.1.1/Knowledge/Aboutdatamodels" TargetMode="External"/><Relationship Id="rId6" Type="http://schemas.openxmlformats.org/officeDocument/2006/relationships/image" Target="../media/image4.tiff"/><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19.xml.rels><?xml version="1.0" encoding="UTF-8" standalone="yes"?>
<Relationships xmlns="http://schemas.openxmlformats.org/package/2006/relationships"><Relationship Id="rId3" Type="http://schemas.openxmlformats.org/officeDocument/2006/relationships/hyperlink" Target="http://docs.splunk.com/Documentation/Splunk/6.1.1/Knowledge/Aboutlookupsandfieldactions" TargetMode="External"/><Relationship Id="rId4" Type="http://schemas.openxmlformats.org/officeDocument/2006/relationships/image" Target="../media/image4.tiff"/><Relationship Id="rId1" Type="http://schemas.openxmlformats.org/officeDocument/2006/relationships/slideLayout" Target="../slideLayouts/slideLayout6.xml"/><Relationship Id="rId2" Type="http://schemas.openxmlformats.org/officeDocument/2006/relationships/hyperlink" Target="http://docs.splunk.com/Documentation/Splunk/6.1.1/Knowledge/Abouttagsandaliase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docs.splunk.com/Documentation/Splunk/6.0/Alert/Defineper-resultalerts" TargetMode="External"/><Relationship Id="rId3" Type="http://schemas.openxmlformats.org/officeDocument/2006/relationships/image" Target="../media/image8.tif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docs.splunk.com/Documentation/Splunk/6.0/Alert/Definescheduledalerts" TargetMode="External"/><Relationship Id="rId3" Type="http://schemas.openxmlformats.org/officeDocument/2006/relationships/image" Target="../media/image8.tif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docs.splunk.com/Documentation/Splunk/6.0/Alert/Definerolling-windowalerts" TargetMode="External"/><Relationship Id="rId3" Type="http://schemas.openxmlformats.org/officeDocument/2006/relationships/image" Target="../media/image8.tif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tif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tif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MIS 5208</a:t>
            </a:r>
            <a:endParaRPr lang="en-US" dirty="0"/>
          </a:p>
        </p:txBody>
      </p:sp>
      <p:sp>
        <p:nvSpPr>
          <p:cNvPr id="4" name="Subtitle 3"/>
          <p:cNvSpPr>
            <a:spLocks noGrp="1"/>
          </p:cNvSpPr>
          <p:nvPr>
            <p:ph type="subTitle" idx="1"/>
          </p:nvPr>
        </p:nvSpPr>
        <p:spPr/>
        <p:txBody>
          <a:bodyPr/>
          <a:lstStyle/>
          <a:p>
            <a:r>
              <a:rPr lang="en-US" dirty="0" smtClean="0"/>
              <a:t>Ed Ferrara, MSIA, CISSP</a:t>
            </a:r>
          </a:p>
          <a:p>
            <a:r>
              <a:rPr lang="en-US" dirty="0" smtClean="0"/>
              <a:t>eferrara@temple.edu</a:t>
            </a:r>
            <a:endParaRPr lang="en-US" dirty="0"/>
          </a:p>
        </p:txBody>
      </p:sp>
      <p:sp>
        <p:nvSpPr>
          <p:cNvPr id="6" name="Text Placeholder 5"/>
          <p:cNvSpPr>
            <a:spLocks noGrp="1"/>
          </p:cNvSpPr>
          <p:nvPr>
            <p:ph type="body" sz="quarter" idx="10"/>
          </p:nvPr>
        </p:nvSpPr>
        <p:spPr/>
        <p:txBody>
          <a:bodyPr/>
          <a:lstStyle/>
          <a:p>
            <a:r>
              <a:rPr lang="en-US" dirty="0" smtClean="0"/>
              <a:t>Week 9: Big Data &amp; </a:t>
            </a:r>
            <a:r>
              <a:rPr lang="en-US" dirty="0" err="1" smtClean="0"/>
              <a:t>Splunk</a:t>
            </a:r>
            <a:endParaRPr lang="en-US" dirty="0" smtClean="0"/>
          </a:p>
        </p:txBody>
      </p:sp>
    </p:spTree>
  </p:cSld>
  <p:clrMapOvr>
    <a:masterClrMapping/>
  </p:clrMapOvr>
  <p:transition advTm="7891">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Machine Data</a:t>
            </a:r>
            <a:endParaRPr lang="en-US"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668234030"/>
              </p:ext>
            </p:extLst>
          </p:nvPr>
        </p:nvGraphicFramePr>
        <p:xfrm>
          <a:off x="457200" y="762000"/>
          <a:ext cx="4114800" cy="4228132"/>
        </p:xfrm>
        <a:graphic>
          <a:graphicData uri="http://schemas.openxmlformats.org/drawingml/2006/table">
            <a:tbl>
              <a:tblPr firstRow="1" bandRow="1">
                <a:tableStyleId>{5C22544A-7EE6-4342-B048-85BDC9FD1C3A}</a:tableStyleId>
              </a:tblPr>
              <a:tblGrid>
                <a:gridCol w="1371600"/>
                <a:gridCol w="1371600"/>
                <a:gridCol w="1371600"/>
              </a:tblGrid>
              <a:tr h="415317">
                <a:tc>
                  <a:txBody>
                    <a:bodyPr/>
                    <a:lstStyle/>
                    <a:p>
                      <a:pPr algn="ctr" fontAlgn="b"/>
                      <a:r>
                        <a:rPr lang="en-US" sz="1200" dirty="0">
                          <a:solidFill>
                            <a:srgbClr val="FFFFFF"/>
                          </a:solidFill>
                          <a:effectLst/>
                          <a:latin typeface="+mn-lt"/>
                        </a:rPr>
                        <a:t>Data Type</a:t>
                      </a:r>
                    </a:p>
                  </a:txBody>
                  <a:tcPr marL="45720" marR="45720"/>
                </a:tc>
                <a:tc>
                  <a:txBody>
                    <a:bodyPr/>
                    <a:lstStyle/>
                    <a:p>
                      <a:pPr algn="ctr" fontAlgn="b"/>
                      <a:r>
                        <a:rPr lang="en-US" sz="1200" dirty="0" smtClean="0">
                          <a:solidFill>
                            <a:srgbClr val="FFFFFF"/>
                          </a:solidFill>
                          <a:effectLst/>
                          <a:latin typeface="+mn-lt"/>
                        </a:rPr>
                        <a:t>Where</a:t>
                      </a:r>
                      <a:endParaRPr lang="en-US" sz="1200" dirty="0">
                        <a:solidFill>
                          <a:srgbClr val="FFFFFF"/>
                        </a:solidFill>
                        <a:effectLst/>
                        <a:latin typeface="+mn-lt"/>
                      </a:endParaRPr>
                    </a:p>
                  </a:txBody>
                  <a:tcPr marL="45720" marR="45720"/>
                </a:tc>
                <a:tc>
                  <a:txBody>
                    <a:bodyPr/>
                    <a:lstStyle/>
                    <a:p>
                      <a:pPr algn="ctr" fontAlgn="b"/>
                      <a:r>
                        <a:rPr lang="en-US" sz="1200" dirty="0" smtClean="0">
                          <a:solidFill>
                            <a:srgbClr val="FFFFFF"/>
                          </a:solidFill>
                          <a:effectLst/>
                          <a:latin typeface="+mn-lt"/>
                        </a:rPr>
                        <a:t>What</a:t>
                      </a:r>
                      <a:endParaRPr lang="en-US" sz="1200" dirty="0">
                        <a:solidFill>
                          <a:srgbClr val="FFFFFF"/>
                        </a:solidFill>
                        <a:effectLst/>
                        <a:latin typeface="+mn-lt"/>
                      </a:endParaRPr>
                    </a:p>
                  </a:txBody>
                  <a:tcPr marL="45720" marR="45720"/>
                </a:tc>
              </a:tr>
              <a:tr h="1565883">
                <a:tc>
                  <a:txBody>
                    <a:bodyPr/>
                    <a:lstStyle/>
                    <a:p>
                      <a:pPr fontAlgn="t"/>
                      <a:r>
                        <a:rPr lang="en-US" sz="1200" dirty="0">
                          <a:solidFill>
                            <a:srgbClr val="424242"/>
                          </a:solidFill>
                          <a:effectLst/>
                          <a:latin typeface="+mn-lt"/>
                        </a:rPr>
                        <a:t>Message Queues</a:t>
                      </a:r>
                    </a:p>
                  </a:txBody>
                  <a:tcPr marL="45720" marR="45720"/>
                </a:tc>
                <a:tc>
                  <a:txBody>
                    <a:bodyPr/>
                    <a:lstStyle/>
                    <a:p>
                      <a:pPr fontAlgn="t"/>
                      <a:r>
                        <a:rPr lang="en-US" sz="1200" dirty="0">
                          <a:solidFill>
                            <a:srgbClr val="424242"/>
                          </a:solidFill>
                          <a:effectLst/>
                          <a:latin typeface="+mn-lt"/>
                        </a:rPr>
                        <a:t>JMS, </a:t>
                      </a:r>
                      <a:r>
                        <a:rPr lang="en-US" sz="1200" dirty="0" err="1">
                          <a:solidFill>
                            <a:srgbClr val="424242"/>
                          </a:solidFill>
                          <a:effectLst/>
                          <a:latin typeface="+mn-lt"/>
                        </a:rPr>
                        <a:t>RabbitMQ</a:t>
                      </a:r>
                      <a:r>
                        <a:rPr lang="en-US" sz="1200" dirty="0">
                          <a:solidFill>
                            <a:srgbClr val="424242"/>
                          </a:solidFill>
                          <a:effectLst/>
                          <a:latin typeface="+mn-lt"/>
                        </a:rPr>
                        <a:t>, and </a:t>
                      </a:r>
                      <a:r>
                        <a:rPr lang="en-US" sz="1200" dirty="0" err="1">
                          <a:solidFill>
                            <a:srgbClr val="424242"/>
                          </a:solidFill>
                          <a:effectLst/>
                          <a:latin typeface="+mn-lt"/>
                        </a:rPr>
                        <a:t>AquaLogic</a:t>
                      </a:r>
                      <a:endParaRPr lang="en-US" sz="1200" dirty="0">
                        <a:solidFill>
                          <a:srgbClr val="424242"/>
                        </a:solidFill>
                        <a:effectLst/>
                        <a:latin typeface="+mn-lt"/>
                      </a:endParaRPr>
                    </a:p>
                  </a:txBody>
                  <a:tcPr marL="45720" marR="45720"/>
                </a:tc>
                <a:tc>
                  <a:txBody>
                    <a:bodyPr/>
                    <a:lstStyle/>
                    <a:p>
                      <a:pPr fontAlgn="t"/>
                      <a:r>
                        <a:rPr lang="en-US" sz="1200">
                          <a:solidFill>
                            <a:srgbClr val="424242"/>
                          </a:solidFill>
                          <a:effectLst/>
                          <a:latin typeface="+mn-lt"/>
                        </a:rPr>
                        <a:t>Debug problems in complex applications and as the backbone of logging architectures for applications</a:t>
                      </a:r>
                    </a:p>
                  </a:txBody>
                  <a:tcPr marL="45720" marR="45720"/>
                </a:tc>
              </a:tr>
              <a:tr h="2246932">
                <a:tc>
                  <a:txBody>
                    <a:bodyPr/>
                    <a:lstStyle/>
                    <a:p>
                      <a:pPr fontAlgn="t"/>
                      <a:r>
                        <a:rPr lang="en-US" sz="1200">
                          <a:solidFill>
                            <a:srgbClr val="424242"/>
                          </a:solidFill>
                          <a:effectLst/>
                          <a:latin typeface="+mn-lt"/>
                        </a:rPr>
                        <a:t>Operating System Metrics, Status and Diagnostic Commands</a:t>
                      </a:r>
                    </a:p>
                  </a:txBody>
                  <a:tcPr marL="45720" marR="45720"/>
                </a:tc>
                <a:tc>
                  <a:txBody>
                    <a:bodyPr/>
                    <a:lstStyle/>
                    <a:p>
                      <a:pPr fontAlgn="t"/>
                      <a:r>
                        <a:rPr lang="en-US" sz="1200" dirty="0">
                          <a:solidFill>
                            <a:srgbClr val="424242"/>
                          </a:solidFill>
                          <a:effectLst/>
                          <a:latin typeface="+mn-lt"/>
                        </a:rPr>
                        <a:t>CPU and memory utilization and status information using command-line utilities like </a:t>
                      </a:r>
                      <a:r>
                        <a:rPr lang="en-US" sz="1200" dirty="0" err="1">
                          <a:solidFill>
                            <a:srgbClr val="424242"/>
                          </a:solidFill>
                          <a:effectLst/>
                          <a:latin typeface="+mn-lt"/>
                        </a:rPr>
                        <a:t>ps</a:t>
                      </a:r>
                      <a:r>
                        <a:rPr lang="en-US" sz="1200" dirty="0">
                          <a:solidFill>
                            <a:srgbClr val="424242"/>
                          </a:solidFill>
                          <a:effectLst/>
                          <a:latin typeface="+mn-lt"/>
                        </a:rPr>
                        <a:t> and </a:t>
                      </a:r>
                      <a:r>
                        <a:rPr lang="en-US" sz="1200" dirty="0" err="1">
                          <a:solidFill>
                            <a:srgbClr val="424242"/>
                          </a:solidFill>
                          <a:effectLst/>
                          <a:latin typeface="+mn-lt"/>
                        </a:rPr>
                        <a:t>iostat</a:t>
                      </a:r>
                      <a:r>
                        <a:rPr lang="en-US" sz="1200" dirty="0">
                          <a:solidFill>
                            <a:srgbClr val="424242"/>
                          </a:solidFill>
                          <a:effectLst/>
                          <a:latin typeface="+mn-lt"/>
                        </a:rPr>
                        <a:t> on Unix and Linux and performance monitor on Windows</a:t>
                      </a:r>
                    </a:p>
                  </a:txBody>
                  <a:tcPr marL="45720" marR="45720"/>
                </a:tc>
                <a:tc>
                  <a:txBody>
                    <a:bodyPr/>
                    <a:lstStyle/>
                    <a:p>
                      <a:pPr fontAlgn="t"/>
                      <a:r>
                        <a:rPr lang="en-US" sz="1200" dirty="0">
                          <a:solidFill>
                            <a:srgbClr val="424242"/>
                          </a:solidFill>
                          <a:effectLst/>
                          <a:latin typeface="+mn-lt"/>
                        </a:rPr>
                        <a:t>Troubleshooting, analyzing trends to discover latent issues and investigating security incidents</a:t>
                      </a:r>
                    </a:p>
                  </a:txBody>
                  <a:tcPr marL="45720" marR="45720"/>
                </a:tc>
              </a:tr>
            </a:tbl>
          </a:graphicData>
        </a:graphic>
      </p:graphicFrame>
      <p:graphicFrame>
        <p:nvGraphicFramePr>
          <p:cNvPr id="6" name="Content Placeholder 5"/>
          <p:cNvGraphicFramePr>
            <a:graphicFrameLocks noGrp="1"/>
          </p:cNvGraphicFramePr>
          <p:nvPr>
            <p:ph sz="half" idx="2"/>
            <p:extLst>
              <p:ext uri="{D42A27DB-BD31-4B8C-83A1-F6EECF244321}">
                <p14:modId xmlns:p14="http://schemas.microsoft.com/office/powerpoint/2010/main" val="249918577"/>
              </p:ext>
            </p:extLst>
          </p:nvPr>
        </p:nvGraphicFramePr>
        <p:xfrm>
          <a:off x="4724400" y="762000"/>
          <a:ext cx="4038600" cy="4267200"/>
        </p:xfrm>
        <a:graphic>
          <a:graphicData uri="http://schemas.openxmlformats.org/drawingml/2006/table">
            <a:tbl>
              <a:tblPr firstRow="1" bandRow="1">
                <a:tableStyleId>{5C22544A-7EE6-4342-B048-85BDC9FD1C3A}</a:tableStyleId>
              </a:tblPr>
              <a:tblGrid>
                <a:gridCol w="1346200"/>
                <a:gridCol w="1346200"/>
                <a:gridCol w="1346200"/>
              </a:tblGrid>
              <a:tr h="435259">
                <a:tc>
                  <a:txBody>
                    <a:bodyPr/>
                    <a:lstStyle/>
                    <a:p>
                      <a:pPr algn="ctr" fontAlgn="b"/>
                      <a:r>
                        <a:rPr lang="en-US" sz="1200" dirty="0">
                          <a:solidFill>
                            <a:srgbClr val="FFFFFF"/>
                          </a:solidFill>
                          <a:effectLst/>
                          <a:latin typeface="+mn-lt"/>
                        </a:rPr>
                        <a:t>Data Type</a:t>
                      </a:r>
                    </a:p>
                  </a:txBody>
                  <a:tcPr marL="45720" marR="45720"/>
                </a:tc>
                <a:tc>
                  <a:txBody>
                    <a:bodyPr/>
                    <a:lstStyle/>
                    <a:p>
                      <a:pPr algn="ctr" fontAlgn="b"/>
                      <a:r>
                        <a:rPr lang="en-US" sz="1200" dirty="0" smtClean="0">
                          <a:solidFill>
                            <a:srgbClr val="FFFFFF"/>
                          </a:solidFill>
                          <a:effectLst/>
                          <a:latin typeface="+mn-lt"/>
                        </a:rPr>
                        <a:t>Where</a:t>
                      </a:r>
                      <a:endParaRPr lang="en-US" sz="1200" dirty="0">
                        <a:solidFill>
                          <a:srgbClr val="FFFFFF"/>
                        </a:solidFill>
                        <a:effectLst/>
                        <a:latin typeface="+mn-lt"/>
                      </a:endParaRPr>
                    </a:p>
                  </a:txBody>
                  <a:tcPr marL="45720" marR="45720"/>
                </a:tc>
                <a:tc>
                  <a:txBody>
                    <a:bodyPr/>
                    <a:lstStyle/>
                    <a:p>
                      <a:pPr algn="ctr" fontAlgn="b"/>
                      <a:r>
                        <a:rPr lang="en-US" sz="1200" dirty="0" smtClean="0">
                          <a:solidFill>
                            <a:srgbClr val="FFFFFF"/>
                          </a:solidFill>
                          <a:effectLst/>
                          <a:latin typeface="+mn-lt"/>
                        </a:rPr>
                        <a:t>What</a:t>
                      </a:r>
                      <a:endParaRPr lang="en-US" sz="1200" dirty="0">
                        <a:solidFill>
                          <a:srgbClr val="FFFFFF"/>
                        </a:solidFill>
                        <a:effectLst/>
                        <a:latin typeface="+mn-lt"/>
                      </a:endParaRPr>
                    </a:p>
                  </a:txBody>
                  <a:tcPr marL="45720" marR="45720"/>
                </a:tc>
              </a:tr>
              <a:tr h="1548321">
                <a:tc>
                  <a:txBody>
                    <a:bodyPr/>
                    <a:lstStyle/>
                    <a:p>
                      <a:pPr fontAlgn="t"/>
                      <a:r>
                        <a:rPr lang="en-US" sz="1200" dirty="0">
                          <a:solidFill>
                            <a:srgbClr val="424242"/>
                          </a:solidFill>
                          <a:effectLst/>
                          <a:latin typeface="+mn-lt"/>
                        </a:rPr>
                        <a:t>SCADA Data</a:t>
                      </a:r>
                    </a:p>
                  </a:txBody>
                  <a:tcPr marL="45720" marR="45720"/>
                </a:tc>
                <a:tc>
                  <a:txBody>
                    <a:bodyPr/>
                    <a:lstStyle/>
                    <a:p>
                      <a:pPr fontAlgn="t"/>
                      <a:r>
                        <a:rPr lang="en-US" sz="1200" dirty="0">
                          <a:solidFill>
                            <a:srgbClr val="424242"/>
                          </a:solidFill>
                          <a:effectLst/>
                          <a:latin typeface="+mn-lt"/>
                        </a:rPr>
                        <a:t>Supervisory Control and Data Acquisition (SCADA)</a:t>
                      </a:r>
                    </a:p>
                  </a:txBody>
                  <a:tcPr marL="45720" marR="45720"/>
                </a:tc>
                <a:tc>
                  <a:txBody>
                    <a:bodyPr/>
                    <a:lstStyle/>
                    <a:p>
                      <a:pPr fontAlgn="t"/>
                      <a:r>
                        <a:rPr lang="en-US" sz="1200" dirty="0">
                          <a:solidFill>
                            <a:srgbClr val="424242"/>
                          </a:solidFill>
                          <a:effectLst/>
                          <a:latin typeface="+mn-lt"/>
                        </a:rPr>
                        <a:t>Identify trends, patterns, anomalies in the SCADA infrastructure and used to drive customer value</a:t>
                      </a:r>
                    </a:p>
                  </a:txBody>
                  <a:tcPr marL="45720" marR="45720"/>
                </a:tc>
              </a:tr>
              <a:tr h="2283620">
                <a:tc>
                  <a:txBody>
                    <a:bodyPr/>
                    <a:lstStyle/>
                    <a:p>
                      <a:pPr fontAlgn="t"/>
                      <a:r>
                        <a:rPr lang="en-US" sz="1200" dirty="0">
                          <a:solidFill>
                            <a:srgbClr val="424242"/>
                          </a:solidFill>
                          <a:effectLst/>
                          <a:latin typeface="+mn-lt"/>
                        </a:rPr>
                        <a:t>Packet/Flow Data</a:t>
                      </a:r>
                    </a:p>
                  </a:txBody>
                  <a:tcPr marL="45720" marR="45720"/>
                </a:tc>
                <a:tc>
                  <a:txBody>
                    <a:bodyPr/>
                    <a:lstStyle/>
                    <a:p>
                      <a:pPr fontAlgn="t"/>
                      <a:r>
                        <a:rPr lang="en-US" sz="1200" dirty="0" err="1">
                          <a:solidFill>
                            <a:srgbClr val="424242"/>
                          </a:solidFill>
                          <a:effectLst/>
                          <a:latin typeface="+mn-lt"/>
                        </a:rPr>
                        <a:t>tcpdump</a:t>
                      </a:r>
                      <a:r>
                        <a:rPr lang="en-US" sz="1200" dirty="0">
                          <a:solidFill>
                            <a:srgbClr val="424242"/>
                          </a:solidFill>
                          <a:effectLst/>
                          <a:latin typeface="+mn-lt"/>
                        </a:rPr>
                        <a:t> and </a:t>
                      </a:r>
                      <a:r>
                        <a:rPr lang="en-US" sz="1200" dirty="0" err="1">
                          <a:solidFill>
                            <a:srgbClr val="424242"/>
                          </a:solidFill>
                          <a:effectLst/>
                          <a:latin typeface="+mn-lt"/>
                        </a:rPr>
                        <a:t>tcpflow</a:t>
                      </a:r>
                      <a:r>
                        <a:rPr lang="en-US" sz="1200" dirty="0">
                          <a:solidFill>
                            <a:srgbClr val="424242"/>
                          </a:solidFill>
                          <a:effectLst/>
                          <a:latin typeface="+mn-lt"/>
                        </a:rPr>
                        <a:t>, which generate </a:t>
                      </a:r>
                      <a:r>
                        <a:rPr lang="en-US" sz="1200" dirty="0" err="1">
                          <a:solidFill>
                            <a:srgbClr val="424242"/>
                          </a:solidFill>
                          <a:effectLst/>
                          <a:latin typeface="+mn-lt"/>
                        </a:rPr>
                        <a:t>pcap</a:t>
                      </a:r>
                      <a:r>
                        <a:rPr lang="en-US" sz="1200" dirty="0">
                          <a:solidFill>
                            <a:srgbClr val="424242"/>
                          </a:solidFill>
                          <a:effectLst/>
                          <a:latin typeface="+mn-lt"/>
                        </a:rPr>
                        <a:t> or flow data and other useful packet-level and session-level information</a:t>
                      </a:r>
                    </a:p>
                  </a:txBody>
                  <a:tcPr marL="45720" marR="45720"/>
                </a:tc>
                <a:tc>
                  <a:txBody>
                    <a:bodyPr/>
                    <a:lstStyle/>
                    <a:p>
                      <a:pPr fontAlgn="t"/>
                      <a:r>
                        <a:rPr lang="en-US" sz="1200" dirty="0">
                          <a:solidFill>
                            <a:srgbClr val="424242"/>
                          </a:solidFill>
                          <a:effectLst/>
                          <a:latin typeface="+mn-lt"/>
                        </a:rPr>
                        <a:t>Performance degradation, timeouts, bottlenecks or suspicious activity that indicates that the network may be compromised or the object of a remote attack</a:t>
                      </a:r>
                    </a:p>
                  </a:txBody>
                  <a:tcPr marL="45720" marR="45720"/>
                </a:tc>
              </a:tr>
            </a:tbl>
          </a:graphicData>
        </a:graphic>
      </p:graphicFrame>
    </p:spTree>
    <p:extLst>
      <p:ext uri="{BB962C8B-B14F-4D97-AF65-F5344CB8AC3E}">
        <p14:creationId xmlns:p14="http://schemas.microsoft.com/office/powerpoint/2010/main" val="1582575943"/>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Quiz</a:t>
            </a:r>
            <a:endParaRPr lang="en-US" dirty="0"/>
          </a:p>
        </p:txBody>
      </p:sp>
      <p:sp>
        <p:nvSpPr>
          <p:cNvPr id="3" name="Content Placeholder 2"/>
          <p:cNvSpPr>
            <a:spLocks noGrp="1"/>
          </p:cNvSpPr>
          <p:nvPr>
            <p:ph sz="half" idx="1"/>
          </p:nvPr>
        </p:nvSpPr>
        <p:spPr/>
        <p:txBody>
          <a:bodyPr/>
          <a:lstStyle/>
          <a:p>
            <a:r>
              <a:rPr lang="en-US" dirty="0" smtClean="0"/>
              <a:t>Machine data is always structured?</a:t>
            </a:r>
          </a:p>
          <a:p>
            <a:pPr lvl="1"/>
            <a:r>
              <a:rPr lang="en-US" dirty="0" smtClean="0"/>
              <a:t>True</a:t>
            </a:r>
          </a:p>
          <a:p>
            <a:pPr lvl="1"/>
            <a:r>
              <a:rPr lang="en-US" dirty="0" smtClean="0"/>
              <a:t>False</a:t>
            </a:r>
            <a:endParaRPr lang="en-US" dirty="0"/>
          </a:p>
        </p:txBody>
      </p:sp>
      <p:sp>
        <p:nvSpPr>
          <p:cNvPr id="6" name="Content Placeholder 5"/>
          <p:cNvSpPr>
            <a:spLocks noGrp="1"/>
          </p:cNvSpPr>
          <p:nvPr>
            <p:ph sz="half" idx="2"/>
          </p:nvPr>
        </p:nvSpPr>
        <p:spPr/>
        <p:txBody>
          <a:bodyPr/>
          <a:lstStyle/>
          <a:p>
            <a:r>
              <a:rPr lang="en-US" dirty="0" smtClean="0"/>
              <a:t>Machine data makes up more than ___% of the data accumulated by organizations.</a:t>
            </a:r>
          </a:p>
          <a:p>
            <a:pPr lvl="1"/>
            <a:r>
              <a:rPr lang="en-US" dirty="0" smtClean="0"/>
              <a:t>10%</a:t>
            </a:r>
          </a:p>
          <a:p>
            <a:pPr lvl="1"/>
            <a:r>
              <a:rPr lang="en-US" dirty="0" smtClean="0"/>
              <a:t>25%</a:t>
            </a:r>
          </a:p>
          <a:p>
            <a:pPr lvl="1"/>
            <a:r>
              <a:rPr lang="en-US" dirty="0" smtClean="0"/>
              <a:t>50%</a:t>
            </a:r>
          </a:p>
          <a:p>
            <a:pPr lvl="1"/>
            <a:r>
              <a:rPr lang="en-US" dirty="0" smtClean="0"/>
              <a:t>90%</a:t>
            </a:r>
            <a:endParaRPr lang="en-US" dirty="0"/>
          </a:p>
        </p:txBody>
      </p:sp>
      <p:sp>
        <p:nvSpPr>
          <p:cNvPr id="5" name="Rounded Rectangle 4"/>
          <p:cNvSpPr/>
          <p:nvPr/>
        </p:nvSpPr>
        <p:spPr bwMode="auto">
          <a:xfrm>
            <a:off x="685800" y="2590800"/>
            <a:ext cx="2514600" cy="14478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3200" smtClean="0"/>
              <a:t>False</a:t>
            </a:r>
            <a:endParaRPr kumimoji="0" lang="en-US" sz="3200" b="0" i="0" u="none" strike="noStrike" cap="none" normalizeH="0" baseline="0" smtClean="0">
              <a:ln>
                <a:noFill/>
              </a:ln>
              <a:solidFill>
                <a:schemeClr val="tx1"/>
              </a:solidFill>
              <a:effectLst/>
            </a:endParaRPr>
          </a:p>
        </p:txBody>
      </p:sp>
      <p:sp>
        <p:nvSpPr>
          <p:cNvPr id="7" name="Rounded Rectangle 6"/>
          <p:cNvSpPr/>
          <p:nvPr/>
        </p:nvSpPr>
        <p:spPr bwMode="auto">
          <a:xfrm>
            <a:off x="5562600" y="4038600"/>
            <a:ext cx="2514600" cy="14478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3200" dirty="0" smtClean="0"/>
              <a:t>90%</a:t>
            </a:r>
            <a:endParaRPr kumimoji="0" lang="en-US" sz="32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668594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Quiz</a:t>
            </a:r>
            <a:endParaRPr lang="en-US" dirty="0"/>
          </a:p>
        </p:txBody>
      </p:sp>
      <p:sp>
        <p:nvSpPr>
          <p:cNvPr id="3" name="Content Placeholder 2"/>
          <p:cNvSpPr>
            <a:spLocks noGrp="1"/>
          </p:cNvSpPr>
          <p:nvPr>
            <p:ph sz="half" idx="1"/>
          </p:nvPr>
        </p:nvSpPr>
        <p:spPr/>
        <p:txBody>
          <a:bodyPr/>
          <a:lstStyle/>
          <a:p>
            <a:r>
              <a:rPr lang="en-US" dirty="0" smtClean="0"/>
              <a:t>Machine data can give you insights into:?</a:t>
            </a:r>
          </a:p>
          <a:p>
            <a:pPr lvl="1"/>
            <a:r>
              <a:rPr lang="en-US" dirty="0" smtClean="0"/>
              <a:t>Application performance</a:t>
            </a:r>
          </a:p>
          <a:p>
            <a:pPr lvl="1"/>
            <a:r>
              <a:rPr lang="en-US" dirty="0" smtClean="0"/>
              <a:t>Security</a:t>
            </a:r>
          </a:p>
          <a:p>
            <a:pPr lvl="1"/>
            <a:r>
              <a:rPr lang="en-US" dirty="0" smtClean="0"/>
              <a:t>Hardware monitoring</a:t>
            </a:r>
          </a:p>
          <a:p>
            <a:pPr lvl="1"/>
            <a:r>
              <a:rPr lang="en-US" dirty="0" smtClean="0"/>
              <a:t>Sales</a:t>
            </a:r>
          </a:p>
          <a:p>
            <a:pPr lvl="1"/>
            <a:r>
              <a:rPr lang="en-US" dirty="0" smtClean="0"/>
              <a:t>User behavior</a:t>
            </a:r>
            <a:endParaRPr lang="en-US" dirty="0"/>
          </a:p>
        </p:txBody>
      </p:sp>
      <p:sp>
        <p:nvSpPr>
          <p:cNvPr id="6" name="Content Placeholder 5"/>
          <p:cNvSpPr>
            <a:spLocks noGrp="1"/>
          </p:cNvSpPr>
          <p:nvPr>
            <p:ph sz="half" idx="2"/>
          </p:nvPr>
        </p:nvSpPr>
        <p:spPr/>
        <p:txBody>
          <a:bodyPr/>
          <a:lstStyle/>
          <a:p>
            <a:r>
              <a:rPr lang="en-US" dirty="0" smtClean="0"/>
              <a:t>Machine data is only log files on web servers.</a:t>
            </a:r>
          </a:p>
          <a:p>
            <a:pPr lvl="1"/>
            <a:r>
              <a:rPr lang="en-US" dirty="0" smtClean="0"/>
              <a:t>True</a:t>
            </a:r>
          </a:p>
          <a:p>
            <a:pPr lvl="1"/>
            <a:r>
              <a:rPr lang="en-US" dirty="0" smtClean="0"/>
              <a:t>False</a:t>
            </a:r>
          </a:p>
        </p:txBody>
      </p:sp>
      <p:sp>
        <p:nvSpPr>
          <p:cNvPr id="5" name="Rounded Rectangle 4"/>
          <p:cNvSpPr/>
          <p:nvPr/>
        </p:nvSpPr>
        <p:spPr bwMode="auto">
          <a:xfrm>
            <a:off x="1066800" y="3657600"/>
            <a:ext cx="2514600" cy="14478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3200" dirty="0" smtClean="0"/>
              <a:t>All of the Above</a:t>
            </a:r>
            <a:endParaRPr kumimoji="0" lang="en-US" sz="3200" b="0" i="0" u="none" strike="noStrike" cap="none" normalizeH="0" baseline="0" dirty="0" smtClean="0">
              <a:ln>
                <a:noFill/>
              </a:ln>
              <a:solidFill>
                <a:schemeClr val="tx1"/>
              </a:solidFill>
              <a:effectLst/>
            </a:endParaRPr>
          </a:p>
        </p:txBody>
      </p:sp>
      <p:sp>
        <p:nvSpPr>
          <p:cNvPr id="7" name="Rounded Rectangle 6"/>
          <p:cNvSpPr/>
          <p:nvPr/>
        </p:nvSpPr>
        <p:spPr bwMode="auto">
          <a:xfrm>
            <a:off x="5486400" y="3124200"/>
            <a:ext cx="2514600" cy="14478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3200" dirty="0" smtClean="0"/>
              <a:t>False</a:t>
            </a:r>
            <a:endParaRPr kumimoji="0" lang="en-US" sz="32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18960876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Splunk Components</a:t>
            </a:r>
            <a:endParaRPr lang="en-US" dirty="0"/>
          </a:p>
        </p:txBody>
      </p:sp>
    </p:spTree>
    <p:extLst>
      <p:ext uri="{BB962C8B-B14F-4D97-AF65-F5344CB8AC3E}">
        <p14:creationId xmlns:p14="http://schemas.microsoft.com/office/powerpoint/2010/main" val="89085629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Splunk Components</a:t>
            </a:r>
            <a:endParaRPr lang="en-US" dirty="0"/>
          </a:p>
        </p:txBody>
      </p:sp>
      <p:pic>
        <p:nvPicPr>
          <p:cNvPr id="7" name="Picture 6"/>
          <p:cNvPicPr>
            <a:picLocks noChangeAspect="1"/>
          </p:cNvPicPr>
          <p:nvPr/>
        </p:nvPicPr>
        <p:blipFill>
          <a:blip r:embed="rId2"/>
          <a:stretch>
            <a:fillRect/>
          </a:stretch>
        </p:blipFill>
        <p:spPr>
          <a:xfrm>
            <a:off x="6111815" y="1198033"/>
            <a:ext cx="1584385" cy="1930400"/>
          </a:xfrm>
          <a:prstGeom prst="rect">
            <a:avLst/>
          </a:prstGeom>
        </p:spPr>
      </p:pic>
      <p:pic>
        <p:nvPicPr>
          <p:cNvPr id="8" name="Picture 7"/>
          <p:cNvPicPr>
            <a:picLocks noChangeAspect="1"/>
          </p:cNvPicPr>
          <p:nvPr/>
        </p:nvPicPr>
        <p:blipFill>
          <a:blip r:embed="rId3"/>
          <a:stretch>
            <a:fillRect/>
          </a:stretch>
        </p:blipFill>
        <p:spPr>
          <a:xfrm>
            <a:off x="1920815" y="1409443"/>
            <a:ext cx="1368304" cy="1667933"/>
          </a:xfrm>
          <a:prstGeom prst="rect">
            <a:avLst/>
          </a:prstGeom>
        </p:spPr>
      </p:pic>
      <p:pic>
        <p:nvPicPr>
          <p:cNvPr id="9" name="Picture 8"/>
          <p:cNvPicPr>
            <a:picLocks noChangeAspect="1"/>
          </p:cNvPicPr>
          <p:nvPr/>
        </p:nvPicPr>
        <p:blipFill>
          <a:blip r:embed="rId4"/>
          <a:stretch>
            <a:fillRect/>
          </a:stretch>
        </p:blipFill>
        <p:spPr>
          <a:xfrm>
            <a:off x="3827342" y="1198033"/>
            <a:ext cx="1822450" cy="1927407"/>
          </a:xfrm>
          <a:prstGeom prst="rect">
            <a:avLst/>
          </a:prstGeom>
        </p:spPr>
      </p:pic>
      <p:pic>
        <p:nvPicPr>
          <p:cNvPr id="12" name="Picture 11"/>
          <p:cNvPicPr>
            <a:picLocks noChangeAspect="1"/>
          </p:cNvPicPr>
          <p:nvPr/>
        </p:nvPicPr>
        <p:blipFill>
          <a:blip r:embed="rId5"/>
          <a:stretch>
            <a:fillRect/>
          </a:stretch>
        </p:blipFill>
        <p:spPr>
          <a:xfrm>
            <a:off x="5502215" y="3270791"/>
            <a:ext cx="986956" cy="1569149"/>
          </a:xfrm>
          <a:prstGeom prst="rect">
            <a:avLst/>
          </a:prstGeom>
        </p:spPr>
      </p:pic>
      <p:pic>
        <p:nvPicPr>
          <p:cNvPr id="13" name="Picture 12"/>
          <p:cNvPicPr>
            <a:picLocks noChangeAspect="1"/>
          </p:cNvPicPr>
          <p:nvPr/>
        </p:nvPicPr>
        <p:blipFill>
          <a:blip r:embed="rId6"/>
          <a:stretch>
            <a:fillRect/>
          </a:stretch>
        </p:blipFill>
        <p:spPr>
          <a:xfrm>
            <a:off x="2939780" y="3125440"/>
            <a:ext cx="1330036" cy="1714500"/>
          </a:xfrm>
          <a:prstGeom prst="rect">
            <a:avLst/>
          </a:prstGeom>
        </p:spPr>
      </p:pic>
    </p:spTree>
    <p:extLst>
      <p:ext uri="{BB962C8B-B14F-4D97-AF65-F5344CB8AC3E}">
        <p14:creationId xmlns:p14="http://schemas.microsoft.com/office/powerpoint/2010/main" val="1600568906"/>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Index Data</a:t>
            </a:r>
            <a:endParaRPr lang="en-US" dirty="0"/>
          </a:p>
        </p:txBody>
      </p:sp>
      <p:sp>
        <p:nvSpPr>
          <p:cNvPr id="4" name="Content Placeholder 3"/>
          <p:cNvSpPr>
            <a:spLocks noGrp="1"/>
          </p:cNvSpPr>
          <p:nvPr>
            <p:ph sz="half" idx="2"/>
          </p:nvPr>
        </p:nvSpPr>
        <p:spPr/>
        <p:txBody>
          <a:bodyPr/>
          <a:lstStyle/>
          <a:p>
            <a:r>
              <a:rPr lang="en-US" dirty="0" smtClean="0"/>
              <a:t>Collects data from any source</a:t>
            </a:r>
          </a:p>
          <a:p>
            <a:pPr lvl="1"/>
            <a:r>
              <a:rPr lang="en-US" dirty="0" smtClean="0"/>
              <a:t>Data Enters</a:t>
            </a:r>
          </a:p>
          <a:p>
            <a:pPr lvl="1"/>
            <a:r>
              <a:rPr lang="en-US" dirty="0" smtClean="0"/>
              <a:t>Inspectors decide how to process the data into a consistent format</a:t>
            </a:r>
          </a:p>
          <a:p>
            <a:r>
              <a:rPr lang="en-US" dirty="0" smtClean="0"/>
              <a:t>When the indexer finds a match – Splunk tags the data type for future use</a:t>
            </a:r>
          </a:p>
          <a:p>
            <a:r>
              <a:rPr lang="en-US" dirty="0" smtClean="0"/>
              <a:t>Events are then stored in </a:t>
            </a:r>
            <a:r>
              <a:rPr lang="en-US" b="1" dirty="0" smtClean="0"/>
              <a:t>Splunk Index</a:t>
            </a:r>
            <a:endParaRPr lang="en-US" b="1" dirty="0"/>
          </a:p>
        </p:txBody>
      </p:sp>
      <p:pic>
        <p:nvPicPr>
          <p:cNvPr id="5" name="Content Placeholder 4"/>
          <p:cNvPicPr>
            <a:picLocks noGrp="1" noChangeAspect="1"/>
          </p:cNvPicPr>
          <p:nvPr>
            <p:ph sz="half" idx="1"/>
          </p:nvPr>
        </p:nvPicPr>
        <p:blipFill>
          <a:blip r:embed="rId2"/>
          <a:stretch>
            <a:fillRect/>
          </a:stretch>
        </p:blipFill>
        <p:spPr>
          <a:xfrm>
            <a:off x="1220745" y="1419758"/>
            <a:ext cx="2436855" cy="2970473"/>
          </a:xfrm>
          <a:prstGeom prst="rect">
            <a:avLst/>
          </a:prstGeom>
        </p:spPr>
      </p:pic>
    </p:spTree>
    <p:extLst>
      <p:ext uri="{BB962C8B-B14F-4D97-AF65-F5344CB8AC3E}">
        <p14:creationId xmlns:p14="http://schemas.microsoft.com/office/powerpoint/2010/main" val="587128009"/>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Splunk Event Processing </a:t>
            </a:r>
            <a:endParaRPr lang="en-US" dirty="0"/>
          </a:p>
        </p:txBody>
      </p:sp>
      <p:pic>
        <p:nvPicPr>
          <p:cNvPr id="7" name="Picture 6"/>
          <p:cNvPicPr>
            <a:picLocks noChangeAspect="1"/>
          </p:cNvPicPr>
          <p:nvPr/>
        </p:nvPicPr>
        <p:blipFill>
          <a:blip r:embed="rId2"/>
          <a:stretch>
            <a:fillRect/>
          </a:stretch>
        </p:blipFill>
        <p:spPr>
          <a:xfrm>
            <a:off x="381000" y="1066800"/>
            <a:ext cx="8458200" cy="4457700"/>
          </a:xfrm>
          <a:prstGeom prst="rect">
            <a:avLst/>
          </a:prstGeom>
        </p:spPr>
      </p:pic>
    </p:spTree>
    <p:extLst>
      <p:ext uri="{BB962C8B-B14F-4D97-AF65-F5344CB8AC3E}">
        <p14:creationId xmlns:p14="http://schemas.microsoft.com/office/powerpoint/2010/main" val="1159287907"/>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&amp; Investigate</a:t>
            </a:r>
            <a:endParaRPr lang="en-US" dirty="0"/>
          </a:p>
        </p:txBody>
      </p:sp>
      <p:pic>
        <p:nvPicPr>
          <p:cNvPr id="6" name="Content Placeholder 5"/>
          <p:cNvPicPr>
            <a:picLocks noGrp="1"/>
          </p:cNvPicPr>
          <p:nvPr>
            <p:ph sz="half" idx="1"/>
          </p:nvPr>
        </p:nvPicPr>
        <p:blipFill rotWithShape="1">
          <a:blip r:embed="rId2"/>
          <a:stretch/>
        </p:blipFill>
        <p:spPr>
          <a:xfrm>
            <a:off x="1301750" y="2047081"/>
            <a:ext cx="2425700" cy="2565400"/>
          </a:xfrm>
          <a:prstGeom prst="rect">
            <a:avLst/>
          </a:prstGeom>
        </p:spPr>
      </p:pic>
      <p:sp>
        <p:nvSpPr>
          <p:cNvPr id="4" name="Content Placeholder 3"/>
          <p:cNvSpPr>
            <a:spLocks noGrp="1"/>
          </p:cNvSpPr>
          <p:nvPr>
            <p:ph sz="half" idx="2"/>
          </p:nvPr>
        </p:nvSpPr>
        <p:spPr/>
        <p:txBody>
          <a:bodyPr/>
          <a:lstStyle/>
          <a:p>
            <a:r>
              <a:rPr lang="en-US" dirty="0" smtClean="0"/>
              <a:t>Enter a query into the Splunk search bar</a:t>
            </a:r>
          </a:p>
          <a:p>
            <a:r>
              <a:rPr lang="en-US" dirty="0" smtClean="0"/>
              <a:t>Run statistics using the Splunk search </a:t>
            </a:r>
            <a:r>
              <a:rPr lang="en-US" dirty="0" smtClean="0"/>
              <a:t>language</a:t>
            </a:r>
          </a:p>
          <a:p>
            <a:r>
              <a:rPr lang="en-US" dirty="0"/>
              <a:t>Collects and indexes log and machine data from any </a:t>
            </a:r>
            <a:r>
              <a:rPr lang="en-US" dirty="0" smtClean="0"/>
              <a:t>source</a:t>
            </a:r>
          </a:p>
          <a:p>
            <a:r>
              <a:rPr lang="en-US" dirty="0" smtClean="0"/>
              <a:t>Powerful </a:t>
            </a:r>
            <a:r>
              <a:rPr lang="en-US" dirty="0"/>
              <a:t>search, analysis and visualization </a:t>
            </a:r>
            <a:r>
              <a:rPr lang="en-US" dirty="0" smtClean="0"/>
              <a:t>capabilities</a:t>
            </a:r>
            <a:endParaRPr lang="en-US" dirty="0"/>
          </a:p>
        </p:txBody>
      </p:sp>
    </p:spTree>
    <p:extLst>
      <p:ext uri="{BB962C8B-B14F-4D97-AF65-F5344CB8AC3E}">
        <p14:creationId xmlns:p14="http://schemas.microsoft.com/office/powerpoint/2010/main" val="231714794"/>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Knowledge</a:t>
            </a:r>
            <a:endParaRPr lang="en-US" dirty="0"/>
          </a:p>
        </p:txBody>
      </p:sp>
      <p:sp>
        <p:nvSpPr>
          <p:cNvPr id="4" name="Content Placeholder 3"/>
          <p:cNvSpPr>
            <a:spLocks noGrp="1"/>
          </p:cNvSpPr>
          <p:nvPr>
            <p:ph sz="half" idx="2"/>
          </p:nvPr>
        </p:nvSpPr>
        <p:spPr>
          <a:xfrm>
            <a:off x="4724400" y="990600"/>
            <a:ext cx="4038600" cy="2362199"/>
          </a:xfrm>
          <a:noFill/>
          <a:ln w="9525">
            <a:noFill/>
            <a:miter lim="800000"/>
            <a:headEnd/>
            <a:tailEnd/>
          </a:ln>
          <a:effectLst/>
        </p:spPr>
        <p:txBody>
          <a:bodyPr vert="horz" wrap="square" lIns="91440" tIns="45720" rIns="91440" bIns="45720" numCol="1" anchor="t" anchorCtr="0" compatLnSpc="1">
            <a:prstTxWarp prst="textNoShape">
              <a:avLst/>
            </a:prstTxWarp>
          </a:bodyPr>
          <a:lstStyle/>
          <a:p>
            <a:pPr marL="236538" indent="-228600"/>
            <a:r>
              <a:rPr lang="en-US" sz="1600" dirty="0">
                <a:solidFill>
                  <a:schemeClr val="bg1">
                    <a:lumMod val="75000"/>
                  </a:schemeClr>
                </a:solidFill>
                <a:hlinkClick r:id="rId3"/>
              </a:rPr>
              <a:t>Data classification: Event types and transactions</a:t>
            </a:r>
            <a:endParaRPr lang="en-US" sz="1600" dirty="0">
              <a:solidFill>
                <a:schemeClr val="bg1">
                  <a:lumMod val="75000"/>
                </a:schemeClr>
              </a:solidFill>
            </a:endParaRPr>
          </a:p>
          <a:p>
            <a:pPr marL="465138" lvl="1" indent="-228600"/>
            <a:r>
              <a:rPr lang="en-US" sz="1400" dirty="0"/>
              <a:t>Event types and transactions group together interesting sets of similar events. </a:t>
            </a:r>
          </a:p>
          <a:p>
            <a:pPr marL="465138" lvl="1" indent="-228600"/>
            <a:r>
              <a:rPr lang="en-US" sz="1400" dirty="0"/>
              <a:t>Event types group together sets of events discovered through searches, while transactions are collections of conceptually-related events that span time.</a:t>
            </a:r>
          </a:p>
        </p:txBody>
      </p:sp>
      <p:sp>
        <p:nvSpPr>
          <p:cNvPr id="5" name="Content Placeholder 4"/>
          <p:cNvSpPr>
            <a:spLocks noGrp="1"/>
          </p:cNvSpPr>
          <p:nvPr>
            <p:ph sz="half" idx="10"/>
          </p:nvPr>
        </p:nvSpPr>
        <p:spPr>
          <a:xfrm>
            <a:off x="469900" y="2945790"/>
            <a:ext cx="4114800" cy="2769210"/>
          </a:xfrm>
          <a:noFill/>
          <a:ln w="9525">
            <a:noFill/>
            <a:miter lim="800000"/>
            <a:headEnd/>
            <a:tailEnd/>
          </a:ln>
          <a:effectLst/>
        </p:spPr>
        <p:txBody>
          <a:bodyPr vert="horz" wrap="square" lIns="91440" tIns="45720" rIns="91440" bIns="45720" numCol="1" anchor="t" anchorCtr="0" compatLnSpc="1">
            <a:prstTxWarp prst="textNoShape">
              <a:avLst/>
            </a:prstTxWarp>
          </a:bodyPr>
          <a:lstStyle/>
          <a:p>
            <a:pPr marL="236538" indent="-228600"/>
            <a:r>
              <a:rPr lang="en-US" sz="1600" dirty="0">
                <a:hlinkClick r:id="rId4"/>
              </a:rPr>
              <a:t>Data interpretation: Fields and field extractions</a:t>
            </a:r>
            <a:endParaRPr lang="en-US" sz="1600" dirty="0"/>
          </a:p>
          <a:p>
            <a:pPr marL="465138" lvl="1" indent="-228600"/>
            <a:r>
              <a:rPr lang="en-US" sz="1400" dirty="0"/>
              <a:t>Fields and field extractions make up the first order of Splunk Enterprise knowledge. </a:t>
            </a:r>
          </a:p>
          <a:p>
            <a:pPr marL="465138" lvl="1" indent="-228600"/>
            <a:r>
              <a:rPr lang="en-US" sz="1400" dirty="0"/>
              <a:t>The fields that Splunk Enterprise automatically extracts from your IT data help bring meaning to your raw data, clarifying what can at first glance seem incomprehensible. </a:t>
            </a:r>
          </a:p>
          <a:p>
            <a:pPr marL="465138" lvl="1" indent="-228600"/>
            <a:r>
              <a:rPr lang="en-US" sz="1400" dirty="0"/>
              <a:t>The fields that you extract manually expand and improve upon this layer of meaning.</a:t>
            </a:r>
          </a:p>
        </p:txBody>
      </p:sp>
      <p:sp>
        <p:nvSpPr>
          <p:cNvPr id="8" name="Content Placeholder 7"/>
          <p:cNvSpPr>
            <a:spLocks noGrp="1"/>
          </p:cNvSpPr>
          <p:nvPr>
            <p:ph sz="half" idx="11"/>
          </p:nvPr>
        </p:nvSpPr>
        <p:spPr>
          <a:xfrm>
            <a:off x="4724400" y="3276600"/>
            <a:ext cx="4038600" cy="2438400"/>
          </a:xfrm>
          <a:noFill/>
          <a:ln w="9525">
            <a:noFill/>
            <a:miter lim="800000"/>
            <a:headEnd/>
            <a:tailEnd/>
          </a:ln>
          <a:effectLst/>
        </p:spPr>
        <p:txBody>
          <a:bodyPr vert="horz" wrap="square" lIns="91440" tIns="45720" rIns="91440" bIns="45720" numCol="1" anchor="t" anchorCtr="0" compatLnSpc="1">
            <a:prstTxWarp prst="textNoShape">
              <a:avLst/>
            </a:prstTxWarp>
          </a:bodyPr>
          <a:lstStyle/>
          <a:p>
            <a:pPr marL="236538" indent="-228600"/>
            <a:r>
              <a:rPr lang="en-US" sz="1600" dirty="0">
                <a:hlinkClick r:id="rId5"/>
              </a:rPr>
              <a:t>Data models</a:t>
            </a:r>
            <a:endParaRPr lang="en-US" sz="1600" dirty="0"/>
          </a:p>
          <a:p>
            <a:pPr marL="465138" lvl="1" indent="-228600"/>
            <a:r>
              <a:rPr lang="en-US" sz="1400" dirty="0"/>
              <a:t>Data models are representations of one or more datasets, and they drive the Pivot tool, enabling quick generation of useful tables, complex visualizations, and reports without needing to interact with the Splunk Enterprise search language. </a:t>
            </a:r>
          </a:p>
          <a:p>
            <a:pPr marL="465138" lvl="1" indent="-228600"/>
            <a:r>
              <a:rPr lang="en-US" sz="1400" dirty="0"/>
              <a:t>Data models are designed by knowledge managers who fully understand the format and semantics of their indexed data. </a:t>
            </a:r>
          </a:p>
        </p:txBody>
      </p:sp>
      <p:sp>
        <p:nvSpPr>
          <p:cNvPr id="10" name="Content Placeholder 9"/>
          <p:cNvSpPr>
            <a:spLocks noGrp="1"/>
          </p:cNvSpPr>
          <p:nvPr>
            <p:ph sz="half" idx="1"/>
          </p:nvPr>
        </p:nvSpPr>
        <p:spPr>
          <a:xfrm>
            <a:off x="457200" y="990601"/>
            <a:ext cx="4114800" cy="1828799"/>
          </a:xfrm>
        </p:spPr>
        <p:txBody>
          <a:bodyPr/>
          <a:lstStyle/>
          <a:p>
            <a:pPr marL="236538" indent="-228600"/>
            <a:r>
              <a:rPr lang="en-US" sz="1600" dirty="0"/>
              <a:t>Knowledge Objects</a:t>
            </a:r>
          </a:p>
          <a:p>
            <a:pPr marL="465138" lvl="1" indent="-228600"/>
            <a:r>
              <a:rPr lang="en-US" sz="1400" dirty="0"/>
              <a:t>Event Types</a:t>
            </a:r>
          </a:p>
          <a:p>
            <a:pPr marL="465138" lvl="1" indent="-228600"/>
            <a:r>
              <a:rPr lang="en-US" sz="1400" dirty="0"/>
              <a:t>Transactions</a:t>
            </a:r>
          </a:p>
          <a:p>
            <a:pPr marL="465138" lvl="1" indent="-228600"/>
            <a:r>
              <a:rPr lang="en-US" sz="1400" dirty="0"/>
              <a:t>Tags</a:t>
            </a:r>
          </a:p>
          <a:p>
            <a:pPr marL="465138" lvl="1" indent="-228600"/>
            <a:r>
              <a:rPr lang="en-US" sz="1400" dirty="0"/>
              <a:t>Saved Searches</a:t>
            </a:r>
          </a:p>
          <a:p>
            <a:pPr marL="465138" lvl="1" indent="-228600"/>
            <a:r>
              <a:rPr lang="en-US" sz="1400" dirty="0" smtClean="0"/>
              <a:t>Lookups</a:t>
            </a:r>
            <a:endParaRPr lang="en-US" sz="1400" dirty="0"/>
          </a:p>
        </p:txBody>
      </p:sp>
      <p:pic>
        <p:nvPicPr>
          <p:cNvPr id="11" name="Content Placeholder 6"/>
          <p:cNvPicPr>
            <a:picLocks/>
          </p:cNvPicPr>
          <p:nvPr/>
        </p:nvPicPr>
        <p:blipFill rotWithShape="1">
          <a:blip r:embed="rId6"/>
          <a:srcRect t="7766" r="8894"/>
          <a:stretch/>
        </p:blipFill>
        <p:spPr bwMode="auto">
          <a:xfrm>
            <a:off x="7929753" y="-2"/>
            <a:ext cx="1188720" cy="1554480"/>
          </a:xfrm>
          <a:prstGeom prst="rect">
            <a:avLst/>
          </a:prstGeom>
          <a:noFill/>
          <a:ln w="9525">
            <a:noFill/>
            <a:miter lim="800000"/>
            <a:headEnd/>
            <a:tailEnd/>
          </a:ln>
          <a:effectLst/>
        </p:spPr>
      </p:pic>
    </p:spTree>
    <p:extLst>
      <p:ext uri="{BB962C8B-B14F-4D97-AF65-F5344CB8AC3E}">
        <p14:creationId xmlns:p14="http://schemas.microsoft.com/office/powerpoint/2010/main" val="1727995688"/>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Knowledge</a:t>
            </a:r>
            <a:endParaRPr lang="en-US" dirty="0"/>
          </a:p>
        </p:txBody>
      </p:sp>
      <p:sp>
        <p:nvSpPr>
          <p:cNvPr id="4" name="Content Placeholder 3"/>
          <p:cNvSpPr>
            <a:spLocks noGrp="1"/>
          </p:cNvSpPr>
          <p:nvPr>
            <p:ph sz="half" idx="2"/>
          </p:nvPr>
        </p:nvSpPr>
        <p:spPr>
          <a:xfrm>
            <a:off x="4724400" y="990600"/>
            <a:ext cx="4038600" cy="2362199"/>
          </a:xfrm>
          <a:noFill/>
          <a:ln w="9525">
            <a:noFill/>
            <a:miter lim="800000"/>
            <a:headEnd/>
            <a:tailEnd/>
          </a:ln>
          <a:effectLst/>
        </p:spPr>
        <p:txBody>
          <a:bodyPr vert="horz" wrap="square" lIns="91440" tIns="45720" rIns="91440" bIns="45720" numCol="1" anchor="t" anchorCtr="0" compatLnSpc="1">
            <a:prstTxWarp prst="textNoShape">
              <a:avLst/>
            </a:prstTxWarp>
          </a:bodyPr>
          <a:lstStyle/>
          <a:p>
            <a:pPr marL="236538" indent="-228600"/>
            <a:r>
              <a:rPr lang="en-US" sz="1600" dirty="0">
                <a:hlinkClick r:id="rId2"/>
              </a:rPr>
              <a:t>Data normalization: Tags and </a:t>
            </a:r>
            <a:r>
              <a:rPr lang="en-US" sz="1600" dirty="0" smtClean="0">
                <a:hlinkClick r:id="rId2"/>
              </a:rPr>
              <a:t>aliases</a:t>
            </a:r>
            <a:endParaRPr lang="en-US" sz="1600" dirty="0"/>
          </a:p>
          <a:p>
            <a:pPr marL="465138" lvl="1" indent="-228600"/>
            <a:r>
              <a:rPr lang="en-US" sz="1400" dirty="0"/>
              <a:t>Tags and aliases are used to manage and normalize sets of field information. </a:t>
            </a:r>
            <a:endParaRPr lang="en-US" sz="1400" dirty="0" smtClean="0"/>
          </a:p>
          <a:p>
            <a:pPr marL="465138" lvl="1" indent="-228600"/>
            <a:r>
              <a:rPr lang="en-US" sz="1400" dirty="0" smtClean="0"/>
              <a:t>You </a:t>
            </a:r>
            <a:r>
              <a:rPr lang="en-US" sz="1400" dirty="0"/>
              <a:t>can use tags and aliases to group sets of related field values together, and to give extracted fields tags that reflect different aspects of their identity. </a:t>
            </a:r>
            <a:endParaRPr lang="en-US" sz="1400" dirty="0" smtClean="0"/>
          </a:p>
          <a:p>
            <a:pPr marL="465138" lvl="1" indent="-228600"/>
            <a:r>
              <a:rPr lang="en-US" sz="1400" dirty="0" smtClean="0"/>
              <a:t>For </a:t>
            </a:r>
            <a:r>
              <a:rPr lang="en-US" sz="1400" dirty="0"/>
              <a:t>example, you can group events from set of hosts in a particular location (such as a building or city) together--just give each host the same tag. </a:t>
            </a:r>
            <a:endParaRPr lang="en-US" sz="1400" dirty="0" smtClean="0"/>
          </a:p>
          <a:p>
            <a:pPr marL="465138" lvl="1" indent="-228600"/>
            <a:r>
              <a:rPr lang="en-US" sz="1400" dirty="0" smtClean="0"/>
              <a:t>Or </a:t>
            </a:r>
            <a:r>
              <a:rPr lang="en-US" sz="1400" dirty="0"/>
              <a:t>maybe you have two different sources using different field names to refer to same data--you can normalize your data by using aliases (by aliasing </a:t>
            </a:r>
            <a:r>
              <a:rPr lang="en-US" sz="1400" dirty="0" smtClean="0"/>
              <a:t>client </a:t>
            </a:r>
            <a:r>
              <a:rPr lang="en-US" sz="1400" dirty="0" err="1" smtClean="0"/>
              <a:t>ip</a:t>
            </a:r>
            <a:r>
              <a:rPr lang="en-US" sz="1400" dirty="0"/>
              <a:t> to </a:t>
            </a:r>
            <a:r>
              <a:rPr lang="en-US" sz="1400" dirty="0" err="1" smtClean="0"/>
              <a:t>ip</a:t>
            </a:r>
            <a:r>
              <a:rPr lang="en-US" sz="1400" dirty="0" smtClean="0"/>
              <a:t> address</a:t>
            </a:r>
            <a:r>
              <a:rPr lang="en-US" sz="1400" dirty="0"/>
              <a:t>, for example).</a:t>
            </a:r>
          </a:p>
        </p:txBody>
      </p:sp>
      <p:sp>
        <p:nvSpPr>
          <p:cNvPr id="5" name="Content Placeholder 4"/>
          <p:cNvSpPr>
            <a:spLocks noGrp="1"/>
          </p:cNvSpPr>
          <p:nvPr>
            <p:ph sz="half" idx="10"/>
          </p:nvPr>
        </p:nvSpPr>
        <p:spPr>
          <a:xfrm>
            <a:off x="495300" y="2514600"/>
            <a:ext cx="4114800" cy="3276600"/>
          </a:xfrm>
          <a:noFill/>
          <a:ln w="9525">
            <a:noFill/>
            <a:miter lim="800000"/>
            <a:headEnd/>
            <a:tailEnd/>
          </a:ln>
          <a:effectLst/>
        </p:spPr>
        <p:txBody>
          <a:bodyPr vert="horz" wrap="square" lIns="91440" tIns="45720" rIns="91440" bIns="45720" numCol="1" anchor="t" anchorCtr="0" compatLnSpc="1">
            <a:prstTxWarp prst="textNoShape">
              <a:avLst/>
            </a:prstTxWarp>
          </a:bodyPr>
          <a:lstStyle/>
          <a:p>
            <a:pPr marL="236538" indent="-228600"/>
            <a:r>
              <a:rPr lang="en-US" sz="1600" dirty="0" smtClean="0">
                <a:hlinkClick r:id="rId3"/>
              </a:rPr>
              <a:t>Data </a:t>
            </a:r>
            <a:r>
              <a:rPr lang="en-US" sz="1600" dirty="0">
                <a:hlinkClick r:id="rId3"/>
              </a:rPr>
              <a:t>enrichment: Lookups and workflow </a:t>
            </a:r>
            <a:r>
              <a:rPr lang="en-US" sz="1600" dirty="0" smtClean="0">
                <a:hlinkClick r:id="rId3"/>
              </a:rPr>
              <a:t>actions</a:t>
            </a:r>
            <a:endParaRPr lang="en-US" sz="1600" dirty="0" smtClean="0"/>
          </a:p>
          <a:p>
            <a:pPr marL="636588" lvl="1" indent="-228600"/>
            <a:r>
              <a:rPr lang="en-US" sz="1400" dirty="0" smtClean="0"/>
              <a:t>Lookups </a:t>
            </a:r>
            <a:r>
              <a:rPr lang="en-US" sz="1400" dirty="0"/>
              <a:t>and workflow actions are categories of knowledge objects that extend the usefulness of your data in various ways. </a:t>
            </a:r>
            <a:endParaRPr lang="en-US" sz="1400" dirty="0" smtClean="0"/>
          </a:p>
          <a:p>
            <a:pPr marL="636588" lvl="1" indent="-228600"/>
            <a:r>
              <a:rPr lang="en-US" sz="1400" dirty="0" smtClean="0"/>
              <a:t>Field </a:t>
            </a:r>
            <a:r>
              <a:rPr lang="en-US" sz="1400" dirty="0"/>
              <a:t>lookups enable you to add fields to your data from external data sources such as static tables (CSV files) or Python-based commands. </a:t>
            </a:r>
            <a:endParaRPr lang="en-US" sz="1400" dirty="0" smtClean="0"/>
          </a:p>
          <a:p>
            <a:pPr marL="636588" lvl="1" indent="-228600"/>
            <a:r>
              <a:rPr lang="en-US" sz="1400" dirty="0" smtClean="0"/>
              <a:t>Workflow </a:t>
            </a:r>
            <a:r>
              <a:rPr lang="en-US" sz="1400" dirty="0"/>
              <a:t>actions enable interactions between fields in your data and other applications or web resources, such as a WHOIS lookup on a field containing an IP address.</a:t>
            </a:r>
          </a:p>
        </p:txBody>
      </p:sp>
      <p:sp>
        <p:nvSpPr>
          <p:cNvPr id="10" name="Content Placeholder 9"/>
          <p:cNvSpPr>
            <a:spLocks noGrp="1"/>
          </p:cNvSpPr>
          <p:nvPr>
            <p:ph sz="half" idx="1"/>
          </p:nvPr>
        </p:nvSpPr>
        <p:spPr>
          <a:xfrm>
            <a:off x="457200" y="990601"/>
            <a:ext cx="4114800" cy="1828799"/>
          </a:xfrm>
          <a:noFill/>
          <a:ln w="9525">
            <a:noFill/>
            <a:miter lim="800000"/>
            <a:headEnd/>
            <a:tailEnd/>
          </a:ln>
          <a:effectLst/>
        </p:spPr>
        <p:txBody>
          <a:bodyPr vert="horz" wrap="square" lIns="91440" tIns="45720" rIns="91440" bIns="45720" numCol="1" anchor="t" anchorCtr="0" compatLnSpc="1">
            <a:prstTxWarp prst="textNoShape">
              <a:avLst/>
            </a:prstTxWarp>
          </a:bodyPr>
          <a:lstStyle/>
          <a:p>
            <a:pPr marL="236538" indent="-228600"/>
            <a:r>
              <a:rPr lang="en-US" sz="1600" dirty="0"/>
              <a:t>Data </a:t>
            </a:r>
            <a:r>
              <a:rPr lang="en-US" sz="1600" dirty="0" smtClean="0"/>
              <a:t>Models cont.</a:t>
            </a:r>
            <a:endParaRPr lang="en-US" sz="1600" dirty="0"/>
          </a:p>
          <a:p>
            <a:pPr marL="465138" lvl="1" indent="-228600"/>
            <a:r>
              <a:rPr lang="en-US" sz="1400" dirty="0"/>
              <a:t>A typical data model makes use of other knowledge object types discussed in this manual, including lookups, transactions, search-time field extractions, and calculated fields.</a:t>
            </a:r>
          </a:p>
        </p:txBody>
      </p:sp>
      <p:pic>
        <p:nvPicPr>
          <p:cNvPr id="9" name="Content Placeholder 6"/>
          <p:cNvPicPr>
            <a:picLocks noChangeAspect="1"/>
          </p:cNvPicPr>
          <p:nvPr/>
        </p:nvPicPr>
        <p:blipFill rotWithShape="1">
          <a:blip r:embed="rId4"/>
          <a:srcRect t="7766" r="8894"/>
          <a:stretch/>
        </p:blipFill>
        <p:spPr bwMode="auto">
          <a:xfrm>
            <a:off x="6248400" y="4495800"/>
            <a:ext cx="1214248" cy="1497725"/>
          </a:xfrm>
          <a:prstGeom prst="rect">
            <a:avLst/>
          </a:prstGeom>
          <a:noFill/>
          <a:ln w="9525">
            <a:noFill/>
            <a:miter lim="800000"/>
            <a:headEnd/>
            <a:tailEnd/>
          </a:ln>
          <a:effectLst/>
        </p:spPr>
      </p:pic>
    </p:spTree>
    <p:extLst>
      <p:ext uri="{BB962C8B-B14F-4D97-AF65-F5344CB8AC3E}">
        <p14:creationId xmlns:p14="http://schemas.microsoft.com/office/powerpoint/2010/main" val="2066938411"/>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Agenda</a:t>
            </a:r>
            <a:endParaRPr lang="en-US" dirty="0"/>
          </a:p>
        </p:txBody>
      </p:sp>
      <p:sp>
        <p:nvSpPr>
          <p:cNvPr id="3" name="Content Placeholder 2"/>
          <p:cNvSpPr>
            <a:spLocks noGrp="1"/>
          </p:cNvSpPr>
          <p:nvPr>
            <p:ph idx="1"/>
          </p:nvPr>
        </p:nvSpPr>
        <p:spPr/>
        <p:txBody>
          <a:bodyPr/>
          <a:lstStyle/>
          <a:p>
            <a:r>
              <a:rPr lang="en-US" dirty="0" smtClean="0"/>
              <a:t>Chapter 1 Introduction / Splunk &amp; Big Data</a:t>
            </a:r>
          </a:p>
          <a:p>
            <a:pPr lvl="1"/>
            <a:r>
              <a:rPr lang="en-US" dirty="0" smtClean="0"/>
              <a:t>What is Big Data?</a:t>
            </a:r>
          </a:p>
          <a:p>
            <a:pPr lvl="1"/>
            <a:r>
              <a:rPr lang="en-US" dirty="0" smtClean="0"/>
              <a:t>Alternate Data Processing Techniques</a:t>
            </a:r>
          </a:p>
          <a:p>
            <a:pPr lvl="1"/>
            <a:r>
              <a:rPr lang="en-US" dirty="0" smtClean="0"/>
              <a:t>Machine Data</a:t>
            </a:r>
          </a:p>
          <a:p>
            <a:pPr lvl="1"/>
            <a:r>
              <a:rPr lang="en-US" dirty="0" smtClean="0"/>
              <a:t>What is Splunk?</a:t>
            </a:r>
          </a:p>
          <a:p>
            <a:r>
              <a:rPr lang="en-US" dirty="0" smtClean="0"/>
              <a:t>Chapter 2 </a:t>
            </a:r>
          </a:p>
          <a:p>
            <a:pPr lvl="1"/>
            <a:r>
              <a:rPr lang="en-US" dirty="0" smtClean="0"/>
              <a:t>Variety of Data</a:t>
            </a:r>
          </a:p>
          <a:p>
            <a:pPr lvl="1"/>
            <a:r>
              <a:rPr lang="en-US" dirty="0" smtClean="0"/>
              <a:t>Dealing with Data</a:t>
            </a:r>
          </a:p>
          <a:p>
            <a:pPr lvl="1"/>
            <a:r>
              <a:rPr lang="en-US" dirty="0" smtClean="0"/>
              <a:t>File &amp; Directories</a:t>
            </a:r>
          </a:p>
          <a:p>
            <a:endParaRPr lang="en-US" dirty="0"/>
          </a:p>
        </p:txBody>
      </p:sp>
    </p:spTree>
    <p:extLst>
      <p:ext uri="{BB962C8B-B14F-4D97-AF65-F5344CB8AC3E}">
        <p14:creationId xmlns:p14="http://schemas.microsoft.com/office/powerpoint/2010/main" val="2696347707"/>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 &amp; Alert</a:t>
            </a:r>
            <a:endParaRPr lang="en-US" dirty="0"/>
          </a:p>
        </p:txBody>
      </p:sp>
      <p:graphicFrame>
        <p:nvGraphicFramePr>
          <p:cNvPr id="3" name="Content Placeholder 2"/>
          <p:cNvGraphicFramePr>
            <a:graphicFrameLocks noGrp="1"/>
          </p:cNvGraphicFramePr>
          <p:nvPr>
            <p:ph sz="half" idx="2"/>
            <p:extLst>
              <p:ext uri="{D42A27DB-BD31-4B8C-83A1-F6EECF244321}">
                <p14:modId xmlns:p14="http://schemas.microsoft.com/office/powerpoint/2010/main" val="1153359693"/>
              </p:ext>
            </p:extLst>
          </p:nvPr>
        </p:nvGraphicFramePr>
        <p:xfrm>
          <a:off x="2209800" y="762000"/>
          <a:ext cx="6553200" cy="4064000"/>
        </p:xfrm>
        <a:graphic>
          <a:graphicData uri="http://schemas.openxmlformats.org/drawingml/2006/table">
            <a:tbl>
              <a:tblPr firstRow="1" bandRow="1">
                <a:tableStyleId>{5C22544A-7EE6-4342-B048-85BDC9FD1C3A}</a:tableStyleId>
              </a:tblPr>
              <a:tblGrid>
                <a:gridCol w="1638300"/>
                <a:gridCol w="1638300"/>
                <a:gridCol w="1638300"/>
                <a:gridCol w="1638300"/>
              </a:tblGrid>
              <a:tr h="370840">
                <a:tc>
                  <a:txBody>
                    <a:bodyPr/>
                    <a:lstStyle/>
                    <a:p>
                      <a:pPr algn="ctr" fontAlgn="t"/>
                      <a:r>
                        <a:rPr lang="en-US" sz="1200" dirty="0">
                          <a:solidFill>
                            <a:srgbClr val="FFFFFF"/>
                          </a:solidFill>
                          <a:effectLst/>
                        </a:rPr>
                        <a:t>Type of alert</a:t>
                      </a:r>
                    </a:p>
                  </a:txBody>
                  <a:tcPr marL="101600" marR="101600" marT="101600" marB="101600"/>
                </a:tc>
                <a:tc>
                  <a:txBody>
                    <a:bodyPr/>
                    <a:lstStyle/>
                    <a:p>
                      <a:pPr algn="ctr" fontAlgn="t"/>
                      <a:r>
                        <a:rPr lang="en-US" sz="1200" dirty="0">
                          <a:solidFill>
                            <a:srgbClr val="FFFFFF"/>
                          </a:solidFill>
                          <a:effectLst/>
                        </a:rPr>
                        <a:t>Base search is a...</a:t>
                      </a:r>
                    </a:p>
                  </a:txBody>
                  <a:tcPr marL="101600" marR="101600" marT="101600" marB="101600"/>
                </a:tc>
                <a:tc>
                  <a:txBody>
                    <a:bodyPr/>
                    <a:lstStyle/>
                    <a:p>
                      <a:pPr algn="ctr" fontAlgn="t"/>
                      <a:r>
                        <a:rPr lang="en-US" sz="1200" dirty="0">
                          <a:solidFill>
                            <a:srgbClr val="FFFFFF"/>
                          </a:solidFill>
                          <a:effectLst/>
                        </a:rPr>
                        <a:t>Description</a:t>
                      </a:r>
                    </a:p>
                  </a:txBody>
                  <a:tcPr marL="101600" marR="101600" marT="101600" marB="101600"/>
                </a:tc>
                <a:tc>
                  <a:txBody>
                    <a:bodyPr/>
                    <a:lstStyle/>
                    <a:p>
                      <a:pPr algn="ctr" fontAlgn="t"/>
                      <a:r>
                        <a:rPr lang="en-US" sz="1200" dirty="0">
                          <a:solidFill>
                            <a:srgbClr val="FFFFFF"/>
                          </a:solidFill>
                          <a:effectLst/>
                        </a:rPr>
                        <a:t>Alert examples</a:t>
                      </a:r>
                    </a:p>
                  </a:txBody>
                  <a:tcPr marL="101600" marR="101600" marT="101600" marB="101600"/>
                </a:tc>
              </a:tr>
              <a:tr h="370840">
                <a:tc>
                  <a:txBody>
                    <a:bodyPr/>
                    <a:lstStyle/>
                    <a:p>
                      <a:pPr fontAlgn="t"/>
                      <a:r>
                        <a:rPr lang="en-US" sz="1200" u="none" strike="noStrike" dirty="0">
                          <a:solidFill>
                            <a:srgbClr val="04ACE3"/>
                          </a:solidFill>
                          <a:effectLst/>
                          <a:hlinkClick r:id="rId2"/>
                        </a:rPr>
                        <a:t>Alerts based on </a:t>
                      </a:r>
                      <a:r>
                        <a:rPr lang="en-US" sz="1200" i="1" u="none" strike="noStrike" dirty="0">
                          <a:solidFill>
                            <a:srgbClr val="04ACE3"/>
                          </a:solidFill>
                          <a:effectLst/>
                          <a:hlinkClick r:id="rId2"/>
                        </a:rPr>
                        <a:t>real-time searches</a:t>
                      </a:r>
                      <a:r>
                        <a:rPr lang="en-US" sz="1200" u="none" strike="noStrike" dirty="0">
                          <a:solidFill>
                            <a:srgbClr val="04ACE3"/>
                          </a:solidFill>
                          <a:effectLst/>
                          <a:hlinkClick r:id="rId2"/>
                        </a:rPr>
                        <a:t> that trigger </a:t>
                      </a:r>
                      <a:r>
                        <a:rPr lang="en-US" sz="1200" i="1" u="none" strike="noStrike" dirty="0">
                          <a:solidFill>
                            <a:srgbClr val="04ACE3"/>
                          </a:solidFill>
                          <a:effectLst/>
                          <a:hlinkClick r:id="rId2"/>
                        </a:rPr>
                        <a:t>every time</a:t>
                      </a:r>
                      <a:r>
                        <a:rPr lang="en-US" sz="1200" u="none" strike="noStrike" dirty="0">
                          <a:solidFill>
                            <a:srgbClr val="04ACE3"/>
                          </a:solidFill>
                          <a:effectLst/>
                          <a:hlinkClick r:id="rId2"/>
                        </a:rPr>
                        <a:t> the base search returns a result.</a:t>
                      </a:r>
                      <a:endParaRPr lang="en-US" sz="1200" dirty="0">
                        <a:effectLst/>
                      </a:endParaRPr>
                    </a:p>
                  </a:txBody>
                  <a:tcPr marL="101600" marR="101600" marT="101600" marB="101600"/>
                </a:tc>
                <a:tc>
                  <a:txBody>
                    <a:bodyPr/>
                    <a:lstStyle/>
                    <a:p>
                      <a:pPr fontAlgn="t"/>
                      <a:r>
                        <a:rPr lang="en-US" sz="1200">
                          <a:effectLst/>
                        </a:rPr>
                        <a:t>Real-time search (runs over all time)</a:t>
                      </a:r>
                    </a:p>
                  </a:txBody>
                  <a:tcPr marL="101600" marR="101600" marT="101600" marB="101600"/>
                </a:tc>
                <a:tc>
                  <a:txBody>
                    <a:bodyPr/>
                    <a:lstStyle/>
                    <a:p>
                      <a:pPr fontAlgn="t"/>
                      <a:r>
                        <a:rPr lang="en-US" sz="1200">
                          <a:effectLst/>
                        </a:rPr>
                        <a:t>Use this alert type if you need to know the moment a matching result comes in. This type is also useful if you need to design an alert for machine consumption (such as a workflow-oriented application). You can throttle these alerts to ensure that they don't trigger too frequently. Referred to as a "per-result alert."</a:t>
                      </a:r>
                    </a:p>
                  </a:txBody>
                  <a:tcPr marL="101600" marR="101600" marT="101600" marB="101600"/>
                </a:tc>
                <a:tc>
                  <a:txBody>
                    <a:bodyPr/>
                    <a:lstStyle/>
                    <a:p>
                      <a:pPr fontAlgn="t">
                        <a:buFont typeface="Arial" charset="0"/>
                        <a:buChar char="•"/>
                      </a:pPr>
                      <a:r>
                        <a:rPr lang="en-US" sz="1200" dirty="0">
                          <a:effectLst/>
                        </a:rPr>
                        <a:t> Trigger an alert for every failed login attempt, but alert at most once an hour for any given username.</a:t>
                      </a:r>
                    </a:p>
                    <a:p>
                      <a:pPr fontAlgn="t">
                        <a:buFont typeface="Arial" charset="0"/>
                        <a:buChar char="•"/>
                      </a:pPr>
                      <a:r>
                        <a:rPr lang="en-US" sz="1200" dirty="0">
                          <a:effectLst/>
                        </a:rPr>
                        <a:t> Trigger an alert when a "file system full" error occurs on any host, but only send notifications for any given host once per 30 minutes.</a:t>
                      </a:r>
                    </a:p>
                    <a:p>
                      <a:pPr fontAlgn="t">
                        <a:buFont typeface="Arial" charset="0"/>
                        <a:buChar char="•"/>
                      </a:pPr>
                      <a:r>
                        <a:rPr lang="en-US" sz="1200" dirty="0">
                          <a:effectLst/>
                        </a:rPr>
                        <a:t> Trigger an alert when a CPU on a host sustains 100% utilization for an extended period of time, but only alert once every 5 minutes.</a:t>
                      </a:r>
                    </a:p>
                  </a:txBody>
                  <a:tcPr marL="101600" marR="101600" marT="101600" marB="101600"/>
                </a:tc>
              </a:tr>
            </a:tbl>
          </a:graphicData>
        </a:graphic>
      </p:graphicFrame>
      <p:pic>
        <p:nvPicPr>
          <p:cNvPr id="7" name="Content Placeholder 6"/>
          <p:cNvPicPr>
            <a:picLocks noGrp="1" noChangeAspect="1"/>
          </p:cNvPicPr>
          <p:nvPr>
            <p:ph sz="half" idx="1"/>
          </p:nvPr>
        </p:nvPicPr>
        <p:blipFill>
          <a:blip r:embed="rId3"/>
          <a:stretch>
            <a:fillRect/>
          </a:stretch>
        </p:blipFill>
        <p:spPr>
          <a:xfrm>
            <a:off x="434051" y="914400"/>
            <a:ext cx="1717348" cy="2213769"/>
          </a:xfrm>
          <a:prstGeom prst="rect">
            <a:avLst/>
          </a:prstGeom>
        </p:spPr>
      </p:pic>
    </p:spTree>
    <p:extLst>
      <p:ext uri="{BB962C8B-B14F-4D97-AF65-F5344CB8AC3E}">
        <p14:creationId xmlns:p14="http://schemas.microsoft.com/office/powerpoint/2010/main" val="342660804"/>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 &amp; Alert</a:t>
            </a:r>
            <a:endParaRPr lang="en-US" dirty="0"/>
          </a:p>
        </p:txBody>
      </p:sp>
      <p:graphicFrame>
        <p:nvGraphicFramePr>
          <p:cNvPr id="3" name="Content Placeholder 2"/>
          <p:cNvGraphicFramePr>
            <a:graphicFrameLocks noGrp="1"/>
          </p:cNvGraphicFramePr>
          <p:nvPr>
            <p:ph sz="half" idx="2"/>
            <p:extLst>
              <p:ext uri="{D42A27DB-BD31-4B8C-83A1-F6EECF244321}">
                <p14:modId xmlns:p14="http://schemas.microsoft.com/office/powerpoint/2010/main" val="820677211"/>
              </p:ext>
            </p:extLst>
          </p:nvPr>
        </p:nvGraphicFramePr>
        <p:xfrm>
          <a:off x="2209800" y="762000"/>
          <a:ext cx="6553200" cy="3698240"/>
        </p:xfrm>
        <a:graphic>
          <a:graphicData uri="http://schemas.openxmlformats.org/drawingml/2006/table">
            <a:tbl>
              <a:tblPr firstRow="1" bandRow="1">
                <a:tableStyleId>{5C22544A-7EE6-4342-B048-85BDC9FD1C3A}</a:tableStyleId>
              </a:tblPr>
              <a:tblGrid>
                <a:gridCol w="1638300"/>
                <a:gridCol w="1638300"/>
                <a:gridCol w="1638300"/>
                <a:gridCol w="1638300"/>
              </a:tblGrid>
              <a:tr h="370840">
                <a:tc>
                  <a:txBody>
                    <a:bodyPr/>
                    <a:lstStyle/>
                    <a:p>
                      <a:pPr algn="ctr" fontAlgn="t"/>
                      <a:r>
                        <a:rPr lang="en-US" sz="1200" dirty="0">
                          <a:solidFill>
                            <a:srgbClr val="FFFFFF"/>
                          </a:solidFill>
                          <a:effectLst/>
                        </a:rPr>
                        <a:t>Type of alert</a:t>
                      </a:r>
                    </a:p>
                  </a:txBody>
                  <a:tcPr marL="101600" marR="101600" marT="101600" marB="101600"/>
                </a:tc>
                <a:tc>
                  <a:txBody>
                    <a:bodyPr/>
                    <a:lstStyle/>
                    <a:p>
                      <a:pPr algn="ctr" fontAlgn="t"/>
                      <a:r>
                        <a:rPr lang="en-US" sz="1200" dirty="0">
                          <a:solidFill>
                            <a:srgbClr val="FFFFFF"/>
                          </a:solidFill>
                          <a:effectLst/>
                        </a:rPr>
                        <a:t>Base search is a...</a:t>
                      </a:r>
                    </a:p>
                  </a:txBody>
                  <a:tcPr marL="101600" marR="101600" marT="101600" marB="101600"/>
                </a:tc>
                <a:tc>
                  <a:txBody>
                    <a:bodyPr/>
                    <a:lstStyle/>
                    <a:p>
                      <a:pPr algn="ctr" fontAlgn="t"/>
                      <a:r>
                        <a:rPr lang="en-US" sz="1200" dirty="0">
                          <a:solidFill>
                            <a:srgbClr val="FFFFFF"/>
                          </a:solidFill>
                          <a:effectLst/>
                        </a:rPr>
                        <a:t>Description</a:t>
                      </a:r>
                    </a:p>
                  </a:txBody>
                  <a:tcPr marL="101600" marR="101600" marT="101600" marB="101600"/>
                </a:tc>
                <a:tc>
                  <a:txBody>
                    <a:bodyPr/>
                    <a:lstStyle/>
                    <a:p>
                      <a:pPr algn="ctr" fontAlgn="t"/>
                      <a:r>
                        <a:rPr lang="en-US" sz="1200" dirty="0">
                          <a:solidFill>
                            <a:srgbClr val="FFFFFF"/>
                          </a:solidFill>
                          <a:effectLst/>
                        </a:rPr>
                        <a:t>Alert examples</a:t>
                      </a:r>
                    </a:p>
                  </a:txBody>
                  <a:tcPr marL="101600" marR="101600" marT="101600" marB="101600"/>
                </a:tc>
              </a:tr>
              <a:tr h="370840">
                <a:tc>
                  <a:txBody>
                    <a:bodyPr/>
                    <a:lstStyle/>
                    <a:p>
                      <a:pPr fontAlgn="t"/>
                      <a:r>
                        <a:rPr lang="en-US" sz="1200" u="none" strike="noStrike">
                          <a:solidFill>
                            <a:srgbClr val="04ACE3"/>
                          </a:solidFill>
                          <a:effectLst/>
                          <a:hlinkClick r:id="rId2"/>
                        </a:rPr>
                        <a:t>Alerts based on </a:t>
                      </a:r>
                      <a:r>
                        <a:rPr lang="en-US" sz="1200" i="1" u="none" strike="noStrike">
                          <a:solidFill>
                            <a:srgbClr val="04ACE3"/>
                          </a:solidFill>
                          <a:effectLst/>
                          <a:hlinkClick r:id="rId2"/>
                        </a:rPr>
                        <a:t>historical searches</a:t>
                      </a:r>
                      <a:r>
                        <a:rPr lang="en-US" sz="1200" u="none" strike="noStrike">
                          <a:solidFill>
                            <a:srgbClr val="04ACE3"/>
                          </a:solidFill>
                          <a:effectLst/>
                          <a:hlinkClick r:id="rId2"/>
                        </a:rPr>
                        <a:t> that run on a</a:t>
                      </a:r>
                      <a:r>
                        <a:rPr lang="en-US" sz="1200" i="1" u="none" strike="noStrike">
                          <a:solidFill>
                            <a:srgbClr val="04ACE3"/>
                          </a:solidFill>
                          <a:effectLst/>
                          <a:hlinkClick r:id="rId2"/>
                        </a:rPr>
                        <a:t>regular schedule</a:t>
                      </a:r>
                      <a:r>
                        <a:rPr lang="en-US" sz="1200" u="none" strike="noStrike">
                          <a:solidFill>
                            <a:srgbClr val="04ACE3"/>
                          </a:solidFill>
                          <a:effectLst/>
                          <a:hlinkClick r:id="rId2"/>
                        </a:rPr>
                        <a:t>.</a:t>
                      </a:r>
                      <a:endParaRPr lang="en-US" sz="1200">
                        <a:effectLst/>
                      </a:endParaRPr>
                    </a:p>
                  </a:txBody>
                  <a:tcPr marL="101600" marR="101600" marT="101600" marB="101600"/>
                </a:tc>
                <a:tc>
                  <a:txBody>
                    <a:bodyPr/>
                    <a:lstStyle/>
                    <a:p>
                      <a:pPr fontAlgn="t"/>
                      <a:r>
                        <a:rPr lang="en-US" sz="1200">
                          <a:effectLst/>
                        </a:rPr>
                        <a:t>Historical search</a:t>
                      </a:r>
                    </a:p>
                  </a:txBody>
                  <a:tcPr marL="101600" marR="101600" marT="101600" marB="101600"/>
                </a:tc>
                <a:tc>
                  <a:txBody>
                    <a:bodyPr/>
                    <a:lstStyle/>
                    <a:p>
                      <a:pPr fontAlgn="t"/>
                      <a:r>
                        <a:rPr lang="en-US" sz="1200" dirty="0">
                          <a:effectLst/>
                        </a:rPr>
                        <a:t>This alert type triggers whenever a scheduled run of a historical search returns results that meet a particular condition that you have configured in the alert definition. Best for cases where immediate reaction to an alert is not a priority. You can use throttling to reduce the frequency of redundant alerts. Referred to as a "scheduled alert."</a:t>
                      </a:r>
                    </a:p>
                  </a:txBody>
                  <a:tcPr marL="101600" marR="101600" marT="101600" marB="101600"/>
                </a:tc>
                <a:tc>
                  <a:txBody>
                    <a:bodyPr/>
                    <a:lstStyle/>
                    <a:p>
                      <a:pPr fontAlgn="t">
                        <a:buFont typeface="Arial" charset="0"/>
                        <a:buChar char="•"/>
                      </a:pPr>
                      <a:r>
                        <a:rPr lang="en-US" sz="1200" dirty="0">
                          <a:effectLst/>
                        </a:rPr>
                        <a:t> Trigger an alert whenever the number of items sold in the previous day is less than 500.</a:t>
                      </a:r>
                    </a:p>
                    <a:p>
                      <a:pPr fontAlgn="t">
                        <a:buFont typeface="Arial" charset="0"/>
                        <a:buChar char="•"/>
                      </a:pPr>
                      <a:r>
                        <a:rPr lang="en-US" sz="1200" dirty="0">
                          <a:effectLst/>
                        </a:rPr>
                        <a:t> Trigger an alert when the number of 404 errors in any 1 hour interval exceeds 100.</a:t>
                      </a:r>
                    </a:p>
                  </a:txBody>
                  <a:tcPr marL="101600" marR="101600" marT="101600" marB="101600"/>
                </a:tc>
              </a:tr>
            </a:tbl>
          </a:graphicData>
        </a:graphic>
      </p:graphicFrame>
      <p:pic>
        <p:nvPicPr>
          <p:cNvPr id="7" name="Content Placeholder 6"/>
          <p:cNvPicPr>
            <a:picLocks noGrp="1" noChangeAspect="1"/>
          </p:cNvPicPr>
          <p:nvPr>
            <p:ph sz="half" idx="1"/>
          </p:nvPr>
        </p:nvPicPr>
        <p:blipFill>
          <a:blip r:embed="rId3"/>
          <a:stretch>
            <a:fillRect/>
          </a:stretch>
        </p:blipFill>
        <p:spPr>
          <a:xfrm>
            <a:off x="434051" y="914400"/>
            <a:ext cx="1717348" cy="2213769"/>
          </a:xfrm>
          <a:prstGeom prst="rect">
            <a:avLst/>
          </a:prstGeom>
        </p:spPr>
      </p:pic>
    </p:spTree>
    <p:extLst>
      <p:ext uri="{BB962C8B-B14F-4D97-AF65-F5344CB8AC3E}">
        <p14:creationId xmlns:p14="http://schemas.microsoft.com/office/powerpoint/2010/main" val="2041615403"/>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 &amp; Alert</a:t>
            </a:r>
            <a:endParaRPr lang="en-US" dirty="0"/>
          </a:p>
        </p:txBody>
      </p:sp>
      <p:graphicFrame>
        <p:nvGraphicFramePr>
          <p:cNvPr id="3" name="Content Placeholder 2"/>
          <p:cNvGraphicFramePr>
            <a:graphicFrameLocks noGrp="1"/>
          </p:cNvGraphicFramePr>
          <p:nvPr>
            <p:ph sz="half" idx="2"/>
            <p:extLst>
              <p:ext uri="{D42A27DB-BD31-4B8C-83A1-F6EECF244321}">
                <p14:modId xmlns:p14="http://schemas.microsoft.com/office/powerpoint/2010/main" val="1098639520"/>
              </p:ext>
            </p:extLst>
          </p:nvPr>
        </p:nvGraphicFramePr>
        <p:xfrm>
          <a:off x="2209800" y="762000"/>
          <a:ext cx="6553200" cy="3881120"/>
        </p:xfrm>
        <a:graphic>
          <a:graphicData uri="http://schemas.openxmlformats.org/drawingml/2006/table">
            <a:tbl>
              <a:tblPr firstRow="1" bandRow="1">
                <a:tableStyleId>{5C22544A-7EE6-4342-B048-85BDC9FD1C3A}</a:tableStyleId>
              </a:tblPr>
              <a:tblGrid>
                <a:gridCol w="1638300"/>
                <a:gridCol w="1638300"/>
                <a:gridCol w="1638300"/>
                <a:gridCol w="1638300"/>
              </a:tblGrid>
              <a:tr h="370840">
                <a:tc>
                  <a:txBody>
                    <a:bodyPr/>
                    <a:lstStyle/>
                    <a:p>
                      <a:pPr algn="ctr" fontAlgn="t"/>
                      <a:r>
                        <a:rPr lang="en-US" sz="1200" dirty="0">
                          <a:solidFill>
                            <a:srgbClr val="FFFFFF"/>
                          </a:solidFill>
                          <a:effectLst/>
                        </a:rPr>
                        <a:t>Type of alert</a:t>
                      </a:r>
                    </a:p>
                  </a:txBody>
                  <a:tcPr marL="101600" marR="101600" marT="101600" marB="101600"/>
                </a:tc>
                <a:tc>
                  <a:txBody>
                    <a:bodyPr/>
                    <a:lstStyle/>
                    <a:p>
                      <a:pPr algn="ctr" fontAlgn="t"/>
                      <a:r>
                        <a:rPr lang="en-US" sz="1200" dirty="0">
                          <a:solidFill>
                            <a:srgbClr val="FFFFFF"/>
                          </a:solidFill>
                          <a:effectLst/>
                        </a:rPr>
                        <a:t>Base search is a...</a:t>
                      </a:r>
                    </a:p>
                  </a:txBody>
                  <a:tcPr marL="101600" marR="101600" marT="101600" marB="101600"/>
                </a:tc>
                <a:tc>
                  <a:txBody>
                    <a:bodyPr/>
                    <a:lstStyle/>
                    <a:p>
                      <a:pPr algn="ctr" fontAlgn="t"/>
                      <a:r>
                        <a:rPr lang="en-US" sz="1200" dirty="0">
                          <a:solidFill>
                            <a:srgbClr val="FFFFFF"/>
                          </a:solidFill>
                          <a:effectLst/>
                        </a:rPr>
                        <a:t>Description</a:t>
                      </a:r>
                    </a:p>
                  </a:txBody>
                  <a:tcPr marL="101600" marR="101600" marT="101600" marB="101600"/>
                </a:tc>
                <a:tc>
                  <a:txBody>
                    <a:bodyPr/>
                    <a:lstStyle/>
                    <a:p>
                      <a:pPr algn="ctr" fontAlgn="t"/>
                      <a:r>
                        <a:rPr lang="en-US" sz="1200" dirty="0">
                          <a:solidFill>
                            <a:srgbClr val="FFFFFF"/>
                          </a:solidFill>
                          <a:effectLst/>
                        </a:rPr>
                        <a:t>Alert examples</a:t>
                      </a:r>
                    </a:p>
                  </a:txBody>
                  <a:tcPr marL="101600" marR="101600" marT="101600" marB="101600"/>
                </a:tc>
              </a:tr>
              <a:tr h="370840">
                <a:tc>
                  <a:txBody>
                    <a:bodyPr/>
                    <a:lstStyle/>
                    <a:p>
                      <a:pPr fontAlgn="t"/>
                      <a:r>
                        <a:rPr lang="en-US" sz="1200" u="none" strike="noStrike">
                          <a:solidFill>
                            <a:srgbClr val="04ACE3"/>
                          </a:solidFill>
                          <a:effectLst/>
                          <a:hlinkClick r:id="rId2"/>
                        </a:rPr>
                        <a:t>Alerts based on </a:t>
                      </a:r>
                      <a:r>
                        <a:rPr lang="en-US" sz="1200" i="1" u="none" strike="noStrike">
                          <a:solidFill>
                            <a:srgbClr val="04ACE3"/>
                          </a:solidFill>
                          <a:effectLst/>
                          <a:hlinkClick r:id="rId2"/>
                        </a:rPr>
                        <a:t>real-time searches</a:t>
                      </a:r>
                      <a:r>
                        <a:rPr lang="en-US" sz="1200" u="none" strike="noStrike">
                          <a:solidFill>
                            <a:srgbClr val="04ACE3"/>
                          </a:solidFill>
                          <a:effectLst/>
                          <a:hlinkClick r:id="rId2"/>
                        </a:rPr>
                        <a:t> that monitor events within a </a:t>
                      </a:r>
                      <a:r>
                        <a:rPr lang="en-US" sz="1200" i="1" u="none" strike="noStrike">
                          <a:solidFill>
                            <a:srgbClr val="04ACE3"/>
                          </a:solidFill>
                          <a:effectLst/>
                          <a:hlinkClick r:id="rId2"/>
                        </a:rPr>
                        <a:t>rolling time "window"</a:t>
                      </a:r>
                      <a:r>
                        <a:rPr lang="en-US" sz="1200" u="none" strike="noStrike">
                          <a:solidFill>
                            <a:srgbClr val="04ACE3"/>
                          </a:solidFill>
                          <a:effectLst/>
                          <a:hlinkClick r:id="rId2"/>
                        </a:rPr>
                        <a:t>.</a:t>
                      </a:r>
                      <a:endParaRPr lang="en-US" sz="1200">
                        <a:effectLst/>
                      </a:endParaRPr>
                    </a:p>
                  </a:txBody>
                  <a:tcPr marL="101600" marR="101600" marT="101600" marB="101600"/>
                </a:tc>
                <a:tc>
                  <a:txBody>
                    <a:bodyPr/>
                    <a:lstStyle/>
                    <a:p>
                      <a:pPr fontAlgn="t"/>
                      <a:r>
                        <a:rPr lang="en-US" sz="1200" dirty="0">
                          <a:effectLst/>
                        </a:rPr>
                        <a:t>Real-time search</a:t>
                      </a:r>
                    </a:p>
                  </a:txBody>
                  <a:tcPr marL="101600" marR="101600" marT="101600" marB="101600"/>
                </a:tc>
                <a:tc>
                  <a:txBody>
                    <a:bodyPr/>
                    <a:lstStyle/>
                    <a:p>
                      <a:pPr fontAlgn="t"/>
                      <a:r>
                        <a:rPr lang="en-US" sz="1200" dirty="0">
                          <a:effectLst/>
                        </a:rPr>
                        <a:t>Use this alert type to monitor events in real time within a rolling time window of a width that you define, such as a minute, 10 minutes, or an hour. The alert triggers when its conditions are met by events as they pass through this window in real time. You can throttle these alerts to ensure that they don't trigger too frequently. Referred to as a "rolling-window alert."</a:t>
                      </a:r>
                    </a:p>
                  </a:txBody>
                  <a:tcPr marL="101600" marR="101600" marT="101600" marB="101600"/>
                </a:tc>
                <a:tc>
                  <a:txBody>
                    <a:bodyPr/>
                    <a:lstStyle/>
                    <a:p>
                      <a:pPr fontAlgn="t">
                        <a:buFont typeface="Arial" charset="0"/>
                        <a:buChar char="•"/>
                      </a:pPr>
                      <a:r>
                        <a:rPr lang="en-US" sz="1200" dirty="0">
                          <a:effectLst/>
                        </a:rPr>
                        <a:t> Trigger an alert whenever there are three consecutive failed logins for a user between now and 10 minutes ago, but don't alert for any given user more than once an hour.</a:t>
                      </a:r>
                    </a:p>
                    <a:p>
                      <a:pPr fontAlgn="t">
                        <a:buFont typeface="Arial" charset="0"/>
                        <a:buChar char="•"/>
                      </a:pPr>
                      <a:r>
                        <a:rPr lang="en-US" sz="1200" dirty="0">
                          <a:effectLst/>
                        </a:rPr>
                        <a:t> Trigger an alert when a host is unable to complete an hourly file transfer to another host within the last hour, but don't alert more than once an hour for any particular host.</a:t>
                      </a:r>
                    </a:p>
                  </a:txBody>
                  <a:tcPr marL="101600" marR="101600" marT="101600" marB="101600"/>
                </a:tc>
              </a:tr>
            </a:tbl>
          </a:graphicData>
        </a:graphic>
      </p:graphicFrame>
      <p:pic>
        <p:nvPicPr>
          <p:cNvPr id="7" name="Content Placeholder 6"/>
          <p:cNvPicPr>
            <a:picLocks noGrp="1" noChangeAspect="1"/>
          </p:cNvPicPr>
          <p:nvPr>
            <p:ph sz="half" idx="1"/>
          </p:nvPr>
        </p:nvPicPr>
        <p:blipFill>
          <a:blip r:embed="rId3"/>
          <a:stretch>
            <a:fillRect/>
          </a:stretch>
        </p:blipFill>
        <p:spPr>
          <a:xfrm>
            <a:off x="434051" y="914400"/>
            <a:ext cx="1717348" cy="2213769"/>
          </a:xfrm>
          <a:prstGeom prst="rect">
            <a:avLst/>
          </a:prstGeom>
        </p:spPr>
      </p:pic>
    </p:spTree>
    <p:extLst>
      <p:ext uri="{BB962C8B-B14F-4D97-AF65-F5344CB8AC3E}">
        <p14:creationId xmlns:p14="http://schemas.microsoft.com/office/powerpoint/2010/main" val="245763484"/>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 &amp; Analyze</a:t>
            </a:r>
            <a:endParaRPr lang="en-US" dirty="0"/>
          </a:p>
        </p:txBody>
      </p:sp>
      <p:sp>
        <p:nvSpPr>
          <p:cNvPr id="4" name="Content Placeholder 3"/>
          <p:cNvSpPr>
            <a:spLocks noGrp="1"/>
          </p:cNvSpPr>
          <p:nvPr>
            <p:ph sz="half" idx="2"/>
          </p:nvPr>
        </p:nvSpPr>
        <p:spPr>
          <a:xfrm>
            <a:off x="2286000" y="750641"/>
            <a:ext cx="6477000" cy="5135563"/>
          </a:xfrm>
        </p:spPr>
        <p:txBody>
          <a:bodyPr/>
          <a:lstStyle/>
          <a:p>
            <a:r>
              <a:rPr lang="en-US" sz="1600" dirty="0"/>
              <a:t>When you create a search or a pivot that you would like to run again or share with others, you can save it as a report. This means that you can create reports from both the Search and the Pivot sides of </a:t>
            </a:r>
            <a:r>
              <a:rPr lang="en-US" sz="1600" dirty="0" err="1"/>
              <a:t>Splunk</a:t>
            </a:r>
            <a:r>
              <a:rPr lang="en-US" sz="1600" dirty="0"/>
              <a:t> Enterprise</a:t>
            </a:r>
            <a:r>
              <a:rPr lang="en-US" sz="1600" dirty="0" smtClean="0"/>
              <a:t>. After </a:t>
            </a:r>
            <a:r>
              <a:rPr lang="en-US" sz="1600" dirty="0"/>
              <a:t>you create a report you can: </a:t>
            </a:r>
            <a:endParaRPr lang="en-US" sz="1600" dirty="0" smtClean="0"/>
          </a:p>
          <a:p>
            <a:pPr lvl="1"/>
            <a:r>
              <a:rPr lang="en-US" sz="1400" dirty="0" smtClean="0"/>
              <a:t>Run </a:t>
            </a:r>
            <a:r>
              <a:rPr lang="en-US" sz="1400" dirty="0"/>
              <a:t>the report on an ad hoc basis to review the results it returns on the report viewing page. You can get to the viewing page for a report by clicking the report's name on the Reports listing page. </a:t>
            </a:r>
            <a:endParaRPr lang="en-US" sz="1400" dirty="0" smtClean="0"/>
          </a:p>
          <a:p>
            <a:pPr lvl="1"/>
            <a:r>
              <a:rPr lang="en-US" sz="1400" dirty="0" smtClean="0"/>
              <a:t>Open </a:t>
            </a:r>
            <a:r>
              <a:rPr lang="en-US" sz="1400" dirty="0"/>
              <a:t>the report and edit it so that it returns different data or displays its data in a different manner. Your report will open in either Pivot or Search, depending on how it was created</a:t>
            </a:r>
            <a:r>
              <a:rPr lang="en-US" sz="1400" dirty="0" smtClean="0"/>
              <a:t>.</a:t>
            </a:r>
          </a:p>
          <a:p>
            <a:r>
              <a:rPr lang="en-US" sz="1600" dirty="0" smtClean="0"/>
              <a:t>This </a:t>
            </a:r>
            <a:r>
              <a:rPr lang="en-US" sz="1600" dirty="0"/>
              <a:t>topic explains how you can create and edit </a:t>
            </a:r>
            <a:r>
              <a:rPr lang="en-US" sz="1600" dirty="0" err="1"/>
              <a:t>reports.In</a:t>
            </a:r>
            <a:r>
              <a:rPr lang="en-US" sz="1600" dirty="0"/>
              <a:t> addition, if your permissions enable you to do so, you can: </a:t>
            </a:r>
            <a:endParaRPr lang="en-US" sz="1600" dirty="0" smtClean="0"/>
          </a:p>
          <a:p>
            <a:pPr lvl="1"/>
            <a:r>
              <a:rPr lang="en-US" sz="1400" dirty="0" smtClean="0"/>
              <a:t>Change </a:t>
            </a:r>
            <a:r>
              <a:rPr lang="en-US" sz="1400" dirty="0"/>
              <a:t>the report permissions to share it with other </a:t>
            </a:r>
            <a:r>
              <a:rPr lang="en-US" sz="1400" dirty="0" err="1"/>
              <a:t>Splunk</a:t>
            </a:r>
            <a:r>
              <a:rPr lang="en-US" sz="1400" dirty="0"/>
              <a:t> Enterprise users. Schedule the report so that it runs on a regular interval. </a:t>
            </a:r>
            <a:endParaRPr lang="en-US" sz="1400" dirty="0" smtClean="0"/>
          </a:p>
          <a:p>
            <a:pPr lvl="1"/>
            <a:r>
              <a:rPr lang="en-US" sz="1400" dirty="0" smtClean="0"/>
              <a:t>Scheduled </a:t>
            </a:r>
            <a:r>
              <a:rPr lang="en-US" sz="1400" dirty="0"/>
              <a:t>reports can be set up to perform actions each time they're run, such as sending the results of each report run to a set of stakeholders. </a:t>
            </a:r>
            <a:endParaRPr lang="en-US" sz="1400" dirty="0" smtClean="0"/>
          </a:p>
          <a:p>
            <a:pPr lvl="1"/>
            <a:r>
              <a:rPr lang="en-US" sz="1400" dirty="0" smtClean="0"/>
              <a:t>Accelerate </a:t>
            </a:r>
            <a:r>
              <a:rPr lang="en-US" sz="1400" dirty="0"/>
              <a:t>slow-completing reports built in Search. </a:t>
            </a:r>
            <a:endParaRPr lang="en-US" sz="1400" dirty="0" smtClean="0"/>
          </a:p>
          <a:p>
            <a:pPr lvl="1"/>
            <a:r>
              <a:rPr lang="en-US" sz="1400" dirty="0" smtClean="0"/>
              <a:t>Add </a:t>
            </a:r>
            <a:r>
              <a:rPr lang="en-US" sz="1400" dirty="0"/>
              <a:t>the report to a dashboard as a dashboard panel</a:t>
            </a:r>
            <a:r>
              <a:rPr lang="en-US" sz="1400" dirty="0" smtClean="0"/>
              <a:t>. For </a:t>
            </a:r>
            <a:r>
              <a:rPr lang="en-US" sz="1400" dirty="0"/>
              <a:t>more information about scheduling reports, see "Schedule reports," in this manual</a:t>
            </a:r>
            <a:r>
              <a:rPr lang="en-US" sz="1400" dirty="0" smtClean="0"/>
              <a:t>. </a:t>
            </a:r>
          </a:p>
        </p:txBody>
      </p:sp>
      <p:pic>
        <p:nvPicPr>
          <p:cNvPr id="6" name="Content Placeholder 5"/>
          <p:cNvPicPr>
            <a:picLocks noGrp="1" noChangeAspect="1"/>
          </p:cNvPicPr>
          <p:nvPr>
            <p:ph sz="half" idx="1"/>
          </p:nvPr>
        </p:nvPicPr>
        <p:blipFill>
          <a:blip r:embed="rId2"/>
          <a:stretch>
            <a:fillRect/>
          </a:stretch>
        </p:blipFill>
        <p:spPr>
          <a:xfrm>
            <a:off x="838200" y="1219200"/>
            <a:ext cx="1130300" cy="1797050"/>
          </a:xfrm>
          <a:prstGeom prst="rect">
            <a:avLst/>
          </a:prstGeom>
        </p:spPr>
      </p:pic>
      <p:sp>
        <p:nvSpPr>
          <p:cNvPr id="3" name="Rectangle 2"/>
          <p:cNvSpPr/>
          <p:nvPr/>
        </p:nvSpPr>
        <p:spPr>
          <a:xfrm>
            <a:off x="304800" y="5486400"/>
            <a:ext cx="8458200" cy="261610"/>
          </a:xfrm>
          <a:prstGeom prst="rect">
            <a:avLst/>
          </a:prstGeom>
        </p:spPr>
        <p:txBody>
          <a:bodyPr wrap="square">
            <a:spAutoFit/>
          </a:bodyPr>
          <a:lstStyle/>
          <a:p>
            <a:pPr algn="l"/>
            <a:r>
              <a:rPr lang="en-US" sz="1100" dirty="0">
                <a:solidFill>
                  <a:schemeClr val="bg1">
                    <a:lumMod val="50000"/>
                  </a:schemeClr>
                </a:solidFill>
              </a:rPr>
              <a:t>http://</a:t>
            </a:r>
            <a:r>
              <a:rPr lang="en-US" sz="1100" dirty="0" err="1">
                <a:solidFill>
                  <a:schemeClr val="bg1">
                    <a:lumMod val="50000"/>
                  </a:schemeClr>
                </a:solidFill>
              </a:rPr>
              <a:t>docs.splunk.com</a:t>
            </a:r>
            <a:r>
              <a:rPr lang="en-US" sz="1100" dirty="0">
                <a:solidFill>
                  <a:schemeClr val="bg1">
                    <a:lumMod val="50000"/>
                  </a:schemeClr>
                </a:solidFill>
              </a:rPr>
              <a:t>/Documentation/</a:t>
            </a:r>
            <a:r>
              <a:rPr lang="en-US" sz="1100" dirty="0" err="1">
                <a:solidFill>
                  <a:schemeClr val="bg1">
                    <a:lumMod val="50000"/>
                  </a:schemeClr>
                </a:solidFill>
              </a:rPr>
              <a:t>Splunk</a:t>
            </a:r>
            <a:r>
              <a:rPr lang="en-US" sz="1100" dirty="0">
                <a:solidFill>
                  <a:schemeClr val="bg1">
                    <a:lumMod val="50000"/>
                  </a:schemeClr>
                </a:solidFill>
              </a:rPr>
              <a:t>/6.0.2/Report/</a:t>
            </a:r>
            <a:r>
              <a:rPr lang="en-US" sz="1100" dirty="0" err="1">
                <a:solidFill>
                  <a:schemeClr val="bg1">
                    <a:lumMod val="50000"/>
                  </a:schemeClr>
                </a:solidFill>
              </a:rPr>
              <a:t>Createandeditreports</a:t>
            </a:r>
            <a:endParaRPr lang="en-US" sz="1100" dirty="0">
              <a:solidFill>
                <a:schemeClr val="bg1">
                  <a:lumMod val="50000"/>
                </a:schemeClr>
              </a:solidFill>
            </a:endParaRPr>
          </a:p>
        </p:txBody>
      </p:sp>
    </p:spTree>
    <p:extLst>
      <p:ext uri="{BB962C8B-B14F-4D97-AF65-F5344CB8AC3E}">
        <p14:creationId xmlns:p14="http://schemas.microsoft.com/office/powerpoint/2010/main" val="1036825309"/>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Splunk User Roles</a:t>
            </a:r>
            <a:endParaRPr lang="en-US" dirty="0"/>
          </a:p>
        </p:txBody>
      </p:sp>
      <p:pic>
        <p:nvPicPr>
          <p:cNvPr id="6" name="Picture 5"/>
          <p:cNvPicPr>
            <a:picLocks noChangeAspect="1"/>
          </p:cNvPicPr>
          <p:nvPr/>
        </p:nvPicPr>
        <p:blipFill>
          <a:blip r:embed="rId2"/>
          <a:stretch>
            <a:fillRect/>
          </a:stretch>
        </p:blipFill>
        <p:spPr>
          <a:xfrm>
            <a:off x="491067" y="668868"/>
            <a:ext cx="8229600" cy="4813300"/>
          </a:xfrm>
          <a:prstGeom prst="rect">
            <a:avLst/>
          </a:prstGeom>
        </p:spPr>
      </p:pic>
    </p:spTree>
    <p:extLst>
      <p:ext uri="{BB962C8B-B14F-4D97-AF65-F5344CB8AC3E}">
        <p14:creationId xmlns:p14="http://schemas.microsoft.com/office/powerpoint/2010/main" val="1277093331"/>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Module 2 Quiz</a:t>
            </a:r>
            <a:endParaRPr lang="en-US" dirty="0"/>
          </a:p>
        </p:txBody>
      </p:sp>
      <p:sp>
        <p:nvSpPr>
          <p:cNvPr id="4" name="Content Placeholder 3"/>
          <p:cNvSpPr>
            <a:spLocks noGrp="1"/>
          </p:cNvSpPr>
          <p:nvPr>
            <p:ph sz="half" idx="1"/>
          </p:nvPr>
        </p:nvSpPr>
        <p:spPr/>
        <p:txBody>
          <a:bodyPr/>
          <a:lstStyle/>
          <a:p>
            <a:r>
              <a:rPr lang="en-US" dirty="0" smtClean="0"/>
              <a:t>Which of these is not a main component of Splunk?</a:t>
            </a:r>
          </a:p>
          <a:p>
            <a:pPr lvl="1"/>
            <a:r>
              <a:rPr lang="en-US" dirty="0" smtClean="0"/>
              <a:t>Collect and Index the data</a:t>
            </a:r>
          </a:p>
          <a:p>
            <a:pPr lvl="1"/>
            <a:r>
              <a:rPr lang="en-US" dirty="0" smtClean="0"/>
              <a:t>Search and Investigate</a:t>
            </a:r>
          </a:p>
          <a:p>
            <a:pPr lvl="1"/>
            <a:r>
              <a:rPr lang="en-US" dirty="0" smtClean="0"/>
              <a:t>Add knowledge</a:t>
            </a:r>
          </a:p>
          <a:p>
            <a:pPr lvl="1"/>
            <a:r>
              <a:rPr lang="en-US" dirty="0" smtClean="0"/>
              <a:t>Compress and Archive</a:t>
            </a:r>
          </a:p>
        </p:txBody>
      </p:sp>
      <p:sp>
        <p:nvSpPr>
          <p:cNvPr id="5" name="Content Placeholder 4"/>
          <p:cNvSpPr>
            <a:spLocks noGrp="1"/>
          </p:cNvSpPr>
          <p:nvPr>
            <p:ph sz="half" idx="2"/>
          </p:nvPr>
        </p:nvSpPr>
        <p:spPr/>
        <p:txBody>
          <a:bodyPr/>
          <a:lstStyle/>
          <a:p>
            <a:r>
              <a:rPr lang="en-US" dirty="0" smtClean="0"/>
              <a:t>The index does not play a major role in Splunk</a:t>
            </a:r>
          </a:p>
          <a:p>
            <a:pPr lvl="1"/>
            <a:r>
              <a:rPr lang="en-US" dirty="0" smtClean="0"/>
              <a:t>True</a:t>
            </a:r>
          </a:p>
          <a:p>
            <a:pPr lvl="1"/>
            <a:r>
              <a:rPr lang="en-US" dirty="0" smtClean="0"/>
              <a:t>False</a:t>
            </a:r>
            <a:endParaRPr lang="en-US" dirty="0"/>
          </a:p>
        </p:txBody>
      </p:sp>
      <p:sp>
        <p:nvSpPr>
          <p:cNvPr id="6" name="Rounded Rectangle 5"/>
          <p:cNvSpPr/>
          <p:nvPr/>
        </p:nvSpPr>
        <p:spPr bwMode="auto">
          <a:xfrm>
            <a:off x="1143000" y="3429000"/>
            <a:ext cx="2514600" cy="14478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3200" dirty="0" smtClean="0"/>
              <a:t>Compress and Archive</a:t>
            </a:r>
            <a:endParaRPr kumimoji="0" lang="en-US" sz="3200" b="0" i="0" u="none" strike="noStrike" cap="none" normalizeH="0" baseline="0" dirty="0" smtClean="0">
              <a:ln>
                <a:noFill/>
              </a:ln>
              <a:solidFill>
                <a:schemeClr val="tx1"/>
              </a:solidFill>
              <a:effectLst/>
            </a:endParaRPr>
          </a:p>
        </p:txBody>
      </p:sp>
      <p:sp>
        <p:nvSpPr>
          <p:cNvPr id="7" name="Rounded Rectangle 6"/>
          <p:cNvSpPr/>
          <p:nvPr/>
        </p:nvSpPr>
        <p:spPr bwMode="auto">
          <a:xfrm>
            <a:off x="5410200" y="3429000"/>
            <a:ext cx="2514600" cy="14478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3200" dirty="0" smtClean="0"/>
              <a:t>False</a:t>
            </a:r>
            <a:endParaRPr kumimoji="0" lang="en-US" sz="32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16477209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Module 2 Quiz</a:t>
            </a:r>
            <a:endParaRPr lang="en-US" dirty="0"/>
          </a:p>
        </p:txBody>
      </p:sp>
      <p:sp>
        <p:nvSpPr>
          <p:cNvPr id="4" name="Content Placeholder 3"/>
          <p:cNvSpPr>
            <a:spLocks noGrp="1"/>
          </p:cNvSpPr>
          <p:nvPr>
            <p:ph sz="half" idx="1"/>
          </p:nvPr>
        </p:nvSpPr>
        <p:spPr/>
        <p:txBody>
          <a:bodyPr/>
          <a:lstStyle/>
          <a:p>
            <a:r>
              <a:rPr lang="en-US" dirty="0" smtClean="0"/>
              <a:t>Data is broken into single events by:</a:t>
            </a:r>
          </a:p>
          <a:p>
            <a:pPr lvl="1"/>
            <a:r>
              <a:rPr lang="en-US" dirty="0" err="1" smtClean="0"/>
              <a:t>Sourcetype</a:t>
            </a:r>
            <a:endParaRPr lang="en-US" dirty="0" smtClean="0"/>
          </a:p>
          <a:p>
            <a:pPr lvl="1"/>
            <a:r>
              <a:rPr lang="en-US" dirty="0" smtClean="0"/>
              <a:t>Host</a:t>
            </a:r>
          </a:p>
          <a:p>
            <a:pPr lvl="1"/>
            <a:r>
              <a:rPr lang="en-US" dirty="0" smtClean="0"/>
              <a:t>Number of files</a:t>
            </a:r>
          </a:p>
          <a:p>
            <a:pPr lvl="1"/>
            <a:r>
              <a:rPr lang="en-US" dirty="0" smtClean="0"/>
              <a:t>The “-” character</a:t>
            </a:r>
          </a:p>
        </p:txBody>
      </p:sp>
      <p:sp>
        <p:nvSpPr>
          <p:cNvPr id="5" name="Content Placeholder 4"/>
          <p:cNvSpPr>
            <a:spLocks noGrp="1"/>
          </p:cNvSpPr>
          <p:nvPr>
            <p:ph sz="half" idx="2"/>
          </p:nvPr>
        </p:nvSpPr>
        <p:spPr/>
        <p:txBody>
          <a:bodyPr/>
          <a:lstStyle/>
          <a:p>
            <a:r>
              <a:rPr lang="en-US" dirty="0" smtClean="0"/>
              <a:t>Time stamps are stored _____.</a:t>
            </a:r>
          </a:p>
          <a:p>
            <a:pPr lvl="1"/>
            <a:r>
              <a:rPr lang="en-US" dirty="0" smtClean="0"/>
              <a:t>In a consistent format</a:t>
            </a:r>
          </a:p>
          <a:p>
            <a:pPr lvl="1"/>
            <a:r>
              <a:rPr lang="en-US" dirty="0" smtClean="0"/>
              <a:t>Differently for each indexed item</a:t>
            </a:r>
          </a:p>
          <a:p>
            <a:pPr lvl="1"/>
            <a:r>
              <a:rPr lang="en-US" dirty="0" smtClean="0"/>
              <a:t>Differently for each year</a:t>
            </a:r>
          </a:p>
          <a:p>
            <a:pPr lvl="1"/>
            <a:r>
              <a:rPr lang="en-US" dirty="0" smtClean="0"/>
              <a:t>As Images files</a:t>
            </a:r>
            <a:endParaRPr lang="en-US" dirty="0"/>
          </a:p>
        </p:txBody>
      </p:sp>
      <p:sp>
        <p:nvSpPr>
          <p:cNvPr id="6" name="Rounded Rectangle 5"/>
          <p:cNvSpPr/>
          <p:nvPr/>
        </p:nvSpPr>
        <p:spPr bwMode="auto">
          <a:xfrm>
            <a:off x="1143000" y="3886200"/>
            <a:ext cx="2514600" cy="14478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err="1" smtClean="0"/>
              <a:t>Sourcetype</a:t>
            </a:r>
            <a:endParaRPr kumimoji="0" lang="en-US" sz="2000" b="0" i="0" u="none" strike="noStrike" cap="none" normalizeH="0" baseline="0" dirty="0" smtClean="0">
              <a:ln>
                <a:noFill/>
              </a:ln>
              <a:solidFill>
                <a:schemeClr val="tx1"/>
              </a:solidFill>
              <a:effectLst/>
            </a:endParaRPr>
          </a:p>
        </p:txBody>
      </p:sp>
      <p:sp>
        <p:nvSpPr>
          <p:cNvPr id="7" name="Rounded Rectangle 6"/>
          <p:cNvSpPr/>
          <p:nvPr/>
        </p:nvSpPr>
        <p:spPr bwMode="auto">
          <a:xfrm>
            <a:off x="5486400" y="3886200"/>
            <a:ext cx="2514600" cy="14478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smtClean="0"/>
              <a:t>In </a:t>
            </a:r>
            <a:r>
              <a:rPr lang="en-US" sz="2000" smtClean="0"/>
              <a:t>a consistent </a:t>
            </a:r>
            <a:r>
              <a:rPr lang="en-US" sz="2000" dirty="0" smtClean="0"/>
              <a:t>format</a:t>
            </a:r>
            <a:endParaRPr kumimoji="0" lang="en-US" sz="20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4780523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Module 2 Quiz</a:t>
            </a:r>
            <a:endParaRPr lang="en-US" dirty="0"/>
          </a:p>
        </p:txBody>
      </p:sp>
      <p:sp>
        <p:nvSpPr>
          <p:cNvPr id="4" name="Content Placeholder 3"/>
          <p:cNvSpPr>
            <a:spLocks noGrp="1"/>
          </p:cNvSpPr>
          <p:nvPr>
            <p:ph sz="half" idx="1"/>
          </p:nvPr>
        </p:nvSpPr>
        <p:spPr/>
        <p:txBody>
          <a:bodyPr/>
          <a:lstStyle/>
          <a:p>
            <a:r>
              <a:rPr lang="en-US" dirty="0" smtClean="0"/>
              <a:t>Which role defines what apps a user will see by default:</a:t>
            </a:r>
          </a:p>
          <a:p>
            <a:pPr lvl="1"/>
            <a:r>
              <a:rPr lang="en-US" dirty="0" smtClean="0"/>
              <a:t>Admin</a:t>
            </a:r>
          </a:p>
          <a:p>
            <a:pPr lvl="1"/>
            <a:r>
              <a:rPr lang="en-US" dirty="0" smtClean="0"/>
              <a:t>Power</a:t>
            </a:r>
          </a:p>
          <a:p>
            <a:pPr lvl="1"/>
            <a:r>
              <a:rPr lang="en-US" dirty="0" smtClean="0"/>
              <a:t>User</a:t>
            </a:r>
          </a:p>
        </p:txBody>
      </p:sp>
      <p:sp>
        <p:nvSpPr>
          <p:cNvPr id="8" name="Content Placeholder 7"/>
          <p:cNvSpPr>
            <a:spLocks noGrp="1"/>
          </p:cNvSpPr>
          <p:nvPr>
            <p:ph sz="half" idx="2"/>
          </p:nvPr>
        </p:nvSpPr>
        <p:spPr/>
        <p:txBody>
          <a:bodyPr/>
          <a:lstStyle/>
          <a:p>
            <a:r>
              <a:rPr lang="en-US" dirty="0" smtClean="0"/>
              <a:t>Which two apps ship with Splunk </a:t>
            </a:r>
            <a:r>
              <a:rPr lang="en-US" dirty="0" err="1" smtClean="0"/>
              <a:t>Enteprise</a:t>
            </a:r>
            <a:endParaRPr lang="en-US" dirty="0" smtClean="0"/>
          </a:p>
          <a:p>
            <a:pPr lvl="1"/>
            <a:r>
              <a:rPr lang="en-US" dirty="0" smtClean="0"/>
              <a:t>DB Connect</a:t>
            </a:r>
          </a:p>
          <a:p>
            <a:pPr lvl="1"/>
            <a:r>
              <a:rPr lang="en-US" dirty="0" smtClean="0"/>
              <a:t>Search &amp; reporting</a:t>
            </a:r>
          </a:p>
          <a:p>
            <a:pPr lvl="1"/>
            <a:r>
              <a:rPr lang="en-US" dirty="0" err="1" smtClean="0"/>
              <a:t>Sideview</a:t>
            </a:r>
            <a:r>
              <a:rPr lang="en-US" dirty="0" smtClean="0"/>
              <a:t> </a:t>
            </a:r>
            <a:r>
              <a:rPr lang="en-US" dirty="0" err="1" smtClean="0"/>
              <a:t>Utils</a:t>
            </a:r>
            <a:endParaRPr lang="en-US" dirty="0" smtClean="0"/>
          </a:p>
          <a:p>
            <a:pPr lvl="1"/>
            <a:r>
              <a:rPr lang="en-US" dirty="0" smtClean="0"/>
              <a:t>Home App</a:t>
            </a:r>
            <a:endParaRPr lang="en-US" dirty="0"/>
          </a:p>
        </p:txBody>
      </p:sp>
      <p:sp>
        <p:nvSpPr>
          <p:cNvPr id="6" name="Rounded Rectangle 5"/>
          <p:cNvSpPr/>
          <p:nvPr/>
        </p:nvSpPr>
        <p:spPr bwMode="auto">
          <a:xfrm>
            <a:off x="1143000" y="3886200"/>
            <a:ext cx="2514600" cy="14478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smtClean="0"/>
              <a:t>Admin</a:t>
            </a:r>
            <a:endParaRPr kumimoji="0" lang="en-US" sz="2000" b="0" i="0" u="none" strike="noStrike" cap="none" normalizeH="0" baseline="0" dirty="0" smtClean="0">
              <a:ln>
                <a:noFill/>
              </a:ln>
              <a:solidFill>
                <a:schemeClr val="tx1"/>
              </a:solidFill>
              <a:effectLst/>
            </a:endParaRPr>
          </a:p>
        </p:txBody>
      </p:sp>
      <p:sp>
        <p:nvSpPr>
          <p:cNvPr id="9" name="Rounded Rectangle 8"/>
          <p:cNvSpPr/>
          <p:nvPr/>
        </p:nvSpPr>
        <p:spPr bwMode="auto">
          <a:xfrm>
            <a:off x="5410200" y="3886200"/>
            <a:ext cx="2514600" cy="14478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Search &amp; Reporting</a:t>
            </a:r>
          </a:p>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rPr>
              <a:t>Home App</a:t>
            </a:r>
          </a:p>
        </p:txBody>
      </p:sp>
    </p:spTree>
    <p:extLst>
      <p:ext uri="{BB962C8B-B14F-4D97-AF65-F5344CB8AC3E}">
        <p14:creationId xmlns:p14="http://schemas.microsoft.com/office/powerpoint/2010/main" val="11536730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smtClean="0"/>
              <a:t>Installing Splunk</a:t>
            </a:r>
          </a:p>
          <a:p>
            <a:r>
              <a:rPr lang="en-US" dirty="0" smtClean="0"/>
              <a:t>Demonstration</a:t>
            </a:r>
            <a:endParaRPr lang="en-US" dirty="0"/>
          </a:p>
        </p:txBody>
      </p:sp>
    </p:spTree>
    <p:extLst>
      <p:ext uri="{BB962C8B-B14F-4D97-AF65-F5344CB8AC3E}">
        <p14:creationId xmlns:p14="http://schemas.microsoft.com/office/powerpoint/2010/main" val="1929388491"/>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endParaRPr lang="en-US"/>
          </a:p>
        </p:txBody>
      </p:sp>
      <p:sp>
        <p:nvSpPr>
          <p:cNvPr id="6" name="Subtitle 5"/>
          <p:cNvSpPr>
            <a:spLocks noGrp="1"/>
          </p:cNvSpPr>
          <p:nvPr>
            <p:ph type="subTitle" idx="1"/>
          </p:nvPr>
        </p:nvSpPr>
        <p:spPr/>
        <p:txBody>
          <a:bodyPr/>
          <a:lstStyle/>
          <a:p>
            <a:endParaRPr lang="en-US"/>
          </a:p>
        </p:txBody>
      </p:sp>
      <p:sp>
        <p:nvSpPr>
          <p:cNvPr id="7" name="Text Placeholder 6"/>
          <p:cNvSpPr>
            <a:spLocks noGrp="1"/>
          </p:cNvSpPr>
          <p:nvPr>
            <p:ph type="body" sz="quarter" idx="10"/>
          </p:nvPr>
        </p:nvSpPr>
        <p:spPr/>
        <p:txBody>
          <a:bodyPr/>
          <a:lstStyle/>
          <a:p>
            <a:r>
              <a:rPr lang="en-US" dirty="0" smtClean="0"/>
              <a:t>Thank you</a:t>
            </a:r>
            <a:endParaRPr lang="en-US" dirty="0"/>
          </a:p>
        </p:txBody>
      </p:sp>
    </p:spTree>
    <p:extLst>
      <p:ext uri="{BB962C8B-B14F-4D97-AF65-F5344CB8AC3E}">
        <p14:creationId xmlns:p14="http://schemas.microsoft.com/office/powerpoint/2010/main" val="1442399735"/>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is Big Data? The Three Vs</a:t>
            </a:r>
            <a:endParaRPr lang="en-US" dirty="0"/>
          </a:p>
        </p:txBody>
      </p:sp>
      <p:sp>
        <p:nvSpPr>
          <p:cNvPr id="2" name="Content Placeholder 1"/>
          <p:cNvSpPr>
            <a:spLocks noGrp="1"/>
          </p:cNvSpPr>
          <p:nvPr>
            <p:ph sz="half" idx="1"/>
          </p:nvPr>
        </p:nvSpPr>
        <p:spPr/>
        <p:txBody>
          <a:bodyPr/>
          <a:lstStyle/>
          <a:p>
            <a:r>
              <a:rPr lang="en-US" dirty="0" smtClean="0"/>
              <a:t>Big Data are:</a:t>
            </a:r>
          </a:p>
          <a:p>
            <a:pPr lvl="1"/>
            <a:r>
              <a:rPr lang="en-US" dirty="0" smtClean="0"/>
              <a:t>High volume</a:t>
            </a:r>
          </a:p>
          <a:p>
            <a:pPr lvl="1"/>
            <a:r>
              <a:rPr lang="en-US" dirty="0" smtClean="0"/>
              <a:t>High velocity</a:t>
            </a:r>
          </a:p>
          <a:p>
            <a:pPr lvl="1"/>
            <a:r>
              <a:rPr lang="en-US" dirty="0" smtClean="0"/>
              <a:t>High variety</a:t>
            </a:r>
          </a:p>
          <a:p>
            <a:r>
              <a:rPr lang="en-US" dirty="0" smtClean="0"/>
              <a:t>Information assets that require new forms of processing to enable:</a:t>
            </a:r>
          </a:p>
          <a:p>
            <a:pPr lvl="1"/>
            <a:r>
              <a:rPr lang="en-US" dirty="0" smtClean="0"/>
              <a:t>Enhanced decision making</a:t>
            </a:r>
          </a:p>
          <a:p>
            <a:pPr lvl="1"/>
            <a:r>
              <a:rPr lang="en-US" dirty="0" smtClean="0"/>
              <a:t>Insight discovery</a:t>
            </a:r>
          </a:p>
          <a:p>
            <a:pPr lvl="1"/>
            <a:r>
              <a:rPr lang="en-US" dirty="0" smtClean="0"/>
              <a:t>Process optimization</a:t>
            </a:r>
          </a:p>
          <a:p>
            <a:pPr lvl="1"/>
            <a:endParaRPr lang="en-US" dirty="0"/>
          </a:p>
        </p:txBody>
      </p:sp>
      <p:sp>
        <p:nvSpPr>
          <p:cNvPr id="4" name="Content Placeholder 3"/>
          <p:cNvSpPr>
            <a:spLocks noGrp="1"/>
          </p:cNvSpPr>
          <p:nvPr>
            <p:ph sz="half" idx="2"/>
          </p:nvPr>
        </p:nvSpPr>
        <p:spPr/>
        <p:txBody>
          <a:bodyPr/>
          <a:lstStyle/>
          <a:p>
            <a:r>
              <a:rPr lang="en-US" dirty="0" smtClean="0"/>
              <a:t>Volume – Data measured in petabytes</a:t>
            </a:r>
          </a:p>
          <a:p>
            <a:pPr lvl="1"/>
            <a:r>
              <a:rPr lang="en-US" dirty="0" smtClean="0"/>
              <a:t>Highway sensors</a:t>
            </a:r>
          </a:p>
          <a:p>
            <a:pPr lvl="1"/>
            <a:r>
              <a:rPr lang="en-US" dirty="0" smtClean="0"/>
              <a:t>Data processing logs</a:t>
            </a:r>
          </a:p>
          <a:p>
            <a:pPr lvl="1"/>
            <a:r>
              <a:rPr lang="en-US" dirty="0" smtClean="0"/>
              <a:t>Amazon purchase data</a:t>
            </a:r>
          </a:p>
          <a:p>
            <a:r>
              <a:rPr lang="en-US" dirty="0" smtClean="0"/>
              <a:t>Velocity – Speed of data generation and frequency of delivery</a:t>
            </a:r>
          </a:p>
          <a:p>
            <a:r>
              <a:rPr lang="en-US" dirty="0" smtClean="0"/>
              <a:t>Variety – Difference in the number of data types</a:t>
            </a:r>
          </a:p>
          <a:p>
            <a:endParaRPr lang="en-US" dirty="0"/>
          </a:p>
        </p:txBody>
      </p:sp>
    </p:spTree>
    <p:extLst>
      <p:ext uri="{BB962C8B-B14F-4D97-AF65-F5344CB8AC3E}">
        <p14:creationId xmlns:p14="http://schemas.microsoft.com/office/powerpoint/2010/main" val="774454711"/>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BIG DATA</a:t>
            </a:r>
            <a:endParaRPr lang="en-US" dirty="0"/>
          </a:p>
        </p:txBody>
      </p:sp>
      <p:sp>
        <p:nvSpPr>
          <p:cNvPr id="6" name="Content Placeholder 5"/>
          <p:cNvSpPr>
            <a:spLocks noGrp="1"/>
          </p:cNvSpPr>
          <p:nvPr>
            <p:ph idx="1"/>
          </p:nvPr>
        </p:nvSpPr>
        <p:spPr/>
        <p:txBody>
          <a:bodyPr/>
          <a:lstStyle/>
          <a:p>
            <a:r>
              <a:rPr lang="en-US" dirty="0" smtClean="0"/>
              <a:t>Facebook had more than 1B users with more than 618M active on a daily basis</a:t>
            </a:r>
          </a:p>
          <a:p>
            <a:r>
              <a:rPr lang="en-US" dirty="0" smtClean="0"/>
              <a:t>LinkedIn had more than 200M members – with the service adding 2 new members every second</a:t>
            </a:r>
          </a:p>
          <a:p>
            <a:r>
              <a:rPr lang="en-US" dirty="0" smtClean="0"/>
              <a:t>Instagram members upload 40M photos per day</a:t>
            </a:r>
          </a:p>
          <a:p>
            <a:r>
              <a:rPr lang="en-US" dirty="0" smtClean="0"/>
              <a:t>Twitter has 500M users – with the service adding 150K per day</a:t>
            </a:r>
          </a:p>
          <a:p>
            <a:r>
              <a:rPr lang="en-US" dirty="0" err="1" smtClean="0"/>
              <a:t>Wordpress</a:t>
            </a:r>
            <a:r>
              <a:rPr lang="en-US" dirty="0" smtClean="0"/>
              <a:t> has more than 40M new posts per day</a:t>
            </a:r>
          </a:p>
          <a:p>
            <a:r>
              <a:rPr lang="en-US" dirty="0" smtClean="0"/>
              <a:t>Pandora music streaming service has more than 13,700 years of music</a:t>
            </a:r>
          </a:p>
          <a:p>
            <a:r>
              <a:rPr lang="en-US" dirty="0" smtClean="0"/>
              <a:t>Etc.</a:t>
            </a:r>
            <a:endParaRPr lang="en-US" dirty="0"/>
          </a:p>
        </p:txBody>
      </p:sp>
    </p:spTree>
    <p:extLst>
      <p:ext uri="{BB962C8B-B14F-4D97-AF65-F5344CB8AC3E}">
        <p14:creationId xmlns:p14="http://schemas.microsoft.com/office/powerpoint/2010/main" val="188981481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Splunk and the Kill Chain</a:t>
            </a:r>
            <a:endParaRPr lang="en-US" dirty="0"/>
          </a:p>
        </p:txBody>
      </p:sp>
      <p:sp>
        <p:nvSpPr>
          <p:cNvPr id="3" name="Content Placeholder 2"/>
          <p:cNvSpPr>
            <a:spLocks noGrp="1"/>
          </p:cNvSpPr>
          <p:nvPr>
            <p:ph sz="half" idx="1"/>
          </p:nvPr>
        </p:nvSpPr>
        <p:spPr/>
        <p:txBody>
          <a:bodyPr/>
          <a:lstStyle/>
          <a:p>
            <a:r>
              <a:rPr lang="en-US" dirty="0"/>
              <a:t>There are four classes of data that security teams need </a:t>
            </a:r>
            <a:r>
              <a:rPr lang="en-US" dirty="0" smtClean="0"/>
              <a:t>to leverage </a:t>
            </a:r>
            <a:r>
              <a:rPr lang="en-US" dirty="0"/>
              <a:t>for a complete view</a:t>
            </a:r>
            <a:r>
              <a:rPr lang="en-US" dirty="0" smtClean="0"/>
              <a:t>:</a:t>
            </a:r>
          </a:p>
          <a:p>
            <a:pPr lvl="1"/>
            <a:r>
              <a:rPr lang="en-US" dirty="0" smtClean="0"/>
              <a:t>log data</a:t>
            </a:r>
          </a:p>
          <a:p>
            <a:pPr lvl="1"/>
            <a:r>
              <a:rPr lang="en-US" dirty="0" smtClean="0"/>
              <a:t>binary </a:t>
            </a:r>
            <a:r>
              <a:rPr lang="en-US" dirty="0"/>
              <a:t>data (flow </a:t>
            </a:r>
            <a:r>
              <a:rPr lang="en-US" dirty="0" smtClean="0"/>
              <a:t>and PCAP)</a:t>
            </a:r>
          </a:p>
          <a:p>
            <a:pPr lvl="1"/>
            <a:r>
              <a:rPr lang="en-US" dirty="0" smtClean="0"/>
              <a:t>threat </a:t>
            </a:r>
            <a:r>
              <a:rPr lang="en-US" dirty="0"/>
              <a:t>intelligence </a:t>
            </a:r>
            <a:r>
              <a:rPr lang="en-US" dirty="0" smtClean="0"/>
              <a:t>data</a:t>
            </a:r>
          </a:p>
          <a:p>
            <a:pPr lvl="1"/>
            <a:r>
              <a:rPr lang="en-US" dirty="0" smtClean="0"/>
              <a:t> </a:t>
            </a:r>
            <a:r>
              <a:rPr lang="en-US" dirty="0"/>
              <a:t>and contextual data. </a:t>
            </a:r>
            <a:endParaRPr lang="en-US" dirty="0" smtClean="0"/>
          </a:p>
          <a:p>
            <a:r>
              <a:rPr lang="en-US" dirty="0" smtClean="0"/>
              <a:t>If </a:t>
            </a:r>
            <a:r>
              <a:rPr lang="en-US" dirty="0"/>
              <a:t>any </a:t>
            </a:r>
            <a:r>
              <a:rPr lang="en-US" dirty="0" smtClean="0"/>
              <a:t>of these </a:t>
            </a:r>
            <a:r>
              <a:rPr lang="en-US" dirty="0"/>
              <a:t>data types are missing, there’s a higher risk that an </a:t>
            </a:r>
            <a:r>
              <a:rPr lang="en-US" dirty="0" smtClean="0"/>
              <a:t>attack will </a:t>
            </a:r>
            <a:r>
              <a:rPr lang="en-US" dirty="0"/>
              <a:t>go unnoticed. </a:t>
            </a:r>
          </a:p>
        </p:txBody>
      </p:sp>
      <p:sp>
        <p:nvSpPr>
          <p:cNvPr id="4" name="Content Placeholder 3"/>
          <p:cNvSpPr>
            <a:spLocks noGrp="1"/>
          </p:cNvSpPr>
          <p:nvPr>
            <p:ph sz="half" idx="2"/>
          </p:nvPr>
        </p:nvSpPr>
        <p:spPr/>
        <p:txBody>
          <a:bodyPr/>
          <a:lstStyle/>
          <a:p>
            <a:r>
              <a:rPr lang="en-US" dirty="0"/>
              <a:t>These data types are the building blocks </a:t>
            </a:r>
            <a:r>
              <a:rPr lang="en-US" dirty="0" smtClean="0"/>
              <a:t>for knowing </a:t>
            </a:r>
            <a:r>
              <a:rPr lang="en-US" dirty="0"/>
              <a:t>what’s normal and what’s not in your environment. </a:t>
            </a:r>
            <a:endParaRPr lang="en-US" dirty="0" smtClean="0"/>
          </a:p>
          <a:p>
            <a:r>
              <a:rPr lang="en-US" dirty="0" smtClean="0"/>
              <a:t>This single </a:t>
            </a:r>
            <a:r>
              <a:rPr lang="en-US" dirty="0"/>
              <a:t>question lies at the intersection of both system </a:t>
            </a:r>
            <a:r>
              <a:rPr lang="en-US" dirty="0" smtClean="0"/>
              <a:t>availability (</a:t>
            </a:r>
            <a:r>
              <a:rPr lang="en-US" dirty="0"/>
              <a:t>IT operations and application) and security use cases.</a:t>
            </a:r>
          </a:p>
          <a:p>
            <a:endParaRPr lang="en-US" dirty="0"/>
          </a:p>
        </p:txBody>
      </p:sp>
    </p:spTree>
    <p:extLst>
      <p:ext uri="{BB962C8B-B14F-4D97-AF65-F5344CB8AC3E}">
        <p14:creationId xmlns:p14="http://schemas.microsoft.com/office/powerpoint/2010/main" val="94561586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Splunk and the Kill Chain</a:t>
            </a:r>
            <a:endParaRPr lang="en-US" dirty="0"/>
          </a:p>
        </p:txBody>
      </p:sp>
      <p:sp>
        <p:nvSpPr>
          <p:cNvPr id="3" name="Content Placeholder 2"/>
          <p:cNvSpPr>
            <a:spLocks noGrp="1"/>
          </p:cNvSpPr>
          <p:nvPr>
            <p:ph sz="half" idx="1"/>
          </p:nvPr>
        </p:nvSpPr>
        <p:spPr/>
        <p:txBody>
          <a:bodyPr/>
          <a:lstStyle/>
          <a:p>
            <a:r>
              <a:rPr lang="en-US" sz="1800" dirty="0" smtClean="0"/>
              <a:t>Effective </a:t>
            </a:r>
            <a:r>
              <a:rPr lang="en-US" sz="1800" dirty="0"/>
              <a:t>data-driven security decisions </a:t>
            </a:r>
            <a:r>
              <a:rPr lang="en-US" sz="1800" dirty="0" smtClean="0"/>
              <a:t>require:</a:t>
            </a:r>
          </a:p>
          <a:p>
            <a:pPr lvl="1"/>
            <a:r>
              <a:rPr lang="en-US" sz="1600" dirty="0" smtClean="0"/>
              <a:t>Tens </a:t>
            </a:r>
            <a:r>
              <a:rPr lang="en-US" sz="1600" dirty="0"/>
              <a:t>of terabytes of data per day without </a:t>
            </a:r>
            <a:r>
              <a:rPr lang="en-US" sz="1600" dirty="0" smtClean="0"/>
              <a:t>normalization</a:t>
            </a:r>
          </a:p>
          <a:p>
            <a:pPr lvl="1"/>
            <a:r>
              <a:rPr lang="en-US" sz="1600" dirty="0" smtClean="0"/>
              <a:t>Access </a:t>
            </a:r>
            <a:r>
              <a:rPr lang="en-US" sz="1600" dirty="0"/>
              <a:t>data anywhere in the environment, </a:t>
            </a:r>
            <a:r>
              <a:rPr lang="en-US" sz="1600" dirty="0" smtClean="0"/>
              <a:t>including: </a:t>
            </a:r>
          </a:p>
          <a:p>
            <a:pPr lvl="2"/>
            <a:r>
              <a:rPr lang="en-US" sz="1400" dirty="0" smtClean="0"/>
              <a:t>Traditional </a:t>
            </a:r>
            <a:r>
              <a:rPr lang="en-US" sz="1400" dirty="0"/>
              <a:t>security data </a:t>
            </a:r>
            <a:r>
              <a:rPr lang="en-US" sz="1400" dirty="0" smtClean="0"/>
              <a:t>sources</a:t>
            </a:r>
          </a:p>
          <a:p>
            <a:pPr lvl="2"/>
            <a:r>
              <a:rPr lang="en-US" sz="1400" dirty="0"/>
              <a:t>P</a:t>
            </a:r>
            <a:r>
              <a:rPr lang="en-US" sz="1400" dirty="0" smtClean="0"/>
              <a:t>ersonnel </a:t>
            </a:r>
            <a:r>
              <a:rPr lang="en-US" sz="1400" dirty="0"/>
              <a:t>time management </a:t>
            </a:r>
            <a:r>
              <a:rPr lang="en-US" sz="1400" dirty="0" smtClean="0"/>
              <a:t>systems</a:t>
            </a:r>
          </a:p>
          <a:p>
            <a:pPr lvl="2"/>
            <a:r>
              <a:rPr lang="en-US" sz="1400" dirty="0" smtClean="0"/>
              <a:t>HR databases</a:t>
            </a:r>
          </a:p>
          <a:p>
            <a:pPr lvl="2"/>
            <a:r>
              <a:rPr lang="en-US" sz="1400" dirty="0"/>
              <a:t>I</a:t>
            </a:r>
            <a:r>
              <a:rPr lang="en-US" sz="1400" dirty="0" smtClean="0"/>
              <a:t>ndustrial </a:t>
            </a:r>
            <a:r>
              <a:rPr lang="en-US" sz="1400" dirty="0"/>
              <a:t>control </a:t>
            </a:r>
            <a:r>
              <a:rPr lang="en-US" sz="1400" dirty="0" smtClean="0"/>
              <a:t>systems</a:t>
            </a:r>
          </a:p>
          <a:p>
            <a:pPr lvl="2"/>
            <a:r>
              <a:rPr lang="en-US" sz="1400" dirty="0" smtClean="0"/>
              <a:t>Hadoop </a:t>
            </a:r>
            <a:r>
              <a:rPr lang="en-US" sz="1400" dirty="0"/>
              <a:t>data stores and custom enterprise applications that run the </a:t>
            </a:r>
            <a:r>
              <a:rPr lang="en-US" sz="1400" dirty="0" smtClean="0"/>
              <a:t>business</a:t>
            </a:r>
          </a:p>
          <a:p>
            <a:pPr lvl="1"/>
            <a:r>
              <a:rPr lang="en-US" sz="1600" dirty="0"/>
              <a:t>Delivers fast time-to-answer for forensic analysis and can be quickly operationalized for security operations teams</a:t>
            </a:r>
          </a:p>
          <a:p>
            <a:pPr lvl="1"/>
            <a:r>
              <a:rPr lang="en-US" sz="1600" dirty="0"/>
              <a:t>Makes data more available for analysis and helps staff view events in context.</a:t>
            </a:r>
          </a:p>
          <a:p>
            <a:pPr lvl="2"/>
            <a:endParaRPr lang="en-US" sz="1400" dirty="0" smtClean="0"/>
          </a:p>
        </p:txBody>
      </p:sp>
      <p:pic>
        <p:nvPicPr>
          <p:cNvPr id="5" name="Picture 4"/>
          <p:cNvPicPr>
            <a:picLocks noChangeAspect="1"/>
          </p:cNvPicPr>
          <p:nvPr/>
        </p:nvPicPr>
        <p:blipFill>
          <a:blip r:embed="rId2"/>
          <a:stretch>
            <a:fillRect/>
          </a:stretch>
        </p:blipFill>
        <p:spPr>
          <a:xfrm>
            <a:off x="5420510" y="441513"/>
            <a:ext cx="3360419" cy="5067299"/>
          </a:xfrm>
          <a:prstGeom prst="rect">
            <a:avLst/>
          </a:prstGeom>
        </p:spPr>
      </p:pic>
      <p:sp>
        <p:nvSpPr>
          <p:cNvPr id="6" name="Rectangle 5"/>
          <p:cNvSpPr/>
          <p:nvPr/>
        </p:nvSpPr>
        <p:spPr>
          <a:xfrm>
            <a:off x="4253753" y="5635953"/>
            <a:ext cx="4876800" cy="261610"/>
          </a:xfrm>
          <a:prstGeom prst="rect">
            <a:avLst/>
          </a:prstGeom>
        </p:spPr>
        <p:txBody>
          <a:bodyPr wrap="square">
            <a:spAutoFit/>
          </a:bodyPr>
          <a:lstStyle/>
          <a:p>
            <a:pPr algn="l"/>
            <a:r>
              <a:rPr lang="en-US" sz="1100" dirty="0">
                <a:solidFill>
                  <a:schemeClr val="bg1"/>
                </a:solidFill>
              </a:rPr>
              <a:t>https://</a:t>
            </a:r>
            <a:r>
              <a:rPr lang="en-US" sz="1100" dirty="0" err="1">
                <a:solidFill>
                  <a:schemeClr val="bg1"/>
                </a:solidFill>
              </a:rPr>
              <a:t>www.splunk.com</a:t>
            </a:r>
            <a:r>
              <a:rPr lang="en-US" sz="1100" dirty="0">
                <a:solidFill>
                  <a:schemeClr val="bg1"/>
                </a:solidFill>
              </a:rPr>
              <a:t>/</a:t>
            </a:r>
            <a:r>
              <a:rPr lang="en-US" sz="1100" dirty="0" err="1">
                <a:solidFill>
                  <a:schemeClr val="bg1"/>
                </a:solidFill>
              </a:rPr>
              <a:t>web_assets</a:t>
            </a:r>
            <a:r>
              <a:rPr lang="en-US" sz="1100" dirty="0">
                <a:solidFill>
                  <a:schemeClr val="bg1"/>
                </a:solidFill>
              </a:rPr>
              <a:t>/pdfs/secure/</a:t>
            </a:r>
            <a:r>
              <a:rPr lang="en-US" sz="1100" dirty="0" err="1">
                <a:solidFill>
                  <a:schemeClr val="bg1"/>
                </a:solidFill>
              </a:rPr>
              <a:t>Splunk_for_Security.pdf</a:t>
            </a:r>
            <a:endParaRPr lang="en-US" sz="1100" dirty="0">
              <a:solidFill>
                <a:schemeClr val="bg1"/>
              </a:solidFill>
            </a:endParaRPr>
          </a:p>
        </p:txBody>
      </p:sp>
    </p:spTree>
    <p:extLst>
      <p:ext uri="{BB962C8B-B14F-4D97-AF65-F5344CB8AC3E}">
        <p14:creationId xmlns:p14="http://schemas.microsoft.com/office/powerpoint/2010/main" val="1991808827"/>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Machine Data</a:t>
            </a:r>
            <a:endParaRPr lang="en-US" dirty="0"/>
          </a:p>
        </p:txBody>
      </p:sp>
      <p:sp>
        <p:nvSpPr>
          <p:cNvPr id="3" name="Content Placeholder 2"/>
          <p:cNvSpPr>
            <a:spLocks noGrp="1"/>
          </p:cNvSpPr>
          <p:nvPr>
            <p:ph sz="half" idx="1"/>
          </p:nvPr>
        </p:nvSpPr>
        <p:spPr/>
        <p:txBody>
          <a:bodyPr/>
          <a:lstStyle/>
          <a:p>
            <a:r>
              <a:rPr lang="en-US" sz="2000" dirty="0"/>
              <a:t>Machine data contains a definitive record of all the activity and behavior of your customers, users, transactions, applications, servers, networks and mobile devices</a:t>
            </a:r>
            <a:r>
              <a:rPr lang="en-US" sz="2000" dirty="0" smtClean="0"/>
              <a:t>.</a:t>
            </a:r>
          </a:p>
          <a:p>
            <a:r>
              <a:rPr lang="en-US" sz="2000" dirty="0" smtClean="0"/>
              <a:t>Machine data includes:</a:t>
            </a:r>
          </a:p>
          <a:p>
            <a:pPr lvl="1"/>
            <a:r>
              <a:rPr lang="en-US" sz="1600" dirty="0" smtClean="0"/>
              <a:t>configurations</a:t>
            </a:r>
            <a:r>
              <a:rPr lang="en-US" sz="1600" dirty="0"/>
              <a:t>, </a:t>
            </a:r>
            <a:endParaRPr lang="en-US" sz="1600" dirty="0" smtClean="0"/>
          </a:p>
          <a:p>
            <a:pPr lvl="1"/>
            <a:r>
              <a:rPr lang="en-US" sz="1600" dirty="0" smtClean="0"/>
              <a:t>API data</a:t>
            </a:r>
          </a:p>
          <a:p>
            <a:pPr lvl="1"/>
            <a:r>
              <a:rPr lang="en-US" sz="1600" dirty="0" smtClean="0"/>
              <a:t>Message queues</a:t>
            </a:r>
          </a:p>
          <a:p>
            <a:pPr lvl="1"/>
            <a:r>
              <a:rPr lang="en-US" sz="1600" dirty="0" smtClean="0"/>
              <a:t>Change </a:t>
            </a:r>
            <a:r>
              <a:rPr lang="en-US" sz="1600" dirty="0"/>
              <a:t>events, </a:t>
            </a:r>
            <a:endParaRPr lang="en-US" sz="1600" dirty="0" smtClean="0"/>
          </a:p>
          <a:p>
            <a:pPr lvl="1"/>
            <a:r>
              <a:rPr lang="en-US" sz="1600" dirty="0" smtClean="0"/>
              <a:t>Diagnostic command output</a:t>
            </a:r>
          </a:p>
          <a:p>
            <a:pPr lvl="1"/>
            <a:r>
              <a:rPr lang="en-US" sz="1600" dirty="0" smtClean="0"/>
              <a:t>Call </a:t>
            </a:r>
            <a:r>
              <a:rPr lang="en-US" sz="1600" dirty="0"/>
              <a:t>detail </a:t>
            </a:r>
            <a:r>
              <a:rPr lang="en-US" sz="1600" dirty="0" smtClean="0"/>
              <a:t>records</a:t>
            </a:r>
          </a:p>
          <a:p>
            <a:pPr lvl="1"/>
            <a:r>
              <a:rPr lang="en-US" sz="1600" smtClean="0"/>
              <a:t>Sensor </a:t>
            </a:r>
            <a:r>
              <a:rPr lang="en-US" sz="1600" dirty="0"/>
              <a:t>data from </a:t>
            </a:r>
            <a:r>
              <a:rPr lang="en-US" sz="1600"/>
              <a:t>industrial </a:t>
            </a:r>
            <a:r>
              <a:rPr lang="en-US" sz="1600" smtClean="0"/>
              <a:t>systems</a:t>
            </a:r>
            <a:endParaRPr lang="en-US" sz="1600" dirty="0"/>
          </a:p>
          <a:p>
            <a:endParaRPr lang="en-US" sz="2000" dirty="0"/>
          </a:p>
        </p:txBody>
      </p:sp>
      <p:sp>
        <p:nvSpPr>
          <p:cNvPr id="4" name="Content Placeholder 3"/>
          <p:cNvSpPr>
            <a:spLocks noGrp="1"/>
          </p:cNvSpPr>
          <p:nvPr>
            <p:ph sz="half" idx="2"/>
          </p:nvPr>
        </p:nvSpPr>
        <p:spPr/>
        <p:txBody>
          <a:bodyPr/>
          <a:lstStyle/>
          <a:p>
            <a:r>
              <a:rPr lang="en-US" sz="2000" dirty="0" smtClean="0"/>
              <a:t>Machine </a:t>
            </a:r>
            <a:r>
              <a:rPr lang="en-US" sz="2000" dirty="0"/>
              <a:t>data comes in an array of unpredictable formats and the traditional set of monitoring and analysis tools were not designed for the variety, velocity, volume or variability of this data. </a:t>
            </a:r>
            <a:endParaRPr lang="en-US" sz="2000" dirty="0" smtClean="0"/>
          </a:p>
          <a:p>
            <a:r>
              <a:rPr lang="en-US" sz="2000" dirty="0" smtClean="0"/>
              <a:t>A </a:t>
            </a:r>
            <a:r>
              <a:rPr lang="en-US" sz="2000" dirty="0"/>
              <a:t>new approach, one specifically architected for this unique class of data, is required to quickly diagnose service problems, detect sophisticated security threats, understand the health and performance of remote equipment and demonstrate compliance.</a:t>
            </a:r>
          </a:p>
          <a:p>
            <a:endParaRPr lang="en-US" sz="2000" dirty="0"/>
          </a:p>
        </p:txBody>
      </p:sp>
    </p:spTree>
    <p:extLst>
      <p:ext uri="{BB962C8B-B14F-4D97-AF65-F5344CB8AC3E}">
        <p14:creationId xmlns:p14="http://schemas.microsoft.com/office/powerpoint/2010/main" val="777898521"/>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Splunk Data Sources</a:t>
            </a:r>
            <a:endParaRPr lang="en-US" dirty="0"/>
          </a:p>
        </p:txBody>
      </p:sp>
      <p:pic>
        <p:nvPicPr>
          <p:cNvPr id="6" name="Picture 5"/>
          <p:cNvPicPr>
            <a:picLocks noChangeAspect="1"/>
          </p:cNvPicPr>
          <p:nvPr/>
        </p:nvPicPr>
        <p:blipFill rotWithShape="1">
          <a:blip r:embed="rId2"/>
          <a:srcRect t="7825"/>
          <a:stretch/>
        </p:blipFill>
        <p:spPr>
          <a:xfrm>
            <a:off x="267979" y="1600200"/>
            <a:ext cx="8684242" cy="3590391"/>
          </a:xfrm>
          <a:prstGeom prst="rect">
            <a:avLst/>
          </a:prstGeom>
        </p:spPr>
      </p:pic>
    </p:spTree>
    <p:extLst>
      <p:ext uri="{BB962C8B-B14F-4D97-AF65-F5344CB8AC3E}">
        <p14:creationId xmlns:p14="http://schemas.microsoft.com/office/powerpoint/2010/main" val="213621268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Machine Data</a:t>
            </a:r>
            <a:endParaRPr lang="en-US"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1501546681"/>
              </p:ext>
            </p:extLst>
          </p:nvPr>
        </p:nvGraphicFramePr>
        <p:xfrm>
          <a:off x="457200" y="762000"/>
          <a:ext cx="4114800" cy="4591888"/>
        </p:xfrm>
        <a:graphic>
          <a:graphicData uri="http://schemas.openxmlformats.org/drawingml/2006/table">
            <a:tbl>
              <a:tblPr firstRow="1" bandRow="1">
                <a:tableStyleId>{5C22544A-7EE6-4342-B048-85BDC9FD1C3A}</a:tableStyleId>
              </a:tblPr>
              <a:tblGrid>
                <a:gridCol w="1371600"/>
                <a:gridCol w="1371600"/>
                <a:gridCol w="1371600"/>
              </a:tblGrid>
              <a:tr h="331679">
                <a:tc>
                  <a:txBody>
                    <a:bodyPr/>
                    <a:lstStyle/>
                    <a:p>
                      <a:pPr algn="ctr" fontAlgn="b"/>
                      <a:r>
                        <a:rPr lang="en-US" sz="1200" dirty="0">
                          <a:solidFill>
                            <a:srgbClr val="FFFFFF"/>
                          </a:solidFill>
                          <a:effectLst/>
                          <a:latin typeface="+mn-lt"/>
                        </a:rPr>
                        <a:t>Data Type</a:t>
                      </a:r>
                    </a:p>
                  </a:txBody>
                  <a:tcPr marL="45720" marR="45720"/>
                </a:tc>
                <a:tc>
                  <a:txBody>
                    <a:bodyPr/>
                    <a:lstStyle/>
                    <a:p>
                      <a:pPr algn="ctr" fontAlgn="b"/>
                      <a:r>
                        <a:rPr lang="en-US" sz="1200" dirty="0" smtClean="0">
                          <a:solidFill>
                            <a:srgbClr val="FFFFFF"/>
                          </a:solidFill>
                          <a:effectLst/>
                          <a:latin typeface="+mn-lt"/>
                        </a:rPr>
                        <a:t>Where</a:t>
                      </a:r>
                      <a:endParaRPr lang="en-US" sz="1200" dirty="0">
                        <a:solidFill>
                          <a:srgbClr val="FFFFFF"/>
                        </a:solidFill>
                        <a:effectLst/>
                        <a:latin typeface="+mn-lt"/>
                      </a:endParaRPr>
                    </a:p>
                  </a:txBody>
                  <a:tcPr marL="45720" marR="45720"/>
                </a:tc>
                <a:tc>
                  <a:txBody>
                    <a:bodyPr/>
                    <a:lstStyle/>
                    <a:p>
                      <a:pPr algn="ctr" fontAlgn="b"/>
                      <a:r>
                        <a:rPr lang="en-US" sz="1200" dirty="0" smtClean="0">
                          <a:solidFill>
                            <a:srgbClr val="FFFFFF"/>
                          </a:solidFill>
                          <a:effectLst/>
                          <a:latin typeface="+mn-lt"/>
                        </a:rPr>
                        <a:t>What</a:t>
                      </a:r>
                      <a:endParaRPr lang="en-US" sz="1200" dirty="0">
                        <a:solidFill>
                          <a:srgbClr val="FFFFFF"/>
                        </a:solidFill>
                        <a:effectLst/>
                        <a:latin typeface="+mn-lt"/>
                      </a:endParaRPr>
                    </a:p>
                  </a:txBody>
                  <a:tcPr marL="45720" marR="45720"/>
                </a:tc>
              </a:tr>
              <a:tr h="769045">
                <a:tc>
                  <a:txBody>
                    <a:bodyPr/>
                    <a:lstStyle/>
                    <a:p>
                      <a:pPr algn="l" fontAlgn="t"/>
                      <a:r>
                        <a:rPr lang="en-US" sz="1200" dirty="0">
                          <a:solidFill>
                            <a:srgbClr val="424242"/>
                          </a:solidFill>
                          <a:effectLst/>
                          <a:latin typeface="+mn-lt"/>
                        </a:rPr>
                        <a:t>Application Logs</a:t>
                      </a:r>
                    </a:p>
                  </a:txBody>
                  <a:tcPr marL="45720" marR="45720"/>
                </a:tc>
                <a:tc>
                  <a:txBody>
                    <a:bodyPr/>
                    <a:lstStyle/>
                    <a:p>
                      <a:pPr algn="l" fontAlgn="t"/>
                      <a:r>
                        <a:rPr lang="en-US" sz="1200" dirty="0">
                          <a:solidFill>
                            <a:srgbClr val="424242"/>
                          </a:solidFill>
                          <a:effectLst/>
                          <a:latin typeface="+mn-lt"/>
                        </a:rPr>
                        <a:t>Local log files, log4j, log4net, </a:t>
                      </a:r>
                      <a:r>
                        <a:rPr lang="en-US" sz="1200" dirty="0" err="1">
                          <a:solidFill>
                            <a:srgbClr val="424242"/>
                          </a:solidFill>
                          <a:effectLst/>
                          <a:latin typeface="+mn-lt"/>
                        </a:rPr>
                        <a:t>Weblogic</a:t>
                      </a:r>
                      <a:r>
                        <a:rPr lang="en-US" sz="1200" dirty="0">
                          <a:solidFill>
                            <a:srgbClr val="424242"/>
                          </a:solidFill>
                          <a:effectLst/>
                          <a:latin typeface="+mn-lt"/>
                        </a:rPr>
                        <a:t>, WebSphere, </a:t>
                      </a:r>
                      <a:r>
                        <a:rPr lang="en-US" sz="1200" dirty="0" err="1">
                          <a:solidFill>
                            <a:srgbClr val="424242"/>
                          </a:solidFill>
                          <a:effectLst/>
                          <a:latin typeface="+mn-lt"/>
                        </a:rPr>
                        <a:t>JBoss</a:t>
                      </a:r>
                      <a:r>
                        <a:rPr lang="en-US" sz="1200" dirty="0">
                          <a:solidFill>
                            <a:srgbClr val="424242"/>
                          </a:solidFill>
                          <a:effectLst/>
                          <a:latin typeface="+mn-lt"/>
                        </a:rPr>
                        <a:t>, .NET, PHP</a:t>
                      </a:r>
                    </a:p>
                  </a:txBody>
                  <a:tcPr marL="45720" marR="45720"/>
                </a:tc>
                <a:tc>
                  <a:txBody>
                    <a:bodyPr/>
                    <a:lstStyle/>
                    <a:p>
                      <a:pPr algn="l" fontAlgn="t"/>
                      <a:r>
                        <a:rPr lang="en-US" sz="1200">
                          <a:solidFill>
                            <a:srgbClr val="424242"/>
                          </a:solidFill>
                          <a:effectLst/>
                          <a:latin typeface="+mn-lt"/>
                        </a:rPr>
                        <a:t>User activity, fraud detection, application performance</a:t>
                      </a:r>
                    </a:p>
                  </a:txBody>
                  <a:tcPr marL="45720" marR="45720"/>
                </a:tc>
              </a:tr>
              <a:tr h="939944">
                <a:tc>
                  <a:txBody>
                    <a:bodyPr/>
                    <a:lstStyle/>
                    <a:p>
                      <a:pPr algn="l" fontAlgn="t"/>
                      <a:r>
                        <a:rPr lang="en-US" sz="1200">
                          <a:solidFill>
                            <a:srgbClr val="424242"/>
                          </a:solidFill>
                          <a:effectLst/>
                          <a:latin typeface="+mn-lt"/>
                        </a:rPr>
                        <a:t>Business Process Logs</a:t>
                      </a:r>
                    </a:p>
                  </a:txBody>
                  <a:tcPr marL="45720" marR="45720"/>
                </a:tc>
                <a:tc>
                  <a:txBody>
                    <a:bodyPr/>
                    <a:lstStyle/>
                    <a:p>
                      <a:pPr algn="l" fontAlgn="t"/>
                      <a:r>
                        <a:rPr lang="en-US" sz="1200" dirty="0">
                          <a:solidFill>
                            <a:srgbClr val="424242"/>
                          </a:solidFill>
                          <a:effectLst/>
                          <a:latin typeface="+mn-lt"/>
                        </a:rPr>
                        <a:t>Business process management logs</a:t>
                      </a:r>
                    </a:p>
                  </a:txBody>
                  <a:tcPr marL="45720" marR="45720"/>
                </a:tc>
                <a:tc>
                  <a:txBody>
                    <a:bodyPr/>
                    <a:lstStyle/>
                    <a:p>
                      <a:pPr algn="l" fontAlgn="t"/>
                      <a:r>
                        <a:rPr lang="en-US" sz="1200">
                          <a:solidFill>
                            <a:srgbClr val="424242"/>
                          </a:solidFill>
                          <a:effectLst/>
                          <a:latin typeface="+mn-lt"/>
                        </a:rPr>
                        <a:t>Customer activity across channels, purchases, account changes, trouble reports</a:t>
                      </a:r>
                    </a:p>
                  </a:txBody>
                  <a:tcPr marL="45720" marR="45720"/>
                </a:tc>
              </a:tr>
              <a:tr h="1110843">
                <a:tc>
                  <a:txBody>
                    <a:bodyPr/>
                    <a:lstStyle/>
                    <a:p>
                      <a:pPr algn="l" fontAlgn="t"/>
                      <a:r>
                        <a:rPr lang="en-US" sz="1200">
                          <a:solidFill>
                            <a:srgbClr val="424242"/>
                          </a:solidFill>
                          <a:effectLst/>
                          <a:latin typeface="+mn-lt"/>
                        </a:rPr>
                        <a:t>Call Detail Records</a:t>
                      </a:r>
                    </a:p>
                  </a:txBody>
                  <a:tcPr marL="45720" marR="45720"/>
                </a:tc>
                <a:tc>
                  <a:txBody>
                    <a:bodyPr/>
                    <a:lstStyle/>
                    <a:p>
                      <a:pPr algn="l" fontAlgn="t"/>
                      <a:r>
                        <a:rPr lang="en-US" sz="1200" dirty="0">
                          <a:solidFill>
                            <a:srgbClr val="424242"/>
                          </a:solidFill>
                          <a:effectLst/>
                          <a:latin typeface="+mn-lt"/>
                        </a:rPr>
                        <a:t>Call detail records (CDRs), charging data records, event data records logged by telecoms and network switches</a:t>
                      </a:r>
                    </a:p>
                  </a:txBody>
                  <a:tcPr marL="45720" marR="45720"/>
                </a:tc>
                <a:tc>
                  <a:txBody>
                    <a:bodyPr/>
                    <a:lstStyle/>
                    <a:p>
                      <a:pPr algn="l" fontAlgn="t"/>
                      <a:r>
                        <a:rPr lang="en-US" sz="1200" dirty="0">
                          <a:solidFill>
                            <a:srgbClr val="424242"/>
                          </a:solidFill>
                          <a:effectLst/>
                          <a:latin typeface="+mn-lt"/>
                        </a:rPr>
                        <a:t>Billing, revenue assurance, customer assurance, partner settlements, marketing intelligence</a:t>
                      </a:r>
                    </a:p>
                  </a:txBody>
                  <a:tcPr marL="45720" marR="45720"/>
                </a:tc>
              </a:tr>
              <a:tr h="1242689">
                <a:tc>
                  <a:txBody>
                    <a:bodyPr/>
                    <a:lstStyle/>
                    <a:p>
                      <a:pPr fontAlgn="t"/>
                      <a:r>
                        <a:rPr lang="en-US" sz="1200" dirty="0">
                          <a:solidFill>
                            <a:srgbClr val="424242"/>
                          </a:solidFill>
                          <a:effectLst/>
                          <a:latin typeface="+mn-lt"/>
                        </a:rPr>
                        <a:t>Clickstream Data</a:t>
                      </a:r>
                    </a:p>
                  </a:txBody>
                  <a:tcPr marL="45720" marR="45720"/>
                </a:tc>
                <a:tc>
                  <a:txBody>
                    <a:bodyPr/>
                    <a:lstStyle/>
                    <a:p>
                      <a:pPr fontAlgn="t"/>
                      <a:r>
                        <a:rPr lang="en-US" sz="1200" dirty="0">
                          <a:solidFill>
                            <a:srgbClr val="424242"/>
                          </a:solidFill>
                          <a:effectLst/>
                          <a:latin typeface="+mn-lt"/>
                        </a:rPr>
                        <a:t>Web server, routers, proxy servers, ad servers</a:t>
                      </a:r>
                    </a:p>
                  </a:txBody>
                  <a:tcPr marL="45720" marR="45720"/>
                </a:tc>
                <a:tc>
                  <a:txBody>
                    <a:bodyPr/>
                    <a:lstStyle/>
                    <a:p>
                      <a:pPr fontAlgn="t"/>
                      <a:r>
                        <a:rPr lang="en-US" sz="1200" dirty="0">
                          <a:solidFill>
                            <a:srgbClr val="424242"/>
                          </a:solidFill>
                          <a:effectLst/>
                          <a:latin typeface="+mn-lt"/>
                        </a:rPr>
                        <a:t>Usability analysis, digital marketing and general research</a:t>
                      </a:r>
                    </a:p>
                  </a:txBody>
                  <a:tcPr marL="45720" marR="45720"/>
                </a:tc>
              </a:tr>
            </a:tbl>
          </a:graphicData>
        </a:graphic>
      </p:graphicFrame>
      <p:graphicFrame>
        <p:nvGraphicFramePr>
          <p:cNvPr id="6" name="Content Placeholder 5"/>
          <p:cNvGraphicFramePr>
            <a:graphicFrameLocks noGrp="1"/>
          </p:cNvGraphicFramePr>
          <p:nvPr>
            <p:ph sz="half" idx="2"/>
            <p:extLst>
              <p:ext uri="{D42A27DB-BD31-4B8C-83A1-F6EECF244321}">
                <p14:modId xmlns:p14="http://schemas.microsoft.com/office/powerpoint/2010/main" val="456238106"/>
              </p:ext>
            </p:extLst>
          </p:nvPr>
        </p:nvGraphicFramePr>
        <p:xfrm>
          <a:off x="4724400" y="762000"/>
          <a:ext cx="4038600" cy="4591888"/>
        </p:xfrm>
        <a:graphic>
          <a:graphicData uri="http://schemas.openxmlformats.org/drawingml/2006/table">
            <a:tbl>
              <a:tblPr firstRow="1" bandRow="1">
                <a:tableStyleId>{5C22544A-7EE6-4342-B048-85BDC9FD1C3A}</a:tableStyleId>
              </a:tblPr>
              <a:tblGrid>
                <a:gridCol w="1346200"/>
                <a:gridCol w="1346200"/>
                <a:gridCol w="1346200"/>
              </a:tblGrid>
              <a:tr h="387523">
                <a:tc>
                  <a:txBody>
                    <a:bodyPr/>
                    <a:lstStyle/>
                    <a:p>
                      <a:pPr algn="ctr"/>
                      <a:r>
                        <a:rPr lang="en-US" sz="1200" dirty="0" smtClean="0"/>
                        <a:t>Data Type</a:t>
                      </a:r>
                      <a:endParaRPr lang="en-US" sz="1200" dirty="0"/>
                    </a:p>
                  </a:txBody>
                  <a:tcPr marL="45720" marR="45720"/>
                </a:tc>
                <a:tc>
                  <a:txBody>
                    <a:bodyPr/>
                    <a:lstStyle/>
                    <a:p>
                      <a:pPr algn="ctr"/>
                      <a:r>
                        <a:rPr lang="en-US" sz="1200" dirty="0" smtClean="0"/>
                        <a:t>Where</a:t>
                      </a:r>
                      <a:endParaRPr lang="en-US" sz="1200" dirty="0"/>
                    </a:p>
                  </a:txBody>
                  <a:tcPr marL="45720" marR="45720"/>
                </a:tc>
                <a:tc>
                  <a:txBody>
                    <a:bodyPr/>
                    <a:lstStyle/>
                    <a:p>
                      <a:pPr algn="ctr"/>
                      <a:r>
                        <a:rPr lang="en-US" sz="1200" dirty="0" smtClean="0"/>
                        <a:t>What</a:t>
                      </a:r>
                      <a:endParaRPr lang="en-US" sz="1200" dirty="0"/>
                    </a:p>
                  </a:txBody>
                  <a:tcPr marL="45720" marR="45720"/>
                </a:tc>
              </a:tr>
              <a:tr h="1242199">
                <a:tc>
                  <a:txBody>
                    <a:bodyPr/>
                    <a:lstStyle/>
                    <a:p>
                      <a:pPr fontAlgn="t"/>
                      <a:r>
                        <a:rPr lang="en-US" sz="1200" dirty="0">
                          <a:solidFill>
                            <a:srgbClr val="424242"/>
                          </a:solidFill>
                          <a:effectLst/>
                          <a:latin typeface="+mn-lt"/>
                        </a:rPr>
                        <a:t>Configuration Files</a:t>
                      </a:r>
                    </a:p>
                  </a:txBody>
                  <a:tcPr marL="45720" marR="45720"/>
                </a:tc>
                <a:tc>
                  <a:txBody>
                    <a:bodyPr/>
                    <a:lstStyle/>
                    <a:p>
                      <a:pPr fontAlgn="t"/>
                      <a:r>
                        <a:rPr lang="en-US" sz="1200">
                          <a:solidFill>
                            <a:srgbClr val="424242"/>
                          </a:solidFill>
                          <a:effectLst/>
                          <a:latin typeface="+mn-lt"/>
                        </a:rPr>
                        <a:t>System configuration files</a:t>
                      </a:r>
                    </a:p>
                  </a:txBody>
                  <a:tcPr marL="45720" marR="45720"/>
                </a:tc>
                <a:tc>
                  <a:txBody>
                    <a:bodyPr/>
                    <a:lstStyle/>
                    <a:p>
                      <a:pPr fontAlgn="t"/>
                      <a:r>
                        <a:rPr lang="en-US" sz="1200" dirty="0">
                          <a:solidFill>
                            <a:srgbClr val="424242"/>
                          </a:solidFill>
                          <a:effectLst/>
                          <a:latin typeface="+mn-lt"/>
                        </a:rPr>
                        <a:t>How an infrastructure has been set up, debugging failures, backdoor attacks, time bombs</a:t>
                      </a:r>
                    </a:p>
                  </a:txBody>
                  <a:tcPr marL="45720" marR="45720"/>
                </a:tc>
              </a:tr>
              <a:tr h="859984">
                <a:tc>
                  <a:txBody>
                    <a:bodyPr/>
                    <a:lstStyle/>
                    <a:p>
                      <a:pPr fontAlgn="t"/>
                      <a:r>
                        <a:rPr lang="en-US" sz="1200">
                          <a:solidFill>
                            <a:srgbClr val="424242"/>
                          </a:solidFill>
                          <a:effectLst/>
                          <a:latin typeface="+mn-lt"/>
                        </a:rPr>
                        <a:t>Database Audit Logs</a:t>
                      </a:r>
                    </a:p>
                  </a:txBody>
                  <a:tcPr marL="45720" marR="45720"/>
                </a:tc>
                <a:tc>
                  <a:txBody>
                    <a:bodyPr/>
                    <a:lstStyle/>
                    <a:p>
                      <a:pPr fontAlgn="t"/>
                      <a:r>
                        <a:rPr lang="en-US" sz="1200">
                          <a:solidFill>
                            <a:srgbClr val="424242"/>
                          </a:solidFill>
                          <a:effectLst/>
                          <a:latin typeface="+mn-lt"/>
                        </a:rPr>
                        <a:t>Database log files, audit tables</a:t>
                      </a:r>
                    </a:p>
                  </a:txBody>
                  <a:tcPr marL="45720" marR="45720"/>
                </a:tc>
                <a:tc>
                  <a:txBody>
                    <a:bodyPr/>
                    <a:lstStyle/>
                    <a:p>
                      <a:pPr fontAlgn="t"/>
                      <a:r>
                        <a:rPr lang="en-US" sz="1200" dirty="0">
                          <a:solidFill>
                            <a:srgbClr val="424242"/>
                          </a:solidFill>
                          <a:effectLst/>
                          <a:latin typeface="+mn-lt"/>
                        </a:rPr>
                        <a:t>How database data was modified over time and who made the changes</a:t>
                      </a:r>
                    </a:p>
                  </a:txBody>
                  <a:tcPr marL="45720" marR="45720"/>
                </a:tc>
              </a:tr>
              <a:tr h="668876">
                <a:tc>
                  <a:txBody>
                    <a:bodyPr/>
                    <a:lstStyle/>
                    <a:p>
                      <a:pPr fontAlgn="t"/>
                      <a:r>
                        <a:rPr lang="en-US" sz="1200">
                          <a:solidFill>
                            <a:srgbClr val="424242"/>
                          </a:solidFill>
                          <a:effectLst/>
                          <a:latin typeface="+mn-lt"/>
                        </a:rPr>
                        <a:t>Filesystem Audit Logs</a:t>
                      </a:r>
                    </a:p>
                  </a:txBody>
                  <a:tcPr marL="45720" marR="45720"/>
                </a:tc>
                <a:tc>
                  <a:txBody>
                    <a:bodyPr/>
                    <a:lstStyle/>
                    <a:p>
                      <a:pPr fontAlgn="t"/>
                      <a:r>
                        <a:rPr lang="en-US" sz="1200">
                          <a:solidFill>
                            <a:srgbClr val="424242"/>
                          </a:solidFill>
                          <a:effectLst/>
                          <a:latin typeface="+mn-lt"/>
                        </a:rPr>
                        <a:t>Sensitive data stored in shared filesystems</a:t>
                      </a:r>
                    </a:p>
                  </a:txBody>
                  <a:tcPr marL="45720" marR="45720"/>
                </a:tc>
                <a:tc>
                  <a:txBody>
                    <a:bodyPr/>
                    <a:lstStyle/>
                    <a:p>
                      <a:pPr fontAlgn="t"/>
                      <a:r>
                        <a:rPr lang="en-US" sz="1200">
                          <a:solidFill>
                            <a:srgbClr val="424242"/>
                          </a:solidFill>
                          <a:effectLst/>
                          <a:latin typeface="+mn-lt"/>
                        </a:rPr>
                        <a:t>Monitoring and auditing read access to sensitive data</a:t>
                      </a:r>
                    </a:p>
                  </a:txBody>
                  <a:tcPr marL="45720" marR="45720"/>
                </a:tc>
              </a:tr>
              <a:tr h="1433306">
                <a:tc>
                  <a:txBody>
                    <a:bodyPr/>
                    <a:lstStyle/>
                    <a:p>
                      <a:pPr fontAlgn="t"/>
                      <a:r>
                        <a:rPr lang="en-US" sz="1200" dirty="0">
                          <a:solidFill>
                            <a:srgbClr val="424242"/>
                          </a:solidFill>
                          <a:effectLst/>
                          <a:latin typeface="+mn-lt"/>
                        </a:rPr>
                        <a:t>Management and Logging APIs</a:t>
                      </a:r>
                    </a:p>
                  </a:txBody>
                  <a:tcPr marL="45720" marR="45720"/>
                </a:tc>
                <a:tc>
                  <a:txBody>
                    <a:bodyPr/>
                    <a:lstStyle/>
                    <a:p>
                      <a:pPr fontAlgn="t"/>
                      <a:r>
                        <a:rPr lang="en-US" sz="1200">
                          <a:solidFill>
                            <a:srgbClr val="424242"/>
                          </a:solidFill>
                          <a:effectLst/>
                          <a:latin typeface="+mn-lt"/>
                        </a:rPr>
                        <a:t>Checkpoint firewalls log via the OPSEC Log Export API (OPSEC LEA) and other vendor specific APIs from VMware and Citrix</a:t>
                      </a:r>
                    </a:p>
                  </a:txBody>
                  <a:tcPr marL="45720" marR="45720"/>
                </a:tc>
                <a:tc>
                  <a:txBody>
                    <a:bodyPr/>
                    <a:lstStyle/>
                    <a:p>
                      <a:pPr fontAlgn="t"/>
                      <a:r>
                        <a:rPr lang="en-US" sz="1200" dirty="0">
                          <a:solidFill>
                            <a:srgbClr val="424242"/>
                          </a:solidFill>
                          <a:effectLst/>
                          <a:latin typeface="+mn-lt"/>
                        </a:rPr>
                        <a:t>Management data and log events</a:t>
                      </a:r>
                    </a:p>
                  </a:txBody>
                  <a:tcPr marL="45720" marR="45720"/>
                </a:tc>
              </a:tr>
            </a:tbl>
          </a:graphicData>
        </a:graphic>
      </p:graphicFrame>
    </p:spTree>
    <p:extLst>
      <p:ext uri="{BB962C8B-B14F-4D97-AF65-F5344CB8AC3E}">
        <p14:creationId xmlns:p14="http://schemas.microsoft.com/office/powerpoint/2010/main" val="1446108668"/>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UCJ2011light">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txDef>
      <a:spPr>
        <a:noFill/>
      </a:spPr>
      <a:bodyPr wrap="none" rtlCol="0">
        <a:spAutoFit/>
      </a:bodyPr>
      <a:lstStyle>
        <a:defPPr algn="l">
          <a:defRPr sz="2000" dirty="0" err="1" smtClean="0">
            <a:latin typeface="+mj-lt"/>
          </a:defRPr>
        </a:defPPr>
      </a:lstStyle>
    </a:txDef>
  </a:objectDefaults>
  <a:extraClrSchemeLst>
    <a:extraClrScheme>
      <a:clrScheme name="1_Threat assessm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Threat assessmen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Threat assessmen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Threat assessmen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Threat assessmen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Threat assessmen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Threat assessmen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Threat assessmen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Threat assessmen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Threat assessmen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Threat assessmen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Threat assessmen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TUCJ2011light.potx</Template>
  <TotalTime>4205</TotalTime>
  <Words>2065</Words>
  <Application>Microsoft Macintosh PowerPoint</Application>
  <PresentationFormat>On-screen Show (4:3)</PresentationFormat>
  <Paragraphs>271</Paragraphs>
  <Slides>29</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Calibri</vt:lpstr>
      <vt:lpstr>Goudy Old Style</vt:lpstr>
      <vt:lpstr>Trebuchet MS</vt:lpstr>
      <vt:lpstr>Wingdings</vt:lpstr>
      <vt:lpstr>Arial</vt:lpstr>
      <vt:lpstr>TUCJ2011light</vt:lpstr>
      <vt:lpstr>MIS 5208</vt:lpstr>
      <vt:lpstr>Agenda</vt:lpstr>
      <vt:lpstr>What is Big Data? The Three Vs</vt:lpstr>
      <vt:lpstr>BIG DATA</vt:lpstr>
      <vt:lpstr>Splunk and the Kill Chain</vt:lpstr>
      <vt:lpstr>Splunk and the Kill Chain</vt:lpstr>
      <vt:lpstr>Machine Data</vt:lpstr>
      <vt:lpstr>Splunk Data Sources</vt:lpstr>
      <vt:lpstr>Machine Data</vt:lpstr>
      <vt:lpstr>Machine Data</vt:lpstr>
      <vt:lpstr>Module Quiz</vt:lpstr>
      <vt:lpstr>Module Quiz</vt:lpstr>
      <vt:lpstr>PowerPoint Presentation</vt:lpstr>
      <vt:lpstr>Splunk Components</vt:lpstr>
      <vt:lpstr>Index Data</vt:lpstr>
      <vt:lpstr>Splunk Event Processing </vt:lpstr>
      <vt:lpstr>Search &amp; Investigate</vt:lpstr>
      <vt:lpstr>Add Knowledge</vt:lpstr>
      <vt:lpstr>Add Knowledge</vt:lpstr>
      <vt:lpstr>Monitor &amp; Alert</vt:lpstr>
      <vt:lpstr>Monitor &amp; Alert</vt:lpstr>
      <vt:lpstr>Monitor &amp; Alert</vt:lpstr>
      <vt:lpstr>Report &amp; Analyze</vt:lpstr>
      <vt:lpstr>Splunk User Roles</vt:lpstr>
      <vt:lpstr>Module 2 Quiz</vt:lpstr>
      <vt:lpstr>Module 2 Quiz</vt:lpstr>
      <vt:lpstr>Module 2 Quiz</vt:lpstr>
      <vt:lpstr>PowerPoint Presentation</vt:lpstr>
      <vt:lpstr>PowerPoint Presentation</vt:lpstr>
    </vt:vector>
  </TitlesOfParts>
  <Company>The College of Liberal Arts at Temple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Jerry Ratcliffe</dc:creator>
  <cp:lastModifiedBy>Edward Ferrara</cp:lastModifiedBy>
  <cp:revision>188</cp:revision>
  <dcterms:created xsi:type="dcterms:W3CDTF">2010-10-24T19:37:44Z</dcterms:created>
  <dcterms:modified xsi:type="dcterms:W3CDTF">2016-03-15T21:36:41Z</dcterms:modified>
</cp:coreProperties>
</file>