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6" r:id="rId2"/>
    <p:sldId id="257" r:id="rId3"/>
    <p:sldId id="258" r:id="rId4"/>
    <p:sldId id="357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341" r:id="rId14"/>
    <p:sldId id="342" r:id="rId15"/>
    <p:sldId id="270" r:id="rId16"/>
    <p:sldId id="271" r:id="rId17"/>
    <p:sldId id="343" r:id="rId18"/>
    <p:sldId id="272" r:id="rId19"/>
    <p:sldId id="344" r:id="rId20"/>
    <p:sldId id="273" r:id="rId21"/>
    <p:sldId id="345" r:id="rId22"/>
    <p:sldId id="274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353" r:id="rId33"/>
    <p:sldId id="286" r:id="rId34"/>
    <p:sldId id="287" r:id="rId35"/>
    <p:sldId id="288" r:id="rId36"/>
    <p:sldId id="289" r:id="rId37"/>
    <p:sldId id="346" r:id="rId38"/>
    <p:sldId id="354" r:id="rId39"/>
    <p:sldId id="347" r:id="rId40"/>
    <p:sldId id="350" r:id="rId41"/>
    <p:sldId id="351" r:id="rId42"/>
    <p:sldId id="352" r:id="rId43"/>
    <p:sldId id="297" r:id="rId44"/>
    <p:sldId id="298" r:id="rId45"/>
    <p:sldId id="355" r:id="rId46"/>
    <p:sldId id="299" r:id="rId47"/>
    <p:sldId id="300" r:id="rId48"/>
    <p:sldId id="356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9A58-8532-4161-8749-6DFAC5FD02D6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932-234D-41CB-BD05-50AE045A9E95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2D4-02C5-4D2C-835B-DFA0AC013E55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F20-FB48-4166-903C-63D19E3CB743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F41-DD36-47BE-B623-35B95460D84D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971F-8035-4797-82C8-635045EB0FCF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4D1-CD36-40BA-8EE9-3B3BB1ABD1B9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D09F-3E30-41C1-B760-92B73B5CABA5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4E11-EF6A-4CF8-8773-515FCAFF0F14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BDB-6159-4304-B204-831879B796FF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A01-590E-4ECD-B866-1D20F9754614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F172F-662D-4266-8938-1DA4B178CC8F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isco.com/c/en/us/td/docs/solutions/Enterprise/Data_Center/ServerFarmSec_2-1/ServSecDC/2_Topol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?&amp;page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book/tcpip-ref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SidesDE" TargetMode="External"/><Relationship Id="rId2" Type="http://schemas.openxmlformats.org/officeDocument/2006/relationships/hyperlink" Target="http://www.securitybsides.com/w/page/81424469/BSidesDelaware20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cc959881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sci.com/article/technology/mysterious-phony-cell-towers-could-be-intercepting-your-calls" TargetMode="External"/><Relationship Id="rId2" Type="http://schemas.openxmlformats.org/officeDocument/2006/relationships/hyperlink" Target="http://www.wired.com/2014/08/car-hacking-cha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ebsonsecurity.com/2014/09/banks-credit-card-breach-at-home-depot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ntu.com/download/desktop" TargetMode="External"/><Relationship Id="rId2" Type="http://schemas.openxmlformats.org/officeDocument/2006/relationships/hyperlink" Target="http://www.kali.org/downloads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riminallaw.uslegal.com/cyber-crimes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2</a:t>
            </a:r>
          </a:p>
          <a:p>
            <a:r>
              <a:rPr lang="en-US" sz="2200" dirty="0"/>
              <a:t>Site</a:t>
            </a:r>
            <a:r>
              <a:rPr lang="en-US" sz="2200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very first internetworked connection: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sz="2200" dirty="0" smtClean="0"/>
              <a:t>Source</a:t>
            </a:r>
            <a:r>
              <a:rPr lang="en-US" sz="2200" dirty="0"/>
              <a:t>: 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en.wikipedia.org/wiki/Internet_protocol_suite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0" y="2133600"/>
            <a:ext cx="5410200" cy="36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sz="2200" dirty="0"/>
              <a:t>Source: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www.cisco.com/c/en/us/td/docs/solutions/Enterprise/Data_Center/ServerFarmSec_2-1/ServSecDC/2_Topolo.html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48200" cy="35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Data fits together: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1" y="2209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– logical assignment to packets of data</a:t>
            </a:r>
          </a:p>
          <a:p>
            <a:r>
              <a:rPr lang="en-US" dirty="0" smtClean="0"/>
              <a:t>Used to distinguish between different services that run over transport protocols such as TCP and UDP</a:t>
            </a:r>
          </a:p>
          <a:p>
            <a:r>
              <a:rPr lang="en-US" dirty="0" smtClean="0"/>
              <a:t>IANA Registry:</a:t>
            </a:r>
          </a:p>
          <a:p>
            <a:pPr marL="137160" indent="0">
              <a:buNone/>
            </a:pPr>
            <a:r>
              <a:rPr lang="en-US" sz="2000" dirty="0">
                <a:hlinkClick r:id="rId2"/>
              </a:rPr>
              <a:t>http://www.iana.org/assignments/service-names-port-numbers/service-names-port-numbers.xhtml?&amp;</a:t>
            </a:r>
            <a:r>
              <a:rPr lang="en-US" sz="2000" dirty="0" smtClean="0">
                <a:hlinkClick r:id="rId2"/>
              </a:rPr>
              <a:t>page=1</a:t>
            </a:r>
            <a:endParaRPr lang="en-US" sz="2000" dirty="0" smtClean="0"/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</a:p>
          <a:p>
            <a:pPr lvl="1"/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ICMP</a:t>
            </a:r>
          </a:p>
          <a:p>
            <a:pPr lvl="1"/>
            <a:r>
              <a:rPr lang="en-US" dirty="0" smtClean="0"/>
              <a:t>UDP</a:t>
            </a:r>
          </a:p>
          <a:p>
            <a:pPr lvl="1"/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Protocol</a:t>
            </a:r>
          </a:p>
          <a:p>
            <a:pPr lvl="1"/>
            <a:r>
              <a:rPr lang="en-US" dirty="0" smtClean="0"/>
              <a:t>Primary protocol of the Internet Layer of the Internet protocol</a:t>
            </a:r>
          </a:p>
          <a:p>
            <a:pPr lvl="1"/>
            <a:r>
              <a:rPr lang="en-US" dirty="0" smtClean="0"/>
              <a:t>Three main functions</a:t>
            </a:r>
          </a:p>
          <a:p>
            <a:pPr lvl="2"/>
            <a:r>
              <a:rPr lang="en-US" dirty="0" smtClean="0"/>
              <a:t>For outgoing packets – Select the next hop host (Gateway)</a:t>
            </a:r>
          </a:p>
          <a:p>
            <a:pPr lvl="2"/>
            <a:r>
              <a:rPr lang="en-US" dirty="0" smtClean="0"/>
              <a:t>For incoming packets – Capture the packet and pass up the protocol stack as appropriate</a:t>
            </a:r>
          </a:p>
          <a:p>
            <a:pPr lvl="2"/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1" name="Picture 3" descr="C:\Users\Wade\Desktop\MJB-IP-Header-800x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8" cy="45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Control Message Protocol</a:t>
            </a:r>
          </a:p>
          <a:p>
            <a:pPr lvl="1"/>
            <a:r>
              <a:rPr lang="en-US" dirty="0" smtClean="0"/>
              <a:t>Used by network devices to communicate status</a:t>
            </a:r>
          </a:p>
          <a:p>
            <a:pPr lvl="1"/>
            <a:r>
              <a:rPr lang="en-US" dirty="0" smtClean="0"/>
              <a:t>Not typically used to exchange data</a:t>
            </a:r>
          </a:p>
          <a:p>
            <a:pPr lvl="1"/>
            <a:r>
              <a:rPr lang="en-US" dirty="0" smtClean="0"/>
              <a:t>Does not have a “port” assignment</a:t>
            </a:r>
          </a:p>
          <a:p>
            <a:pPr lvl="1"/>
            <a:r>
              <a:rPr lang="en-US" dirty="0" smtClean="0"/>
              <a:t>Not usually accessed by end-users accept for:</a:t>
            </a:r>
          </a:p>
          <a:p>
            <a:pPr lvl="2"/>
            <a:r>
              <a:rPr lang="en-US" dirty="0" smtClean="0"/>
              <a:t>ping</a:t>
            </a:r>
          </a:p>
          <a:p>
            <a:pPr lvl="2"/>
            <a:r>
              <a:rPr lang="en-US" dirty="0" smtClean="0"/>
              <a:t>traceroute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 descr="C:\Users\Wade\Desktop\MJB-ICMP-Header-800x3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6740"/>
            <a:ext cx="7315215" cy="35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BSides 2014 in Delaware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www.securitybsides.com/w/page/81424469/BSidesDelaware2014</a:t>
            </a:r>
            <a:endParaRPr lang="en-US" dirty="0" smtClean="0"/>
          </a:p>
          <a:p>
            <a:r>
              <a:rPr lang="en-US" dirty="0" smtClean="0"/>
              <a:t>Past presentations are available on YouTube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www.youtube.com/user/BSidesDE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468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Datagram Protocol</a:t>
            </a:r>
          </a:p>
          <a:p>
            <a:pPr lvl="1"/>
            <a:r>
              <a:rPr lang="en-US" dirty="0" smtClean="0"/>
              <a:t>Simple transmission model with limited mechanisms</a:t>
            </a:r>
          </a:p>
          <a:p>
            <a:pPr lvl="1"/>
            <a:r>
              <a:rPr lang="en-US" u="sng" dirty="0" smtClean="0"/>
              <a:t>No guarantee of delivery</a:t>
            </a:r>
            <a:endParaRPr lang="en-US" dirty="0" smtClean="0"/>
          </a:p>
          <a:p>
            <a:pPr lvl="1"/>
            <a:r>
              <a:rPr lang="en-US" u="sng" dirty="0" smtClean="0"/>
              <a:t>No acknowledgement of receipt</a:t>
            </a:r>
          </a:p>
          <a:p>
            <a:pPr lvl="1"/>
            <a:r>
              <a:rPr lang="en-US" dirty="0" smtClean="0"/>
              <a:t>Does include checksum and port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8" name="Picture 2" descr="C:\Users\Wade\Desktop\MJB-UDP-Header-800x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" y="2209800"/>
            <a:ext cx="7315215" cy="24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Control Protocol</a:t>
            </a:r>
          </a:p>
          <a:p>
            <a:pPr lvl="1"/>
            <a:r>
              <a:rPr lang="en-US" dirty="0" smtClean="0"/>
              <a:t>Sometimes called TCP/IP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reliable</a:t>
            </a:r>
            <a:r>
              <a:rPr lang="en-US" dirty="0" smtClean="0"/>
              <a:t>, </a:t>
            </a:r>
            <a:r>
              <a:rPr lang="en-US" b="1" dirty="0" smtClean="0"/>
              <a:t>ordered</a:t>
            </a:r>
            <a:r>
              <a:rPr lang="en-US" dirty="0" smtClean="0"/>
              <a:t> and </a:t>
            </a:r>
            <a:r>
              <a:rPr lang="en-US" b="1" dirty="0" smtClean="0"/>
              <a:t>error checked</a:t>
            </a:r>
            <a:r>
              <a:rPr lang="en-US" dirty="0" smtClean="0"/>
              <a:t> delivery of a stream of data (or Octets) across local area networks, intranets, and public internet</a:t>
            </a:r>
          </a:p>
          <a:p>
            <a:r>
              <a:rPr lang="en-US" dirty="0" smtClean="0"/>
              <a:t>This is the protocol </a:t>
            </a:r>
            <a:r>
              <a:rPr lang="en-US" dirty="0"/>
              <a:t>used for  HTTP, HTTPS, SMTP, POP3, IMAP, SSH, FTP, </a:t>
            </a:r>
            <a:r>
              <a:rPr lang="en-US" dirty="0" smtClean="0"/>
              <a:t>Telnet,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42" name="Picture 2" descr="C:\Users\Wade\Desktop\MJB-TCP-Header-800x5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1"/>
            <a:ext cx="65931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Resolution Protocol</a:t>
            </a:r>
          </a:p>
          <a:p>
            <a:pPr lvl="1"/>
            <a:r>
              <a:rPr lang="en-US" dirty="0" smtClean="0"/>
              <a:t>Used to convert an IP address to a MAC Address</a:t>
            </a:r>
          </a:p>
          <a:p>
            <a:pPr lvl="1"/>
            <a:r>
              <a:rPr lang="en-US" dirty="0" smtClean="0"/>
              <a:t>MAC Address is the unique hardware address written into the hardware of every network card</a:t>
            </a:r>
          </a:p>
          <a:p>
            <a:pPr lvl="2"/>
            <a:r>
              <a:rPr lang="en-US" dirty="0"/>
              <a:t>Example: </a:t>
            </a:r>
            <a:r>
              <a:rPr lang="en-US" dirty="0" smtClean="0"/>
              <a:t>6C-62-6D-05-F9-18</a:t>
            </a:r>
          </a:p>
          <a:p>
            <a:pPr lvl="2"/>
            <a:r>
              <a:rPr lang="en-US" dirty="0" smtClean="0"/>
              <a:t>Tells me my Network Card comes from Micro-Star INTL CO., LTD in Taiwan (based on 6C-62-6D)</a:t>
            </a:r>
          </a:p>
          <a:p>
            <a:pPr lvl="1"/>
            <a:r>
              <a:rPr lang="en-US" u="sng" dirty="0" smtClean="0"/>
              <a:t>Can be altered by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Next Generation</a:t>
            </a:r>
          </a:p>
          <a:p>
            <a:pPr lvl="1"/>
            <a:r>
              <a:rPr lang="en-US" dirty="0" smtClean="0"/>
              <a:t>Web Application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  <a:p>
            <a:r>
              <a:rPr lang="en-US" dirty="0" smtClean="0"/>
              <a:t>Proxies</a:t>
            </a:r>
            <a:endParaRPr lang="en-US" dirty="0"/>
          </a:p>
          <a:p>
            <a:r>
              <a:rPr lang="en-US" dirty="0"/>
              <a:t>Reverse Proxies</a:t>
            </a:r>
          </a:p>
          <a:p>
            <a:r>
              <a:rPr lang="en-US" dirty="0" smtClean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connect devices together on a network</a:t>
            </a:r>
          </a:p>
          <a:p>
            <a:r>
              <a:rPr lang="en-US" dirty="0" smtClean="0"/>
              <a:t>Depending on functionality can operate at different layers of the OSI model</a:t>
            </a:r>
          </a:p>
          <a:p>
            <a:pPr lvl="1"/>
            <a:r>
              <a:rPr lang="en-US" dirty="0" smtClean="0"/>
              <a:t>“Layer 1” – Hub – Traffic is not managed – Every packet repeated to every port</a:t>
            </a:r>
          </a:p>
          <a:p>
            <a:pPr lvl="1"/>
            <a:r>
              <a:rPr lang="en-US" dirty="0" smtClean="0"/>
              <a:t>“Layer 2” – Data Link Layer – Some management – Switch knows MAC Address of locally connected devices and sends appropriate packets</a:t>
            </a:r>
          </a:p>
          <a:p>
            <a:pPr lvl="1"/>
            <a:r>
              <a:rPr lang="en-US" dirty="0" smtClean="0"/>
              <a:t>“Layer 3” – Switch understands “routing” and knows what packets to pass out of the local segment</a:t>
            </a:r>
          </a:p>
          <a:p>
            <a:pPr lvl="1"/>
            <a:endParaRPr lang="en-US" dirty="0" smtClean="0"/>
          </a:p>
          <a:p>
            <a:pPr marL="137160" indent="0">
              <a:buNone/>
            </a:pPr>
            <a:r>
              <a:rPr lang="en-US" sz="2200" dirty="0"/>
              <a:t>Microsoft Explanation of OSI Model 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technet.microsoft.com/en-us/library/cc959881.aspx</a:t>
            </a:r>
            <a:endParaRPr lang="en-US" sz="2200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Forwards packets between computer networks</a:t>
            </a:r>
          </a:p>
          <a:p>
            <a:r>
              <a:rPr lang="en-US" dirty="0" smtClean="0"/>
              <a:t>Works to keep localized traffic inside and only passes traffic intended for targets outside the local network</a:t>
            </a:r>
          </a:p>
          <a:p>
            <a:r>
              <a:rPr lang="en-US" dirty="0" smtClean="0"/>
              <a:t>Boundary between “Routable” and “Non-Routable” IP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Non-Routable Addressing</a:t>
            </a:r>
            <a:br>
              <a:rPr lang="en-US" dirty="0" smtClean="0"/>
            </a:br>
            <a:r>
              <a:rPr lang="en-US" dirty="0" smtClean="0"/>
              <a:t>(Private)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10.0.0.0 to 10.255.255.255</a:t>
            </a:r>
          </a:p>
          <a:p>
            <a:pPr lvl="1"/>
            <a:r>
              <a:rPr lang="en-US" dirty="0" smtClean="0"/>
              <a:t>Class A</a:t>
            </a:r>
          </a:p>
          <a:p>
            <a:pPr lvl="1"/>
            <a:r>
              <a:rPr lang="en-US" dirty="0" smtClean="0"/>
              <a:t>16,777,216 addresses</a:t>
            </a:r>
          </a:p>
          <a:p>
            <a:r>
              <a:rPr lang="en-US" dirty="0" smtClean="0"/>
              <a:t>172.16.0.0 to 172.31.255.255</a:t>
            </a:r>
          </a:p>
          <a:p>
            <a:pPr lvl="1"/>
            <a:r>
              <a:rPr lang="en-US" dirty="0" smtClean="0"/>
              <a:t>Class B</a:t>
            </a:r>
          </a:p>
          <a:p>
            <a:pPr lvl="1"/>
            <a:r>
              <a:rPr lang="en-US" dirty="0" smtClean="0"/>
              <a:t>1,048,576 addresses</a:t>
            </a:r>
          </a:p>
          <a:p>
            <a:r>
              <a:rPr lang="en-US" dirty="0" smtClean="0"/>
              <a:t>192.168.0.0 to 192.168.255.255</a:t>
            </a:r>
          </a:p>
          <a:p>
            <a:pPr lvl="1"/>
            <a:r>
              <a:rPr lang="en-US" dirty="0" smtClean="0"/>
              <a:t>Class C</a:t>
            </a:r>
          </a:p>
          <a:p>
            <a:pPr lvl="1"/>
            <a:r>
              <a:rPr lang="en-US" dirty="0" smtClean="0"/>
              <a:t>65,536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(Standard)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Enterprise Firewalls are “2</a:t>
            </a:r>
            <a:r>
              <a:rPr lang="en-US" baseline="30000" dirty="0" smtClean="0"/>
              <a:t>nd</a:t>
            </a:r>
            <a:r>
              <a:rPr lang="en-US" dirty="0" smtClean="0"/>
              <a:t> Generation”, implies stateful</a:t>
            </a:r>
          </a:p>
          <a:p>
            <a:r>
              <a:rPr lang="en-US" dirty="0" smtClean="0"/>
              <a:t>Filters traffic based on: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endParaRPr lang="en-US" dirty="0"/>
          </a:p>
          <a:p>
            <a:r>
              <a:rPr lang="en-US" dirty="0" smtClean="0"/>
              <a:t>Stateful: Retains enough data about previous packets to understand connection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Cyber Crime Laws</a:t>
            </a:r>
          </a:p>
          <a:p>
            <a:r>
              <a:rPr lang="en-US" dirty="0" smtClean="0"/>
              <a:t>Network Components and their impact on penetration testing</a:t>
            </a:r>
          </a:p>
          <a:p>
            <a:r>
              <a:rPr lang="en-US" dirty="0" smtClean="0"/>
              <a:t>Linux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(Next Generation)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operation into the Application layer</a:t>
            </a:r>
          </a:p>
          <a:p>
            <a:r>
              <a:rPr lang="en-US" dirty="0" smtClean="0"/>
              <a:t>Provides for Application layer filtering</a:t>
            </a:r>
          </a:p>
          <a:p>
            <a:pPr lvl="1"/>
            <a:r>
              <a:rPr lang="en-US" dirty="0" smtClean="0"/>
              <a:t>Understands certain applications and protocols</a:t>
            </a:r>
          </a:p>
          <a:p>
            <a:pPr lvl="1"/>
            <a:r>
              <a:rPr lang="en-US" dirty="0" smtClean="0"/>
              <a:t>Can determine if data inside a packet is consistent with the application or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(Web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Next Generation, but retains even more information around “normal” web site activity</a:t>
            </a:r>
          </a:p>
          <a:p>
            <a:r>
              <a:rPr lang="en-US" dirty="0" smtClean="0"/>
              <a:t>Builds a profile of how users interact with a website, and what the traffic should look like</a:t>
            </a:r>
          </a:p>
          <a:p>
            <a:r>
              <a:rPr lang="en-US" dirty="0" smtClean="0"/>
              <a:t>Generates alerts when patterns change</a:t>
            </a:r>
          </a:p>
          <a:p>
            <a:r>
              <a:rPr lang="en-US" dirty="0" smtClean="0"/>
              <a:t>Can generate false positives if web site undergoes high volumes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Address Translation</a:t>
            </a:r>
            <a:br>
              <a:rPr lang="en-US" dirty="0" smtClean="0"/>
            </a:br>
            <a:r>
              <a:rPr lang="en-US" dirty="0" smtClean="0"/>
              <a:t>(NAT)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 network addresses in the IP datagram</a:t>
            </a:r>
          </a:p>
          <a:p>
            <a:r>
              <a:rPr lang="en-US" dirty="0" smtClean="0"/>
              <a:t>Translation – Replaces the IP address in the packet with another address</a:t>
            </a:r>
          </a:p>
          <a:p>
            <a:pPr lvl="1"/>
            <a:r>
              <a:rPr lang="en-US" dirty="0" smtClean="0"/>
              <a:t>Obscures addressing behind the NAT device, typically a firewall</a:t>
            </a:r>
          </a:p>
          <a:p>
            <a:pPr lvl="1"/>
            <a:r>
              <a:rPr lang="en-US" dirty="0" smtClean="0"/>
              <a:t>Can convert non-routable addresses to routable addresses</a:t>
            </a:r>
          </a:p>
          <a:p>
            <a:pPr lvl="1"/>
            <a:r>
              <a:rPr lang="en-US" dirty="0" smtClean="0"/>
              <a:t>Means the address you see is not necessarily the address of the target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Distributes sessions across multiple server</a:t>
            </a:r>
          </a:p>
          <a:p>
            <a:pPr lvl="1"/>
            <a:r>
              <a:rPr lang="en-US" dirty="0" smtClean="0"/>
              <a:t>User does not “Know” what server is in use</a:t>
            </a:r>
          </a:p>
          <a:p>
            <a:pPr lvl="1"/>
            <a:r>
              <a:rPr lang="en-US" dirty="0" smtClean="0"/>
              <a:t>May terminate SSL connection for server, improving server performance</a:t>
            </a:r>
          </a:p>
          <a:p>
            <a:pPr lvl="2"/>
            <a:r>
              <a:rPr lang="en-US" dirty="0" smtClean="0"/>
              <a:t>May apply additional SSL restrictions outside of certification rules</a:t>
            </a:r>
          </a:p>
          <a:p>
            <a:pPr lvl="1"/>
            <a:r>
              <a:rPr lang="en-US" dirty="0" smtClean="0"/>
              <a:t>Internal tester can usually direct access to a particular machine or cell via alternate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Intermediary between client machines and the rest of the network or internet</a:t>
            </a:r>
          </a:p>
          <a:p>
            <a:r>
              <a:rPr lang="en-US" dirty="0" smtClean="0"/>
              <a:t>Can function as a NAT device</a:t>
            </a:r>
          </a:p>
          <a:p>
            <a:r>
              <a:rPr lang="en-US" dirty="0" smtClean="0"/>
              <a:t>May be an embedded function of a firewall or may be stand alone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Content filtering</a:t>
            </a:r>
          </a:p>
          <a:p>
            <a:pPr lvl="1"/>
            <a:r>
              <a:rPr lang="en-US" dirty="0" smtClean="0"/>
              <a:t>Logging and/or monitoring</a:t>
            </a:r>
          </a:p>
          <a:p>
            <a:pPr lvl="1"/>
            <a:r>
              <a:rPr lang="en-US" dirty="0" smtClean="0"/>
              <a:t>Can obfuscate internal network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proxy, but typically sits in front of servers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Hides details of server infrastructure</a:t>
            </a:r>
          </a:p>
          <a:p>
            <a:pPr lvl="1"/>
            <a:r>
              <a:rPr lang="en-US" dirty="0" smtClean="0"/>
              <a:t>Can perform SSL termination function</a:t>
            </a:r>
          </a:p>
          <a:p>
            <a:pPr lvl="1"/>
            <a:r>
              <a:rPr lang="en-US" dirty="0" smtClean="0"/>
              <a:t>Can reduce server load by caching</a:t>
            </a:r>
          </a:p>
          <a:p>
            <a:r>
              <a:rPr lang="en-US" dirty="0" smtClean="0"/>
              <a:t>Can be embedded in a load balancer or firewall, or may be a stand-alone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pPr lvl="1"/>
            <a:r>
              <a:rPr lang="en-US" dirty="0" smtClean="0"/>
              <a:t>Consists of a tree of domain names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Root -&gt; .edu -&gt; temples.edu</a:t>
            </a:r>
          </a:p>
          <a:p>
            <a:r>
              <a:rPr lang="en-US" dirty="0" smtClean="0"/>
              <a:t>Basically the phone book for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717"/>
            <a:ext cx="8229600" cy="131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Systems (IDS)</a:t>
            </a:r>
          </a:p>
          <a:p>
            <a:r>
              <a:rPr lang="en-US" dirty="0" smtClean="0"/>
              <a:t>Intrusion Prevention Systems (IPS)</a:t>
            </a:r>
          </a:p>
          <a:p>
            <a:r>
              <a:rPr lang="en-US" dirty="0" smtClean="0"/>
              <a:t>Network Behavioral Anomaly Detection (NBAD)</a:t>
            </a:r>
          </a:p>
          <a:p>
            <a:r>
              <a:rPr lang="en-US" dirty="0" smtClean="0"/>
              <a:t>Data Loss Prevention (DLP)</a:t>
            </a:r>
          </a:p>
          <a:p>
            <a:r>
              <a:rPr lang="en-US" dirty="0" smtClean="0"/>
              <a:t>Host Intrusion Detection (HIDS)</a:t>
            </a:r>
          </a:p>
          <a:p>
            <a:r>
              <a:rPr lang="en-US" dirty="0" smtClean="0"/>
              <a:t>Host Intrusion Prevention (HIPS)</a:t>
            </a:r>
          </a:p>
          <a:p>
            <a:r>
              <a:rPr lang="en-US" dirty="0" smtClean="0"/>
              <a:t>Baseline and Host File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>
                <a:hlinkClick r:id="rId2"/>
              </a:rPr>
              <a:t>http://www.wired.com/2014/08/car-hacking-chart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dirty="0" smtClean="0"/>
              <a:t>What I noted</a:t>
            </a:r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www.popsci.com/article/technology/mysterious-phony-cell-towers-could-be-intercepting-your-calls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http://krebsonsecurity.com/2014/09/banks-credit-card-breach-at-home-depot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Analyzes packets and matches to known signatures to either alert or block traffic</a:t>
            </a:r>
          </a:p>
          <a:p>
            <a:r>
              <a:rPr lang="en-US" dirty="0" smtClean="0"/>
              <a:t>Basically a burglar alarm for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Flow Analysis</a:t>
            </a:r>
          </a:p>
          <a:p>
            <a:r>
              <a:rPr lang="en-US" dirty="0" smtClean="0"/>
              <a:t>Flow is metadata about network traffic passing through the infrastructure</a:t>
            </a:r>
          </a:p>
          <a:p>
            <a:r>
              <a:rPr lang="en-US" dirty="0" smtClean="0"/>
              <a:t>System profiles “Normal” behavior and alerts on deviation from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for activity against “sensitive” data.</a:t>
            </a:r>
          </a:p>
          <a:p>
            <a:r>
              <a:rPr lang="en-US" dirty="0" smtClean="0"/>
              <a:t>Can be on servers and hosts</a:t>
            </a:r>
          </a:p>
          <a:p>
            <a:r>
              <a:rPr lang="en-US" dirty="0" smtClean="0"/>
              <a:t>Can be on network</a:t>
            </a:r>
          </a:p>
          <a:p>
            <a:r>
              <a:rPr lang="en-US" dirty="0" smtClean="0"/>
              <a:t>Typically knows what confidential or personally identifiable information PII looks like</a:t>
            </a:r>
          </a:p>
          <a:p>
            <a:pPr lvl="1"/>
            <a:r>
              <a:rPr lang="en-US" dirty="0" smtClean="0"/>
              <a:t>Format of Social Security Numbers</a:t>
            </a:r>
          </a:p>
          <a:p>
            <a:pPr lvl="1"/>
            <a:r>
              <a:rPr lang="en-US" dirty="0" smtClean="0"/>
              <a:t>Format of account numbers</a:t>
            </a:r>
          </a:p>
          <a:p>
            <a:pPr lvl="1"/>
            <a:r>
              <a:rPr lang="en-US" dirty="0" smtClean="0"/>
              <a:t>Key words like Confidential, Account,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HIDS and 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IDS and IPS, but resides on individual servers or workstations</a:t>
            </a:r>
          </a:p>
          <a:p>
            <a:r>
              <a:rPr lang="en-US" dirty="0" smtClean="0"/>
              <a:t>Augments AV software</a:t>
            </a:r>
          </a:p>
          <a:p>
            <a:r>
              <a:rPr lang="en-US" dirty="0" smtClean="0"/>
              <a:t>Can generate a lot of noise</a:t>
            </a:r>
          </a:p>
          <a:p>
            <a:r>
              <a:rPr lang="en-US" dirty="0" smtClean="0"/>
              <a:t>Can interfere with Scanning and Penetration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and Host File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a baseline configuration for servers and monitors for deviation</a:t>
            </a:r>
          </a:p>
          <a:p>
            <a:r>
              <a:rPr lang="en-US" dirty="0" smtClean="0"/>
              <a:t>Develops signature for key files on systems and monitors for change</a:t>
            </a:r>
          </a:p>
          <a:p>
            <a:r>
              <a:rPr lang="en-US" dirty="0" smtClean="0"/>
              <a:t>Can help ensure systems stay configured as desired.</a:t>
            </a:r>
          </a:p>
          <a:p>
            <a:r>
              <a:rPr lang="en-US" dirty="0" smtClean="0"/>
              <a:t>Last line of defense to detect compromise of a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Linux</a:t>
            </a:r>
          </a:p>
          <a:p>
            <a:pPr lvl="1"/>
            <a:r>
              <a:rPr lang="en-US" dirty="0" smtClean="0"/>
              <a:t>Open source operating system</a:t>
            </a:r>
          </a:p>
          <a:p>
            <a:pPr lvl="1"/>
            <a:r>
              <a:rPr lang="en-US" dirty="0" smtClean="0"/>
              <a:t>Many similarities with UNIX</a:t>
            </a:r>
          </a:p>
          <a:p>
            <a:r>
              <a:rPr lang="en-US" dirty="0" smtClean="0"/>
              <a:t>Why do we care</a:t>
            </a:r>
          </a:p>
          <a:p>
            <a:pPr lvl="1"/>
            <a:r>
              <a:rPr lang="en-US" dirty="0" smtClean="0"/>
              <a:t>Some tools only available in Linux</a:t>
            </a:r>
          </a:p>
          <a:p>
            <a:pPr lvl="1"/>
            <a:r>
              <a:rPr lang="en-US" dirty="0" smtClean="0"/>
              <a:t>Some tools work better in Linux</a:t>
            </a:r>
          </a:p>
          <a:p>
            <a:pPr lvl="1"/>
            <a:r>
              <a:rPr lang="en-US" dirty="0" smtClean="0"/>
              <a:t>Best open source attack suites are built on Linux</a:t>
            </a:r>
          </a:p>
          <a:p>
            <a:pPr lvl="2"/>
            <a:r>
              <a:rPr lang="en-US" dirty="0" smtClean="0"/>
              <a:t>Kali</a:t>
            </a:r>
          </a:p>
          <a:p>
            <a:pPr lvl="2"/>
            <a:r>
              <a:rPr lang="en-US" dirty="0" smtClean="0"/>
              <a:t>Samurai WTF (Web Testing Framework)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Kali the default password is </a:t>
            </a:r>
            <a:r>
              <a:rPr lang="en-US" dirty="0" smtClean="0">
                <a:solidFill>
                  <a:srgbClr val="FF0000"/>
                </a:solidFill>
              </a:rPr>
              <a:t>toor</a:t>
            </a:r>
          </a:p>
          <a:p>
            <a:r>
              <a:rPr lang="en-US" dirty="0" smtClean="0"/>
              <a:t>For Samurai the default password is </a:t>
            </a:r>
            <a:r>
              <a:rPr lang="en-US" dirty="0" smtClean="0">
                <a:solidFill>
                  <a:srgbClr val="FF0000"/>
                </a:solidFill>
              </a:rPr>
              <a:t>samurai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“root” is the base admin account on a Linux system.</a:t>
            </a:r>
          </a:p>
          <a:p>
            <a:r>
              <a:rPr lang="en-US" dirty="0" smtClean="0"/>
              <a:t>Should not be used for routine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execute commands that require root privilege</a:t>
            </a:r>
          </a:p>
          <a:p>
            <a:r>
              <a:rPr lang="en-US" dirty="0" smtClean="0"/>
              <a:t>Requires user to supply their password, not the root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2" y="3886200"/>
            <a:ext cx="6704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Fraud and Abuse Act (1030)</a:t>
            </a:r>
          </a:p>
          <a:p>
            <a:pPr lvl="1"/>
            <a:r>
              <a:rPr lang="en-US" dirty="0" smtClean="0"/>
              <a:t>Obtaining National Security Information</a:t>
            </a:r>
          </a:p>
          <a:p>
            <a:pPr lvl="1"/>
            <a:r>
              <a:rPr lang="en-US" dirty="0" smtClean="0"/>
              <a:t>Accessing a Computer and Obtaining Information</a:t>
            </a:r>
          </a:p>
          <a:p>
            <a:pPr lvl="1"/>
            <a:r>
              <a:rPr lang="en-US" dirty="0" smtClean="0"/>
              <a:t>Trespassing in a Government Computer</a:t>
            </a:r>
          </a:p>
          <a:p>
            <a:pPr lvl="1"/>
            <a:r>
              <a:rPr lang="en-US" dirty="0" smtClean="0"/>
              <a:t>Accessing to Defraud and Obtain Value</a:t>
            </a:r>
          </a:p>
          <a:p>
            <a:pPr lvl="1"/>
            <a:r>
              <a:rPr lang="en-US" dirty="0" smtClean="0"/>
              <a:t>Damaging a Computer or Information</a:t>
            </a:r>
          </a:p>
          <a:p>
            <a:pPr lvl="1"/>
            <a:r>
              <a:rPr lang="en-US" dirty="0" smtClean="0"/>
              <a:t>Trafficking in Passwords</a:t>
            </a:r>
          </a:p>
          <a:p>
            <a:pPr lvl="1"/>
            <a:r>
              <a:rPr lang="en-US" dirty="0" smtClean="0"/>
              <a:t>Threatening to Damage a Computer</a:t>
            </a:r>
          </a:p>
          <a:p>
            <a:pPr lvl="1"/>
            <a:r>
              <a:rPr lang="en-US" dirty="0" smtClean="0"/>
              <a:t>Attempt and Conspiracy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Passwords (passwd)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“passwd” command is used to change passwords</a:t>
            </a:r>
          </a:p>
          <a:p>
            <a:r>
              <a:rPr lang="en-US" dirty="0" smtClean="0"/>
              <a:t>Any user can change their password by typing passwd at the command prompt.</a:t>
            </a:r>
          </a:p>
          <a:p>
            <a:r>
              <a:rPr lang="en-US" dirty="0" smtClean="0"/>
              <a:t>Will be prompted to enter new password twice</a:t>
            </a:r>
          </a:p>
          <a:p>
            <a:r>
              <a:rPr lang="en-US" dirty="0" smtClean="0"/>
              <a:t>“root” or sudo user can change others passwords with command: 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				passwd [</a:t>
            </a:r>
            <a:r>
              <a:rPr lang="en-US" dirty="0"/>
              <a:t>l</a:t>
            </a:r>
            <a:r>
              <a:rPr lang="en-US" dirty="0" smtClean="0"/>
              <a:t>ogin_name]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“su” command allows you to jump to another user account (with appropriate password of course)</a:t>
            </a:r>
          </a:p>
          <a:p>
            <a:r>
              <a:rPr lang="en-US" dirty="0" smtClean="0"/>
              <a:t>“whoami” command tells you who you are logged in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0" y="1600200"/>
            <a:ext cx="44694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cd [directory_name] changes directory</a:t>
            </a:r>
          </a:p>
          <a:p>
            <a:r>
              <a:rPr lang="en-US" dirty="0" smtClean="0"/>
              <a:t>Command cd.. Moves up one level</a:t>
            </a:r>
          </a:p>
          <a:p>
            <a:r>
              <a:rPr lang="en-US" dirty="0" smtClean="0"/>
              <a:t>Command pwd tells you were you are</a:t>
            </a:r>
          </a:p>
          <a:p>
            <a:r>
              <a:rPr lang="en-US" dirty="0" smtClean="0"/>
              <a:t>Command cd by itself takes you to your home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ls lists directory content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-l – details including permissions</a:t>
            </a:r>
          </a:p>
          <a:p>
            <a:pPr lvl="1"/>
            <a:r>
              <a:rPr lang="en-US" dirty="0" smtClean="0"/>
              <a:t>-a – shows all files</a:t>
            </a:r>
          </a:p>
          <a:p>
            <a:r>
              <a:rPr lang="en-US" dirty="0" smtClean="0"/>
              <a:t>When in doubt use command “man ls”, this gives you the manual or man page for the command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ls -la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2" y="1600200"/>
            <a:ext cx="603847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and Remove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mkdir creates directory</a:t>
            </a:r>
          </a:p>
          <a:p>
            <a:r>
              <a:rPr lang="en-US" dirty="0" smtClean="0"/>
              <a:t>As before man mkdir gives you the manual</a:t>
            </a:r>
          </a:p>
          <a:p>
            <a:r>
              <a:rPr lang="en-US" dirty="0" smtClean="0"/>
              <a:t>Command rmdir removes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Remove 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9" y="2435415"/>
            <a:ext cx="6952381" cy="3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and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locate checks an index on system to look for common items</a:t>
            </a:r>
          </a:p>
          <a:p>
            <a:r>
              <a:rPr lang="en-US" dirty="0" smtClean="0"/>
              <a:t>Command find searches file system</a:t>
            </a:r>
          </a:p>
          <a:p>
            <a:r>
              <a:rPr lang="en-US" dirty="0" smtClean="0"/>
              <a:t>On my test implementation, find required sudo privileges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and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9769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1648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Wiretap Act (2511)</a:t>
            </a:r>
          </a:p>
          <a:p>
            <a:r>
              <a:rPr lang="en-US" dirty="0"/>
              <a:t>Unlawful Access to Stored Communication (2701)</a:t>
            </a:r>
          </a:p>
          <a:p>
            <a:r>
              <a:rPr lang="en-US" dirty="0"/>
              <a:t>Identity Theft (1028)</a:t>
            </a:r>
          </a:p>
          <a:p>
            <a:r>
              <a:rPr lang="en-US" dirty="0"/>
              <a:t>Access Device Fraud (1029)</a:t>
            </a:r>
          </a:p>
          <a:p>
            <a:r>
              <a:rPr lang="en-US" dirty="0"/>
              <a:t>CAN-SPAM Act (1037)</a:t>
            </a:r>
          </a:p>
          <a:p>
            <a:r>
              <a:rPr lang="en-US" dirty="0"/>
              <a:t>Wire Fraud (1343)</a:t>
            </a:r>
          </a:p>
          <a:p>
            <a:r>
              <a:rPr lang="en-US" dirty="0"/>
              <a:t>Communication Interference (1362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Source: Prosecuting Computer Crimes</a:t>
            </a:r>
          </a:p>
          <a:p>
            <a:pPr marL="137160" indent="0">
              <a:buNone/>
            </a:pPr>
            <a:r>
              <a:rPr lang="en-US" dirty="0"/>
              <a:t>http://</a:t>
            </a:r>
            <a:r>
              <a:rPr lang="en-US" dirty="0" smtClean="0"/>
              <a:t>www.justice.gov/criminal/cybercrime/docs/ccmanual.pdf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choices, lets keep it simple</a:t>
            </a:r>
          </a:p>
          <a:p>
            <a:r>
              <a:rPr lang="en-US" dirty="0" smtClean="0"/>
              <a:t>Command gedit opens a text editor</a:t>
            </a:r>
          </a:p>
          <a:p>
            <a:r>
              <a:rPr lang="en-US" dirty="0" smtClean="0"/>
              <a:t>Command gedit test opens an existing file named test.  If no such file exists, the file is created</a:t>
            </a:r>
          </a:p>
          <a:p>
            <a:r>
              <a:rPr lang="en-US" dirty="0" smtClean="0"/>
              <a:t>Edit as wish, save when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229600" cy="8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9" y="2971800"/>
            <a:ext cx="6932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cat shows content of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00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4114800"/>
            <a:ext cx="69802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often larger then screen</a:t>
            </a:r>
          </a:p>
          <a:p>
            <a:r>
              <a:rPr lang="en-US" dirty="0" smtClean="0"/>
              <a:t>Commands less and more</a:t>
            </a:r>
            <a:endParaRPr lang="en-US" dirty="0"/>
          </a:p>
          <a:p>
            <a:r>
              <a:rPr lang="en-US" dirty="0" smtClean="0"/>
              <a:t>Work similarly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requires you hit q when done to return to command prompt</a:t>
            </a:r>
          </a:p>
          <a:p>
            <a:pPr lvl="1"/>
            <a:r>
              <a:rPr lang="en-US" dirty="0" smtClean="0"/>
              <a:t>more dumps to command prompt when last screen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ps shows running processes</a:t>
            </a:r>
          </a:p>
          <a:p>
            <a:pPr lvl="1"/>
            <a:r>
              <a:rPr lang="en-US" dirty="0" smtClean="0"/>
              <a:t>Lots of switches to refine results</a:t>
            </a:r>
          </a:p>
          <a:p>
            <a:r>
              <a:rPr lang="en-US" dirty="0" smtClean="0"/>
              <a:t>Command CTRL-z interrupts running com</a:t>
            </a:r>
          </a:p>
          <a:p>
            <a:r>
              <a:rPr lang="en-US" dirty="0" smtClean="0"/>
              <a:t>Command bg restores interrupted command to run in background</a:t>
            </a:r>
          </a:p>
          <a:p>
            <a:r>
              <a:rPr lang="en-US" dirty="0" smtClean="0"/>
              <a:t>Command &amp; tells job to run in background from the beginning</a:t>
            </a:r>
          </a:p>
          <a:p>
            <a:r>
              <a:rPr lang="en-US" dirty="0" smtClean="0"/>
              <a:t>Command jobs shows jobs running</a:t>
            </a:r>
          </a:p>
          <a:p>
            <a:r>
              <a:rPr lang="en-US" dirty="0" smtClean="0"/>
              <a:t>Command fg moves job to foreground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ifconfig shows network configuration.  Similar to ipconfig in 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48" y="2895600"/>
            <a:ext cx="69040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Netstat  prints  information about the Linux networking subsystem.  The type of information printed is controlled by  the  first  argument,  as follows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none</a:t>
            </a:r>
            <a:r>
              <a:rPr lang="en-US" dirty="0" smtClean="0"/>
              <a:t>) – By default</a:t>
            </a:r>
            <a:r>
              <a:rPr lang="en-US" dirty="0"/>
              <a:t>,  netstat  displays  a  list of open sockets.  If you </a:t>
            </a:r>
            <a:r>
              <a:rPr lang="en-US" dirty="0" smtClean="0"/>
              <a:t>don't </a:t>
            </a:r>
            <a:r>
              <a:rPr lang="en-US" dirty="0"/>
              <a:t>specify any address families, then the active sockets of all </a:t>
            </a:r>
            <a:r>
              <a:rPr lang="en-US" dirty="0" smtClean="0"/>
              <a:t>configured address </a:t>
            </a:r>
            <a:r>
              <a:rPr lang="en-US" dirty="0"/>
              <a:t>families will be printed.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route , -</a:t>
            </a:r>
            <a:r>
              <a:rPr lang="en-US" dirty="0" smtClean="0"/>
              <a:t>r – Display  </a:t>
            </a:r>
            <a:r>
              <a:rPr lang="en-US" dirty="0"/>
              <a:t>the kernel routing tables. See the description in route(8) </a:t>
            </a:r>
            <a:r>
              <a:rPr lang="en-US" dirty="0" smtClean="0"/>
              <a:t>for details</a:t>
            </a:r>
            <a:r>
              <a:rPr lang="en-US" dirty="0"/>
              <a:t>.  netstat -r and route -e produce the same output.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groups , -</a:t>
            </a:r>
            <a:r>
              <a:rPr lang="en-US" dirty="0" smtClean="0"/>
              <a:t>g – Display multicast </a:t>
            </a:r>
            <a:r>
              <a:rPr lang="en-US" dirty="0"/>
              <a:t>group membership information for IPv4 and IPv6.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interfaces, </a:t>
            </a:r>
            <a:r>
              <a:rPr lang="en-US" dirty="0" smtClean="0"/>
              <a:t>-I – Display a </a:t>
            </a:r>
            <a:r>
              <a:rPr lang="en-US" dirty="0"/>
              <a:t>table of all network interfaces.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masquerade , -</a:t>
            </a:r>
            <a:r>
              <a:rPr lang="en-US" dirty="0" smtClean="0"/>
              <a:t>M – Display a </a:t>
            </a:r>
            <a:r>
              <a:rPr lang="en-US" dirty="0"/>
              <a:t>list of masqueraded connections.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statistics , -</a:t>
            </a:r>
            <a:r>
              <a:rPr lang="en-US" dirty="0" smtClean="0"/>
              <a:t>s – Display summary </a:t>
            </a:r>
            <a:r>
              <a:rPr lang="en-US" dirty="0"/>
              <a:t>statistics for each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2" y="1600200"/>
            <a:ext cx="682641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grep searches the named input FILEs </a:t>
            </a:r>
            <a:r>
              <a:rPr lang="en-US" dirty="0" smtClean="0"/>
              <a:t>for </a:t>
            </a:r>
            <a:r>
              <a:rPr lang="en-US" dirty="0"/>
              <a:t>lines containing  a  match to the given PATTERN.  By default, grep prints the </a:t>
            </a:r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 w/ netstat and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grep with netstat to see what is using http</a:t>
            </a:r>
          </a:p>
          <a:p>
            <a:pPr marL="137160" indent="0">
              <a:buNone/>
            </a:pPr>
            <a:r>
              <a:rPr lang="en-US" dirty="0"/>
              <a:t>netstat -nap | grep </a:t>
            </a:r>
            <a:r>
              <a:rPr lang="en-US" dirty="0" smtClean="0"/>
              <a:t>http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Try grep with ps to see if cron is running</a:t>
            </a:r>
          </a:p>
          <a:p>
            <a:pPr marL="137160" indent="0">
              <a:buNone/>
            </a:pPr>
            <a:r>
              <a:rPr lang="en-US" dirty="0"/>
              <a:t>ps aux | grep cron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Communications Privacy Act (2510)</a:t>
            </a:r>
          </a:p>
          <a:p>
            <a:pPr lvl="1"/>
            <a:r>
              <a:rPr lang="en-US" dirty="0" smtClean="0"/>
              <a:t>Makes intercepting cell phones illegal</a:t>
            </a:r>
          </a:p>
          <a:p>
            <a:r>
              <a:rPr lang="en-US" dirty="0" smtClean="0"/>
              <a:t>Cyber Security Enhancement Act of 2002 (145)</a:t>
            </a:r>
          </a:p>
          <a:p>
            <a:pPr lvl="1"/>
            <a:r>
              <a:rPr lang="en-US" u="sng" dirty="0" smtClean="0"/>
              <a:t>Life in prison</a:t>
            </a:r>
            <a:r>
              <a:rPr lang="en-US" dirty="0" smtClean="0"/>
              <a:t> if cause or attempt to cause a death</a:t>
            </a:r>
          </a:p>
          <a:p>
            <a:pPr lvl="1"/>
            <a:r>
              <a:rPr lang="en-US" dirty="0" smtClean="0"/>
              <a:t>An amendment to USA Patriot Act</a:t>
            </a:r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w/ </a:t>
            </a:r>
            <a:r>
              <a:rPr lang="en-US" dirty="0" smtClean="0"/>
              <a:t>netstat and </a:t>
            </a:r>
            <a:r>
              <a:rPr lang="en-US" dirty="0"/>
              <a:t>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914286" cy="2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913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VMWare and a Linux ISO</a:t>
            </a:r>
          </a:p>
          <a:p>
            <a:pPr lvl="1"/>
            <a:r>
              <a:rPr lang="en-US" dirty="0" smtClean="0"/>
              <a:t>Kali</a:t>
            </a:r>
          </a:p>
          <a:p>
            <a:pPr lvl="1"/>
            <a:r>
              <a:rPr lang="en-US" dirty="0">
                <a:hlinkClick r:id="rId2"/>
              </a:rPr>
              <a:t>http://www.kali.org/downloads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Ubuntu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www.ubuntu.com/download/desktop</a:t>
            </a:r>
            <a:endParaRPr lang="en-US" dirty="0" smtClean="0"/>
          </a:p>
          <a:p>
            <a:r>
              <a:rPr lang="en-US" dirty="0" smtClean="0"/>
              <a:t>Give it a try</a:t>
            </a:r>
          </a:p>
          <a:p>
            <a:r>
              <a:rPr lang="en-US" dirty="0" smtClean="0"/>
              <a:t>All examples here where created in a clean,  plain vanilla Ubuntu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(Most) states have their own laws</a:t>
            </a:r>
          </a:p>
          <a:p>
            <a:r>
              <a:rPr lang="en-US" dirty="0" smtClean="0"/>
              <a:t>In PA</a:t>
            </a:r>
          </a:p>
          <a:p>
            <a:pPr lvl="1"/>
            <a:r>
              <a:rPr lang="en-US" dirty="0"/>
              <a:t>Tit. 18 §</a:t>
            </a:r>
            <a:r>
              <a:rPr lang="en-US" dirty="0" smtClean="0"/>
              <a:t>7601</a:t>
            </a:r>
          </a:p>
          <a:p>
            <a:pPr lvl="1"/>
            <a:r>
              <a:rPr lang="en-US" dirty="0"/>
              <a:t>Misdemeanor - Unlawful transmission of e-mail is misdemeanor of 3rd degree; unless causes damage of $2,500 or more, then misdemeanor of 1st degree. </a:t>
            </a:r>
          </a:p>
          <a:p>
            <a:pPr lvl="1"/>
            <a:r>
              <a:rPr lang="en-US" dirty="0"/>
              <a:t>Felony  - Unlawful use, disruption of service, theft, unlawful duplication, trespass and distribution of virus are felonies of 3rd </a:t>
            </a:r>
            <a:r>
              <a:rPr lang="en-US" dirty="0" smtClean="0"/>
              <a:t>degree</a:t>
            </a:r>
          </a:p>
          <a:p>
            <a:pPr lvl="1"/>
            <a:endParaRPr lang="en-US" dirty="0"/>
          </a:p>
          <a:p>
            <a:pPr marL="137160" indent="0">
              <a:buNone/>
            </a:pPr>
            <a:r>
              <a:rPr lang="en-US" dirty="0"/>
              <a:t>Source:  </a:t>
            </a:r>
            <a:r>
              <a:rPr lang="en-US" dirty="0">
                <a:hlinkClick r:id="rId2"/>
              </a:rPr>
              <a:t>http://criminallaw.uslegal.com/cyber-crimes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610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8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testers need to comply with applicable laws in:</a:t>
            </a:r>
          </a:p>
          <a:p>
            <a:pPr lvl="1"/>
            <a:r>
              <a:rPr lang="en-US" dirty="0" smtClean="0"/>
              <a:t>Country they are working in</a:t>
            </a:r>
          </a:p>
          <a:p>
            <a:pPr lvl="1"/>
            <a:r>
              <a:rPr lang="en-US" dirty="0" smtClean="0"/>
              <a:t>Country or Countries the systems targeted are located in</a:t>
            </a:r>
          </a:p>
          <a:p>
            <a:pPr lvl="1"/>
            <a:r>
              <a:rPr lang="en-US" dirty="0" smtClean="0"/>
              <a:t>Country or Countries they traverse</a:t>
            </a:r>
          </a:p>
          <a:p>
            <a:r>
              <a:rPr lang="en-US" dirty="0" smtClean="0"/>
              <a:t>If any of the above take you out of the US, need to contact an appropriate lawyer.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1028</TotalTime>
  <Words>2213</Words>
  <Application>Microsoft Office PowerPoint</Application>
  <PresentationFormat>On-screen Show (4:3)</PresentationFormat>
  <Paragraphs>456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Conference Opportunity</vt:lpstr>
      <vt:lpstr>Tonight's Plan</vt:lpstr>
      <vt:lpstr>In The News</vt:lpstr>
      <vt:lpstr>Cyber Crime Laws</vt:lpstr>
      <vt:lpstr>Cyber Crime Laws</vt:lpstr>
      <vt:lpstr>Cyber Crime Laws</vt:lpstr>
      <vt:lpstr>Sate Cyber Crime Laws</vt:lpstr>
      <vt:lpstr>International Cyber Crime Laws</vt:lpstr>
      <vt:lpstr>Questions</vt:lpstr>
      <vt:lpstr>Networking</vt:lpstr>
      <vt:lpstr>Networking</vt:lpstr>
      <vt:lpstr>Internet Protocol Suite</vt:lpstr>
      <vt:lpstr>A word about Ports</vt:lpstr>
      <vt:lpstr>Protocols</vt:lpstr>
      <vt:lpstr>IP Protocol</vt:lpstr>
      <vt:lpstr>IP Protocol</vt:lpstr>
      <vt:lpstr>ICMP Protocol</vt:lpstr>
      <vt:lpstr>ICMP Protocol</vt:lpstr>
      <vt:lpstr>UDP Protocol</vt:lpstr>
      <vt:lpstr>UDP Protocol</vt:lpstr>
      <vt:lpstr>TCP Protocol</vt:lpstr>
      <vt:lpstr>TCP Protocol</vt:lpstr>
      <vt:lpstr>ARP Protocol</vt:lpstr>
      <vt:lpstr>Network Components</vt:lpstr>
      <vt:lpstr>Switches</vt:lpstr>
      <vt:lpstr>Routers</vt:lpstr>
      <vt:lpstr>Non-Routable Addressing (Private)</vt:lpstr>
      <vt:lpstr>Firewalls (Standard)</vt:lpstr>
      <vt:lpstr>Firewalls (Next Generation)</vt:lpstr>
      <vt:lpstr>Firewalls (Web Application)</vt:lpstr>
      <vt:lpstr>Network Address Translation (NAT)</vt:lpstr>
      <vt:lpstr>Load Balancers</vt:lpstr>
      <vt:lpstr>Proxies</vt:lpstr>
      <vt:lpstr>Reverse Proxies</vt:lpstr>
      <vt:lpstr>DNS</vt:lpstr>
      <vt:lpstr>Servers</vt:lpstr>
      <vt:lpstr>Typical Web Arrangement</vt:lpstr>
      <vt:lpstr>Security Technologies</vt:lpstr>
      <vt:lpstr>IDS and IPS</vt:lpstr>
      <vt:lpstr>NBAD</vt:lpstr>
      <vt:lpstr>DLP</vt:lpstr>
      <vt:lpstr>HIDS and HIPS</vt:lpstr>
      <vt:lpstr>Baseline and Host File Integrity</vt:lpstr>
      <vt:lpstr>Questions</vt:lpstr>
      <vt:lpstr>Linux</vt:lpstr>
      <vt:lpstr>Logging In</vt:lpstr>
      <vt:lpstr>root</vt:lpstr>
      <vt:lpstr>SUDO</vt:lpstr>
      <vt:lpstr>Changing Passwords (passwd)</vt:lpstr>
      <vt:lpstr>Changing Accounts</vt:lpstr>
      <vt:lpstr>Linux File System</vt:lpstr>
      <vt:lpstr>Navigating File System</vt:lpstr>
      <vt:lpstr>Viewing Directories</vt:lpstr>
      <vt:lpstr>Output from ls -la</vt:lpstr>
      <vt:lpstr>Make and Remove Directories</vt:lpstr>
      <vt:lpstr>Make and Remove Directories</vt:lpstr>
      <vt:lpstr>Locate and Find</vt:lpstr>
      <vt:lpstr>Locate and Find</vt:lpstr>
      <vt:lpstr>Editing Files</vt:lpstr>
      <vt:lpstr>Editing Files</vt:lpstr>
      <vt:lpstr>Viewing Files</vt:lpstr>
      <vt:lpstr>Looking at Output</vt:lpstr>
      <vt:lpstr>Miscellaneous Commands</vt:lpstr>
      <vt:lpstr>Network </vt:lpstr>
      <vt:lpstr>Netstat</vt:lpstr>
      <vt:lpstr>Netstat</vt:lpstr>
      <vt:lpstr>grep</vt:lpstr>
      <vt:lpstr>Grep w/ netstat and ps</vt:lpstr>
      <vt:lpstr>Grep w/ netstat and ps</vt:lpstr>
      <vt:lpstr>Going Further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Smart Room</cp:lastModifiedBy>
  <cp:revision>80</cp:revision>
  <dcterms:created xsi:type="dcterms:W3CDTF">2014-08-27T02:09:01Z</dcterms:created>
  <dcterms:modified xsi:type="dcterms:W3CDTF">2014-09-04T00:03:58Z</dcterms:modified>
</cp:coreProperties>
</file>