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361" r:id="rId3"/>
    <p:sldId id="258" r:id="rId4"/>
    <p:sldId id="439" r:id="rId5"/>
    <p:sldId id="358" r:id="rId6"/>
    <p:sldId id="359" r:id="rId7"/>
    <p:sldId id="360" r:id="rId8"/>
    <p:sldId id="362" r:id="rId9"/>
    <p:sldId id="440" r:id="rId10"/>
    <p:sldId id="357" r:id="rId11"/>
    <p:sldId id="363" r:id="rId12"/>
    <p:sldId id="435" r:id="rId13"/>
    <p:sldId id="437" r:id="rId14"/>
    <p:sldId id="429" r:id="rId15"/>
    <p:sldId id="430" r:id="rId16"/>
    <p:sldId id="431" r:id="rId17"/>
    <p:sldId id="432" r:id="rId18"/>
    <p:sldId id="433" r:id="rId19"/>
    <p:sldId id="434" r:id="rId20"/>
    <p:sldId id="365" r:id="rId21"/>
    <p:sldId id="438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8" r:id="rId34"/>
    <p:sldId id="379" r:id="rId35"/>
    <p:sldId id="380" r:id="rId36"/>
    <p:sldId id="381" r:id="rId37"/>
    <p:sldId id="382" r:id="rId38"/>
    <p:sldId id="383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5" r:id="rId49"/>
    <p:sldId id="3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register.co.uk/2014/09/03/car_makers_space_craft_manufacturers_infected_with_targeted_recon_tool/" TargetMode="External"/><Relationship Id="rId3" Type="http://schemas.openxmlformats.org/officeDocument/2006/relationships/hyperlink" Target="http://www.csoonline.com/article/2604345/security-leadership/openssl-warns-vendors-against-using-vulnerability-info-for-marketing.html#tk.rss_news" TargetMode="External"/><Relationship Id="rId7" Type="http://schemas.openxmlformats.org/officeDocument/2006/relationships/hyperlink" Target="http://www.darkreading.com/perimeter/mobile-cloud-partners-wheres-the-weak-link/d/d-id/1307064" TargetMode="External"/><Relationship Id="rId12" Type="http://schemas.openxmlformats.org/officeDocument/2006/relationships/hyperlink" Target="http://arstechnica.com/tech-policy/2014/09/why-comcasts-javascript-ad-injections-threaten-security-net-neutrality/" TargetMode="External"/><Relationship Id="rId2" Type="http://schemas.openxmlformats.org/officeDocument/2006/relationships/hyperlink" Target="https://www.trustedsec.com/uncategorized/powershell-reconnaiss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ecurityguru.org/gurus/legalities-penetration-testing/#.VA_Wanl0yUl" TargetMode="External"/><Relationship Id="rId11" Type="http://schemas.openxmlformats.org/officeDocument/2006/relationships/hyperlink" Target="http://threatpost.com/research-finds-no-large-scale-heartbleed-exploit-attempts-before-vulnerability-disclosure/108161" TargetMode="External"/><Relationship Id="rId5" Type="http://schemas.openxmlformats.org/officeDocument/2006/relationships/hyperlink" Target="http://www.technewsworld.com/story/80991.html" TargetMode="External"/><Relationship Id="rId10" Type="http://schemas.openxmlformats.org/officeDocument/2006/relationships/hyperlink" Target="http://krebsonsecurity.com/2014/09/in-wake-of-confirmed-breach-at-home-depot-banks-see-spike-in-pin-debit-card-fraud/" TargetMode="External"/><Relationship Id="rId4" Type="http://schemas.openxmlformats.org/officeDocument/2006/relationships/hyperlink" Target="http://thehackernews.com/2014/09/malware-can-bypasses-chrome-extension.html" TargetMode="External"/><Relationship Id="rId9" Type="http://schemas.openxmlformats.org/officeDocument/2006/relationships/hyperlink" Target="https://twitter.com/hackappcom/status/50574353178940620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bit.temple.edu/careerfai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" TargetMode="External"/><Relationship Id="rId2" Type="http://schemas.openxmlformats.org/officeDocument/2006/relationships/hyperlink" Target="http://www.googleguide.com/advanced_operators_referen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Google-Hacking-Penetration-Testers-Johnny/dp/1597491764/ref=sr_1_1?ie=UTF8&amp;qid=1410311674&amp;sr=8-1&amp;keywords=google+hacking" TargetMode="External"/><Relationship Id="rId4" Type="http://schemas.openxmlformats.org/officeDocument/2006/relationships/hyperlink" Target="http://en.wikipedia.org/wiki/Google_hacki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rchive.org/web/web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gionalhelpwanted.com/philadelphia-jobs/?sn=83" TargetMode="External"/><Relationship Id="rId2" Type="http://schemas.openxmlformats.org/officeDocument/2006/relationships/hyperlink" Target="http://www.temple.edu/hr/departments/employment/jobs_with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tworksolutions.com/whois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citi.biz/faq/linux-unix-dig-command-examples-usage-syntax/" TargetMode="External"/><Relationship Id="rId2" Type="http://schemas.openxmlformats.org/officeDocument/2006/relationships/hyperlink" Target="http://www.thegeekstuff.com/2012/02/dig-command-example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.org/downloads/bind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-tools.com/nslook/" TargetMode="External"/><Relationship Id="rId2" Type="http://schemas.openxmlformats.org/officeDocument/2006/relationships/hyperlink" Target="http://dnsque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nsepost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andards.ieee.org/develop/regauth/oui/public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co.com/c/en/us/support/docs/ip/routing-information-protocol-rip/13788-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4604" TargetMode="External"/><Relationship Id="rId2" Type="http://schemas.openxmlformats.org/officeDocument/2006/relationships/hyperlink" Target="http://www.cisco.com/web/about/ac50/ac47/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3</a:t>
            </a:r>
            <a:endParaRPr lang="en-US" dirty="0" smtClean="0"/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http://community.mis.temple.edu/mis5211sec001f14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sz="2000" dirty="0">
                <a:hlinkClick r:id="rId2"/>
              </a:rPr>
              <a:t>https://www.trustedsec.com/uncategorized/powershell-reconnaissance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www.csoonline.com/article/2604345/security-leadership/openssl-warns-vendors-against-using-vulnerability-info-for-marketing.html#tk.rss_news</a:t>
            </a:r>
            <a:endParaRPr lang="en-US" sz="2000" dirty="0" smtClean="0"/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thehackernews.com/2014/09/malware-can-bypasses-chrome-extension.html</a:t>
            </a:r>
            <a:endParaRPr lang="en-US" sz="2000" dirty="0" smtClean="0"/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www.technewsworld.com/story/80991.html</a:t>
            </a:r>
            <a:endParaRPr lang="en-US" sz="2000" dirty="0" smtClean="0"/>
          </a:p>
          <a:p>
            <a:pPr lvl="1"/>
            <a:r>
              <a:rPr lang="en-US" sz="2000" dirty="0">
                <a:hlinkClick r:id="rId6"/>
              </a:rPr>
              <a:t>http://www.itsecurityguru.org/gurus/legalities-penetration-testing/#.</a:t>
            </a:r>
            <a:r>
              <a:rPr lang="en-US" sz="2000" dirty="0" smtClean="0">
                <a:hlinkClick r:id="rId6"/>
              </a:rPr>
              <a:t>VA_Wanl0yUl</a:t>
            </a:r>
            <a:endParaRPr lang="en-US" sz="2000" dirty="0" smtClean="0"/>
          </a:p>
          <a:p>
            <a:pPr lvl="1"/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www.darkreading.com/perimeter/mobile-cloud-partners-wheres-the-weak-link/d/d-id/1307064</a:t>
            </a:r>
            <a:endParaRPr lang="en-US" sz="2000" dirty="0" smtClean="0"/>
          </a:p>
          <a:p>
            <a:pPr lvl="1"/>
            <a:r>
              <a:rPr lang="en-US" sz="2000" dirty="0">
                <a:hlinkClick r:id="rId8"/>
              </a:rPr>
              <a:t>http://www.theregister.co.uk/2014/09/03/car_makers_space_craft_manufacturers_infected_with_targeted_recon_tool</a:t>
            </a:r>
            <a:r>
              <a:rPr lang="en-US" sz="2000" dirty="0" smtClean="0">
                <a:hlinkClick r:id="rId8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>
                <a:hlinkClick r:id="rId9"/>
              </a:rPr>
              <a:t>https://</a:t>
            </a:r>
            <a:r>
              <a:rPr lang="en-US" sz="2000" dirty="0" smtClean="0">
                <a:hlinkClick r:id="rId9"/>
              </a:rPr>
              <a:t>twitter.com/hackappcom/status/505743531789406208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dirty="0" smtClean="0"/>
              <a:t>What </a:t>
            </a:r>
            <a:r>
              <a:rPr lang="en-US" dirty="0" smtClean="0"/>
              <a:t>I noted</a:t>
            </a:r>
          </a:p>
          <a:p>
            <a:pPr lvl="1"/>
            <a:r>
              <a:rPr lang="en-US" sz="2100" dirty="0">
                <a:hlinkClick r:id="rId10"/>
              </a:rPr>
              <a:t>http://krebsonsecurity.com/2014/09/in-wake-of-confirmed-breach-at-home-depot-banks-see-spike-in-pin-debit-card-fraud</a:t>
            </a:r>
            <a:r>
              <a:rPr lang="en-US" sz="2100" dirty="0" smtClean="0">
                <a:hlinkClick r:id="rId10"/>
              </a:rPr>
              <a:t>/</a:t>
            </a:r>
            <a:endParaRPr lang="en-US" sz="2100" dirty="0" smtClean="0"/>
          </a:p>
          <a:p>
            <a:pPr lvl="1"/>
            <a:r>
              <a:rPr lang="en-US" sz="2100" dirty="0">
                <a:hlinkClick r:id="rId11"/>
              </a:rPr>
              <a:t>http://</a:t>
            </a:r>
            <a:r>
              <a:rPr lang="en-US" sz="2100" dirty="0" smtClean="0">
                <a:hlinkClick r:id="rId11"/>
              </a:rPr>
              <a:t>threatpost.com/research-finds-no-large-scale-heartbleed-exploit-attempts-before-vulnerability-disclosure/108161</a:t>
            </a:r>
            <a:endParaRPr lang="en-US" sz="2100" dirty="0" smtClean="0"/>
          </a:p>
          <a:p>
            <a:pPr lvl="1"/>
            <a:r>
              <a:rPr lang="en-US" sz="2100" dirty="0">
                <a:hlinkClick r:id="rId12"/>
              </a:rPr>
              <a:t>http://arstechnica.com/tech-policy/2014/09/why-comcasts-javascript-ad-injections-threaten-security-net-neutrality</a:t>
            </a:r>
            <a:r>
              <a:rPr lang="en-US" sz="2100" dirty="0" smtClean="0">
                <a:hlinkClick r:id="rId12"/>
              </a:rPr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Bar Commands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Site:</a:t>
            </a:r>
          </a:p>
          <a:p>
            <a:pPr lvl="1"/>
            <a:r>
              <a:rPr lang="en-US" dirty="0" smtClean="0"/>
              <a:t>Filetype:</a:t>
            </a:r>
          </a:p>
          <a:p>
            <a:pPr lvl="1"/>
            <a:r>
              <a:rPr lang="en-US" dirty="0" smtClean="0"/>
              <a:t>Inurl:</a:t>
            </a:r>
          </a:p>
          <a:p>
            <a:pPr lvl="1"/>
            <a:r>
              <a:rPr lang="en-US" dirty="0" smtClean="0"/>
              <a:t>Intitle:</a:t>
            </a:r>
          </a:p>
          <a:p>
            <a:pPr lvl="1"/>
            <a:r>
              <a:rPr lang="en-US" dirty="0" smtClean="0"/>
              <a:t>Intext:</a:t>
            </a:r>
          </a:p>
          <a:p>
            <a:pPr lvl="1"/>
            <a:r>
              <a:rPr lang="en-US" dirty="0" smtClean="0"/>
              <a:t>Allinurl:</a:t>
            </a:r>
          </a:p>
          <a:p>
            <a:pPr lvl="1"/>
            <a:r>
              <a:rPr lang="en-US" dirty="0" smtClean="0"/>
              <a:t>Allintext:</a:t>
            </a:r>
          </a:p>
          <a:p>
            <a:pPr lvl="1"/>
            <a:r>
              <a:rPr lang="en-US" dirty="0" smtClean="0"/>
              <a:t>Search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one that tells google to not include items that match what comes directly after “-”</a:t>
            </a:r>
          </a:p>
          <a:p>
            <a:r>
              <a:rPr lang="en-US" dirty="0" smtClean="0"/>
              <a:t>Example:</a:t>
            </a:r>
          </a:p>
          <a:p>
            <a:r>
              <a:rPr lang="en-US" dirty="0" smtClean="0"/>
              <a:t>Hacking –ethical – gives all results that include information about hacking as long as they do not include the term “ethical”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Site: restricts searches to a specific site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Site:edu – Restricts searches to only sites ending in .edu</a:t>
            </a:r>
          </a:p>
          <a:p>
            <a:pPr lvl="1"/>
            <a:r>
              <a:rPr lang="en-US" dirty="0" smtClean="0"/>
              <a:t>Site:temple.edu – Restricts searches to a specific top level site</a:t>
            </a:r>
          </a:p>
          <a:p>
            <a:pPr lvl="1"/>
            <a:r>
              <a:rPr lang="en-US" dirty="0" smtClean="0"/>
              <a:t>Site:mis.temple.edu –Restricts searches to a sub-site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Filetype: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a specific file type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Filetype:pdf – Only responds with sites linked to Adobe documents with file extension of pdf</a:t>
            </a:r>
          </a:p>
          <a:p>
            <a:pPr lvl="1"/>
            <a:r>
              <a:rPr lang="en-US" dirty="0" smtClean="0"/>
              <a:t>Filetype:xls – Only </a:t>
            </a:r>
            <a:r>
              <a:rPr lang="en-US" dirty="0"/>
              <a:t>responds with sites linked to </a:t>
            </a:r>
            <a:r>
              <a:rPr lang="en-US" dirty="0" smtClean="0"/>
              <a:t>Microsoft spreadsheets documents with file extension of xls</a:t>
            </a:r>
          </a:p>
          <a:p>
            <a:pPr lvl="1"/>
            <a:r>
              <a:rPr lang="en-US" dirty="0" smtClean="0"/>
              <a:t>Filetype:xlsx </a:t>
            </a:r>
            <a:r>
              <a:rPr lang="en-US" dirty="0"/>
              <a:t>– Only responds with sites linked to Microsoft spreadsheets documents with file extension of </a:t>
            </a:r>
            <a:r>
              <a:rPr lang="en-US" dirty="0" smtClean="0"/>
              <a:t>xlsx – Excel’s newer file format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 or phrase is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inurl:"/</a:t>
            </a:r>
            <a:r>
              <a:rPr lang="en-US" dirty="0" smtClean="0"/>
              <a:t>root/etc/passwd“</a:t>
            </a:r>
          </a:p>
          <a:p>
            <a:pPr lvl="1"/>
            <a:r>
              <a:rPr lang="en-US" dirty="0" smtClean="0"/>
              <a:t>inurl:admin</a:t>
            </a:r>
          </a:p>
          <a:p>
            <a:pPr lvl="1"/>
            <a:r>
              <a:rPr lang="en-US" dirty="0" smtClean="0"/>
              <a:t>inurl:j2ee/examples/jsp</a:t>
            </a:r>
          </a:p>
          <a:p>
            <a:pPr lvl="1"/>
            <a:r>
              <a:rPr lang="en-US" dirty="0"/>
              <a:t>inurl:backup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Intitle: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searches to sites where specific words are used in the title of a page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b="1" u="sng" dirty="0"/>
              <a:t>intitle:index.of  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intitle:"Test Page for Apache"</a:t>
            </a:r>
          </a:p>
          <a:p>
            <a:pPr lvl="1"/>
            <a:r>
              <a:rPr lang="en-US" dirty="0"/>
              <a:t>intitle:"Apache Status"</a:t>
            </a:r>
          </a:p>
          <a:p>
            <a:pPr lvl="1"/>
            <a:r>
              <a:rPr lang="en-US" dirty="0"/>
              <a:t>intitle:"PHP Explorer"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documents containing term in the </a:t>
            </a:r>
            <a:r>
              <a:rPr lang="en-US" dirty="0" smtClean="0"/>
              <a:t>text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intext:"root:x:0:0:root:/root:/bin/bash"</a:t>
            </a:r>
          </a:p>
          <a:p>
            <a:pPr lvl="1"/>
            <a:r>
              <a:rPr lang="en-US" dirty="0"/>
              <a:t>intext:"SteamUserPassphrase=" </a:t>
            </a:r>
          </a:p>
          <a:p>
            <a:pPr lvl="1"/>
            <a:r>
              <a:rPr lang="en-US" dirty="0"/>
              <a:t>intext:"SteamAppUser=" -"username" -"user"</a:t>
            </a:r>
          </a:p>
          <a:p>
            <a:pPr lvl="1"/>
            <a:r>
              <a:rPr lang="en-US" dirty="0"/>
              <a:t>intext:"Usage Statistics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Allinurl: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Restricts results to those containing all the query terms you specify in the URL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allinurl:/hide_my_wp=</a:t>
            </a:r>
          </a:p>
          <a:p>
            <a:pPr lvl="1"/>
            <a:r>
              <a:rPr lang="en-US" dirty="0"/>
              <a:t>allinurl:"/main/auth/profile.php"</a:t>
            </a:r>
          </a:p>
          <a:p>
            <a:pPr lvl="1"/>
            <a:r>
              <a:rPr lang="en-US" dirty="0"/>
              <a:t>allinurl:"owa/auth/logon.aspx"</a:t>
            </a:r>
          </a:p>
          <a:p>
            <a:pPr lvl="1"/>
            <a:r>
              <a:rPr lang="en-US" dirty="0"/>
              <a:t>allinurl:forcedownload.php?file=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Allintext: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Restricts </a:t>
            </a:r>
            <a:r>
              <a:rPr lang="en-US" dirty="0"/>
              <a:t>results to those containing all the query terms you specify in the text of the page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allintext: /iissamples/default/</a:t>
            </a:r>
          </a:p>
          <a:p>
            <a:pPr lvl="1"/>
            <a:r>
              <a:rPr lang="en-US" dirty="0"/>
              <a:t>allintext: "Please login to continue..." </a:t>
            </a:r>
          </a:p>
          <a:p>
            <a:pPr lvl="1"/>
            <a:r>
              <a:rPr lang="en-US" dirty="0"/>
              <a:t>allintext:"Browse our directory of our members top sites or create your own for free!"</a:t>
            </a:r>
          </a:p>
          <a:p>
            <a:pPr lvl="1"/>
            <a:r>
              <a:rPr lang="en-US" dirty="0"/>
              <a:t>allintext:"fs-admin.php"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Career Fair for IT Students</a:t>
            </a:r>
          </a:p>
          <a:p>
            <a:r>
              <a:rPr lang="en-US" dirty="0" smtClean="0"/>
              <a:t>September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>
                <a:hlinkClick r:id="rId2"/>
              </a:rPr>
              <a:t>http://ibit.temple.edu/careerfair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search terms</a:t>
            </a:r>
          </a:p>
          <a:p>
            <a:pPr lvl="1"/>
            <a:r>
              <a:rPr lang="en-US" dirty="0"/>
              <a:t>“index of /”</a:t>
            </a:r>
          </a:p>
          <a:p>
            <a:pPr lvl="1"/>
            <a:r>
              <a:rPr lang="en-US" dirty="0"/>
              <a:t>“Please re-enter your password it must match”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GoogleGuide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www.googleguide.com/advanced_operators_reference.html</a:t>
            </a:r>
            <a:endParaRPr lang="en-US" sz="2000" dirty="0" smtClean="0"/>
          </a:p>
          <a:p>
            <a:r>
              <a:rPr lang="en-US" dirty="0" smtClean="0"/>
              <a:t>Exploit Database</a:t>
            </a:r>
          </a:p>
          <a:p>
            <a:pPr lvl="1"/>
            <a:r>
              <a:rPr lang="en-US" sz="2000" dirty="0">
                <a:hlinkClick r:id="rId3"/>
              </a:rPr>
              <a:t>http://www.exploit-db.com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dirty="0" smtClean="0"/>
              <a:t>Wikipedia</a:t>
            </a:r>
          </a:p>
          <a:p>
            <a:pPr lvl="1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en.wikipedia.org/wiki/Google_hacking</a:t>
            </a:r>
            <a:endParaRPr lang="en-US" sz="2000" dirty="0" smtClean="0"/>
          </a:p>
          <a:p>
            <a:r>
              <a:rPr lang="en-US" dirty="0" smtClean="0"/>
              <a:t>Google Hacking Volume 2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www.amazon.com/Google-Hacking-Penetration-Testers-Johnny/dp/1597491764/ref=sr_1_1?ie=UTF8&amp;qid=1410311674&amp;sr=8-1&amp;keywords=google+hacking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gathers publicly available data</a:t>
            </a:r>
          </a:p>
          <a:p>
            <a:pPr lvl="1"/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Corporate culture</a:t>
            </a:r>
          </a:p>
          <a:p>
            <a:pPr lvl="1"/>
            <a:r>
              <a:rPr lang="en-US" dirty="0" smtClean="0"/>
              <a:t>Technologies in use</a:t>
            </a:r>
          </a:p>
          <a:p>
            <a:pPr lvl="1"/>
            <a:r>
              <a:rPr lang="en-US" dirty="0" smtClean="0"/>
              <a:t>Terminology</a:t>
            </a:r>
          </a:p>
          <a:p>
            <a:r>
              <a:rPr lang="en-US" dirty="0" smtClean="0"/>
              <a:t>This is an important step as it will help focus later activities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an inventory of what you find</a:t>
            </a:r>
          </a:p>
          <a:p>
            <a:pPr lvl="1"/>
            <a:r>
              <a:rPr lang="en-US" dirty="0" smtClean="0"/>
              <a:t>Keep a log bog</a:t>
            </a:r>
          </a:p>
          <a:p>
            <a:pPr lvl="1"/>
            <a:r>
              <a:rPr lang="en-US" dirty="0" smtClean="0"/>
              <a:t>Create a spreadsheet</a:t>
            </a:r>
          </a:p>
          <a:p>
            <a:pPr lvl="1"/>
            <a:r>
              <a:rPr lang="en-US" dirty="0" smtClean="0"/>
              <a:t>Whatever works for you</a:t>
            </a:r>
          </a:p>
          <a:p>
            <a:r>
              <a:rPr lang="en-US" dirty="0" smtClean="0"/>
              <a:t>Record key information</a:t>
            </a:r>
          </a:p>
          <a:p>
            <a:pPr lvl="1"/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Target names</a:t>
            </a:r>
          </a:p>
          <a:p>
            <a:pPr lvl="1"/>
            <a:r>
              <a:rPr lang="en-US" dirty="0" smtClean="0"/>
              <a:t>Search queries used</a:t>
            </a:r>
          </a:p>
          <a:p>
            <a:pPr lvl="1"/>
            <a:r>
              <a:rPr lang="en-US" dirty="0" smtClean="0"/>
              <a:t>Oss in use</a:t>
            </a:r>
          </a:p>
          <a:p>
            <a:pPr lvl="1"/>
            <a:r>
              <a:rPr lang="en-US" dirty="0" smtClean="0"/>
              <a:t>Known vulnerabilities</a:t>
            </a:r>
          </a:p>
          <a:p>
            <a:pPr lvl="1"/>
            <a:r>
              <a:rPr lang="en-US" dirty="0" smtClean="0"/>
              <a:t>Any passwords found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room to annotate future information that may be discovered as you go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Open ports from port scanning</a:t>
            </a:r>
          </a:p>
          <a:p>
            <a:pPr lvl="1"/>
            <a:r>
              <a:rPr lang="en-US" dirty="0" smtClean="0"/>
              <a:t>Search from compromised hosts</a:t>
            </a:r>
          </a:p>
          <a:p>
            <a:pPr lvl="1"/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like a business competitor</a:t>
            </a:r>
          </a:p>
          <a:p>
            <a:pPr lvl="1"/>
            <a:r>
              <a:rPr lang="en-US" dirty="0" smtClean="0"/>
              <a:t>Lines of business</a:t>
            </a:r>
          </a:p>
          <a:p>
            <a:pPr lvl="1"/>
            <a:r>
              <a:rPr lang="en-US" dirty="0" smtClean="0"/>
              <a:t>Major products or services</a:t>
            </a:r>
          </a:p>
          <a:p>
            <a:pPr lvl="1"/>
            <a:r>
              <a:rPr lang="en-US" dirty="0" smtClean="0"/>
              <a:t>Who’s in charge</a:t>
            </a:r>
          </a:p>
          <a:p>
            <a:pPr lvl="2"/>
            <a:r>
              <a:rPr lang="en-US" dirty="0" smtClean="0"/>
              <a:t>Officers</a:t>
            </a:r>
          </a:p>
          <a:p>
            <a:pPr lvl="2"/>
            <a:r>
              <a:rPr lang="en-US" dirty="0" smtClean="0"/>
              <a:t>VPs</a:t>
            </a:r>
          </a:p>
          <a:p>
            <a:pPr lvl="1"/>
            <a:r>
              <a:rPr lang="en-US" dirty="0" smtClean="0"/>
              <a:t>Press Releases</a:t>
            </a:r>
          </a:p>
          <a:p>
            <a:pPr lvl="1"/>
            <a:r>
              <a:rPr lang="en-US" dirty="0" smtClean="0"/>
              <a:t>Where are their physical locations</a:t>
            </a:r>
          </a:p>
          <a:p>
            <a:pPr lvl="1"/>
            <a:r>
              <a:rPr lang="en-US" dirty="0" smtClean="0"/>
              <a:t>Who are the major competitors in there market place</a:t>
            </a:r>
          </a:p>
          <a:p>
            <a:r>
              <a:rPr lang="en-US" dirty="0" smtClean="0"/>
              <a:t>The same kind of information you would gather for a job interview.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just use Google</a:t>
            </a:r>
          </a:p>
          <a:p>
            <a:pPr lvl="1"/>
            <a:r>
              <a:rPr lang="en-US" dirty="0" smtClean="0"/>
              <a:t>Bing</a:t>
            </a:r>
          </a:p>
          <a:p>
            <a:pPr lvl="1"/>
            <a:r>
              <a:rPr lang="en-US" dirty="0" smtClean="0"/>
              <a:t>Yahoo</a:t>
            </a:r>
          </a:p>
          <a:p>
            <a:pPr lvl="1"/>
            <a:r>
              <a:rPr lang="en-US" dirty="0" smtClean="0"/>
              <a:t>Ask</a:t>
            </a:r>
          </a:p>
          <a:p>
            <a:pPr lvl="1"/>
            <a:r>
              <a:rPr lang="en-US" dirty="0" smtClean="0"/>
              <a:t>DuckDuckGo</a:t>
            </a:r>
          </a:p>
          <a:p>
            <a:r>
              <a:rPr lang="en-US" dirty="0" smtClean="0"/>
              <a:t>All search engines filter data, but they don’t all filter the same 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w/ “-”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techniques from Google Hacking</a:t>
            </a:r>
          </a:p>
          <a:p>
            <a:r>
              <a:rPr lang="en-US" dirty="0" smtClean="0"/>
              <a:t>Site:temple.edu -www.temple.edu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20545"/>
            <a:ext cx="4187708" cy="29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2308"/>
            <a:ext cx="4191000" cy="29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Versions of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WayBack Machine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archive.org/web/web.php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324600" cy="35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Job 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requirements can often provide insight into technologies in use, and where staffing shortages may result in weaknesses</a:t>
            </a:r>
          </a:p>
          <a:p>
            <a:r>
              <a:rPr lang="en-US" dirty="0" smtClean="0"/>
              <a:t>Check multiple sites</a:t>
            </a:r>
          </a:p>
          <a:p>
            <a:pPr lvl="1"/>
            <a:r>
              <a:rPr lang="en-US" dirty="0" smtClean="0"/>
              <a:t>Monster.com</a:t>
            </a:r>
          </a:p>
          <a:p>
            <a:pPr lvl="1"/>
            <a:r>
              <a:rPr lang="en-US" dirty="0" smtClean="0"/>
              <a:t>Dice.com</a:t>
            </a:r>
          </a:p>
          <a:p>
            <a:pPr lvl="1"/>
            <a:r>
              <a:rPr lang="en-US" dirty="0" smtClean="0"/>
              <a:t>Organizations site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www.temple.edu/hr/departments/employment/jobs_within.htm</a:t>
            </a:r>
            <a:endParaRPr lang="en-US" dirty="0" smtClean="0"/>
          </a:p>
          <a:p>
            <a:pPr lvl="1"/>
            <a:r>
              <a:rPr lang="en-US" dirty="0" smtClean="0"/>
              <a:t>Local job sites</a:t>
            </a:r>
          </a:p>
          <a:p>
            <a:pPr lvl="2"/>
            <a:r>
              <a:rPr lang="en-US" sz="2000" dirty="0">
                <a:hlinkClick r:id="rId3"/>
              </a:rPr>
              <a:t>http://regionalhelpwanted.com/philadelphia-jobs/?</a:t>
            </a:r>
            <a:r>
              <a:rPr lang="en-US" sz="2000" dirty="0" smtClean="0">
                <a:hlinkClick r:id="rId3"/>
              </a:rPr>
              <a:t>sn=83</a:t>
            </a:r>
            <a:endParaRPr lang="en-US" sz="2000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2601097" cy="164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last week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Google Hacking</a:t>
            </a:r>
          </a:p>
          <a:p>
            <a:r>
              <a:rPr lang="en-US" dirty="0" smtClean="0"/>
              <a:t>Reconnaissance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</a:p>
          <a:p>
            <a:r>
              <a:rPr lang="en-US" dirty="0" smtClean="0"/>
              <a:t>Facebook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2" y="1587843"/>
            <a:ext cx="5210175" cy="442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About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Google Earth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66335"/>
            <a:ext cx="485673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867025" cy="282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24400"/>
          </a:xfrm>
        </p:spPr>
        <p:txBody>
          <a:bodyPr/>
          <a:lstStyle/>
          <a:p>
            <a:r>
              <a:rPr lang="en-US" dirty="0" smtClean="0"/>
              <a:t>Whois</a:t>
            </a:r>
          </a:p>
          <a:p>
            <a:pPr lvl="1"/>
            <a:r>
              <a:rPr lang="en-US" dirty="0" smtClean="0"/>
              <a:t>Database to lookup domain name, IP address and who registered the address</a:t>
            </a:r>
          </a:p>
          <a:p>
            <a:pPr lvl="1"/>
            <a:r>
              <a:rPr lang="en-US" dirty="0"/>
              <a:t>Web based or Command Line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hois google.com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www.networksolutions.com/whois/index.jsp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1592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4495800" cy="15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Registry for Internet Numbers</a:t>
            </a:r>
          </a:p>
          <a:p>
            <a:pPr lvl="1"/>
            <a:r>
              <a:rPr lang="en-US" dirty="0" smtClean="0"/>
              <a:t>Regional Internet Registry for US, Canada, and many Caribbean islands</a:t>
            </a:r>
          </a:p>
          <a:p>
            <a:pPr lvl="1"/>
            <a:r>
              <a:rPr lang="en-US" dirty="0" smtClean="0"/>
              <a:t>ARIN is one of five regional registries</a:t>
            </a:r>
          </a:p>
          <a:p>
            <a:pPr lvl="1"/>
            <a:r>
              <a:rPr lang="en-US" dirty="0"/>
              <a:t>Provides services related to the technical coordination and management of Internet number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05713" cy="5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1822"/>
            <a:ext cx="5676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276600" cy="244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657600"/>
            <a:ext cx="4610100" cy="17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676191" cy="1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438650" cy="36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Querying DNS Server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By domain name</a:t>
            </a:r>
          </a:p>
          <a:p>
            <a:pPr lvl="3"/>
            <a:r>
              <a:rPr lang="en-US" dirty="0" smtClean="0"/>
              <a:t>Nslookup temple.edu OR nslookup ns1.temple.edu</a:t>
            </a:r>
          </a:p>
          <a:p>
            <a:pPr lvl="2"/>
            <a:r>
              <a:rPr lang="en-US" dirty="0" smtClean="0"/>
              <a:t>Interactive</a:t>
            </a:r>
          </a:p>
          <a:p>
            <a:pPr lvl="3"/>
            <a:r>
              <a:rPr lang="en-US" dirty="0" smtClean="0"/>
              <a:t>Nslookup</a:t>
            </a:r>
          </a:p>
          <a:p>
            <a:pPr lvl="3"/>
            <a:r>
              <a:rPr lang="en-US" dirty="0" smtClean="0"/>
              <a:t>Followed by prompts</a:t>
            </a:r>
          </a:p>
          <a:p>
            <a:pPr lvl="3"/>
            <a:r>
              <a:rPr lang="en-US" dirty="0" smtClean="0"/>
              <a:t>See next slide</a:t>
            </a:r>
          </a:p>
          <a:p>
            <a:pPr lvl="3"/>
            <a:r>
              <a:rPr lang="en-US" dirty="0" smtClean="0"/>
              <a:t>Type exit to get out of interactive mode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98" y="1600200"/>
            <a:ext cx="391900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 (Domain Information </a:t>
            </a:r>
            <a:r>
              <a:rPr lang="en-US" dirty="0" smtClean="0"/>
              <a:t>Groper)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 command is used to gather additional DNS information</a:t>
            </a:r>
          </a:p>
          <a:p>
            <a:r>
              <a:rPr lang="en-US" dirty="0" smtClean="0"/>
              <a:t>May also be used to make zone transfers.</a:t>
            </a:r>
          </a:p>
          <a:p>
            <a:r>
              <a:rPr lang="en-US" dirty="0" smtClean="0"/>
              <a:t>Zone transfers may include details around other assets within an organization.</a:t>
            </a:r>
          </a:p>
          <a:p>
            <a:endParaRPr lang="en-US" dirty="0"/>
          </a:p>
          <a:p>
            <a:r>
              <a:rPr lang="en-US" dirty="0" smtClean="0"/>
              <a:t>CAUTION, don’t go further then basic dig command on the next page as you may start triggering alerts in more security focused organizations.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1690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Weekly items 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article you found during the week related to hacking, pen-testing or that you think the class may find interesting.  </a:t>
            </a:r>
            <a:endParaRPr lang="en-US" dirty="0" smtClean="0"/>
          </a:p>
          <a:p>
            <a:pPr lvl="2"/>
            <a:r>
              <a:rPr lang="en-US" dirty="0" smtClean="0"/>
              <a:t>Similar </a:t>
            </a:r>
            <a:r>
              <a:rPr lang="en-US" dirty="0"/>
              <a:t>to the items in the news at the beginning of week 2's </a:t>
            </a:r>
            <a:r>
              <a:rPr lang="en-US" dirty="0" smtClean="0"/>
              <a:t>presentation</a:t>
            </a:r>
            <a:endParaRPr lang="en-US" dirty="0"/>
          </a:p>
          <a:p>
            <a:pPr lvl="1"/>
            <a:r>
              <a:rPr lang="en-US" dirty="0"/>
              <a:t>An observation and question from the reading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post as comment to class blog, or send to me by e-mail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://www.thegeekstuff.com/2012/02/dig-command-examples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http://www.cyberciti.biz/faq/linux-unix-dig-command-examples-usage-syntax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 is available for windows 7</a:t>
            </a:r>
          </a:p>
          <a:p>
            <a:r>
              <a:rPr lang="en-US" dirty="0" smtClean="0"/>
              <a:t>Site:</a:t>
            </a:r>
          </a:p>
          <a:p>
            <a:pPr lvl="1"/>
            <a:r>
              <a:rPr lang="en-US" dirty="0">
                <a:hlinkClick r:id="rId2"/>
              </a:rPr>
              <a:t>http://www.isc.org/downloads/bind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www.dnsstuff.com/tools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://dnsquery.org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http://network-tools.com/nslook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6858000" y="1676400"/>
            <a:ext cx="3810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Sensepost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github.com/sensepost</a:t>
            </a:r>
            <a:endParaRPr lang="en-US" dirty="0" smtClean="0"/>
          </a:p>
          <a:p>
            <a:pPr lvl="1"/>
            <a:r>
              <a:rPr lang="en-US" dirty="0" smtClean="0"/>
              <a:t>BiLE-Suite – The Bi-directional </a:t>
            </a:r>
            <a:r>
              <a:rPr lang="en-US" dirty="0"/>
              <a:t>Link </a:t>
            </a:r>
            <a:r>
              <a:rPr lang="en-US" dirty="0" smtClean="0"/>
              <a:t>Extractor</a:t>
            </a:r>
          </a:p>
          <a:p>
            <a:pPr lvl="1"/>
            <a:r>
              <a:rPr lang="en-US" dirty="0" smtClean="0"/>
              <a:t>A suite of perl scripts to find targets related to a given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little green down arrow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0275"/>
            <a:ext cx="4876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94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148638" cy="5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&amp;strip=1 – It’s magic</a:t>
            </a:r>
          </a:p>
          <a:p>
            <a:r>
              <a:rPr lang="en-US" dirty="0" smtClean="0"/>
              <a:t>Right click the cache button and copy shortcut</a:t>
            </a:r>
          </a:p>
          <a:p>
            <a:r>
              <a:rPr lang="en-US" dirty="0" smtClean="0"/>
              <a:t>Paste short cut into notepad and append &amp;strip=1 to the end</a:t>
            </a:r>
          </a:p>
          <a:p>
            <a:r>
              <a:rPr lang="en-US" dirty="0" smtClean="0"/>
              <a:t>Copy and paste into URL</a:t>
            </a:r>
          </a:p>
          <a:p>
            <a:r>
              <a:rPr lang="en-US" dirty="0" smtClean="0"/>
              <a:t>Now you get Google’s cache without leaving a footprint in the target servers logs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Cache (Example)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&amp;strip=1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848600" cy="431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4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&amp;strip=1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86200" cy="37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formal assignment</a:t>
            </a:r>
          </a:p>
          <a:p>
            <a:r>
              <a:rPr lang="en-US" dirty="0" smtClean="0"/>
              <a:t>From Syllabus</a:t>
            </a:r>
          </a:p>
          <a:p>
            <a:pPr lvl="1"/>
            <a:r>
              <a:rPr lang="en-US" dirty="0"/>
              <a:t>(student presentations) Reconnaissance exercise using only publicly available information, develop a profile of a public company or organization of your </a:t>
            </a:r>
            <a:r>
              <a:rPr lang="en-US" dirty="0" smtClean="0"/>
              <a:t>choosing</a:t>
            </a:r>
          </a:p>
          <a:p>
            <a:pPr lvl="1"/>
            <a:r>
              <a:rPr lang="en-US" dirty="0" smtClean="0"/>
              <a:t>You may work in teams, or separately</a:t>
            </a:r>
          </a:p>
          <a:p>
            <a:pPr lvl="2"/>
            <a:r>
              <a:rPr lang="en-US" dirty="0" smtClean="0"/>
              <a:t>One to two page Executive Summary</a:t>
            </a:r>
          </a:p>
          <a:p>
            <a:pPr lvl="2"/>
            <a:r>
              <a:rPr lang="en-US" dirty="0" smtClean="0"/>
              <a:t>Short (no more then three slides, no welcome slide) presentation</a:t>
            </a:r>
          </a:p>
          <a:p>
            <a:pPr lvl="2"/>
            <a:r>
              <a:rPr lang="en-US" dirty="0" smtClean="0"/>
              <a:t>See “Exercise Analysis” tab for more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Address Assignments</a:t>
            </a:r>
          </a:p>
          <a:p>
            <a:pPr lvl="1"/>
            <a:r>
              <a:rPr lang="en-US" dirty="0" smtClean="0"/>
              <a:t>Assigned by IEEE according to one of three rule</a:t>
            </a:r>
          </a:p>
          <a:p>
            <a:pPr lvl="2"/>
            <a:r>
              <a:rPr lang="en-US" dirty="0" smtClean="0"/>
              <a:t>MAC-48</a:t>
            </a:r>
          </a:p>
          <a:p>
            <a:pPr lvl="2"/>
            <a:r>
              <a:rPr lang="en-US" dirty="0" smtClean="0"/>
              <a:t>EUI-48</a:t>
            </a:r>
          </a:p>
          <a:p>
            <a:pPr lvl="2"/>
            <a:r>
              <a:rPr lang="en-US" dirty="0" smtClean="0"/>
              <a:t>EUI-64 (New Standard)</a:t>
            </a:r>
          </a:p>
          <a:p>
            <a:r>
              <a:rPr lang="en-US" dirty="0" smtClean="0"/>
              <a:t>Link for IEEE Site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standards.ieee.org/develop/regauth/oui/public.html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7878" y="3244334"/>
            <a:ext cx="294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Questions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24332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Guideline on Subnetting</a:t>
            </a:r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www.cisco.com/c/en/us/support/docs/ip/routing-information-protocol-rip/13788-3.html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Icons</a:t>
            </a:r>
          </a:p>
          <a:p>
            <a:pPr lvl="1"/>
            <a:r>
              <a:rPr lang="en-US" dirty="0" smtClean="0"/>
              <a:t>Cisco</a:t>
            </a:r>
          </a:p>
          <a:p>
            <a:pPr lvl="2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www.cisco.com/web/about/ac50/ac47/2.html</a:t>
            </a:r>
            <a:endParaRPr lang="en-US" sz="1800" dirty="0" smtClean="0"/>
          </a:p>
          <a:p>
            <a:pPr lvl="1"/>
            <a:r>
              <a:rPr lang="en-US" dirty="0" smtClean="0"/>
              <a:t>Microsoft</a:t>
            </a:r>
          </a:p>
          <a:p>
            <a:pPr lvl="2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www.microsoft.com/en-us/download/details.aspx?id=4604</a:t>
            </a:r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Certifications</a:t>
            </a:r>
          </a:p>
          <a:p>
            <a:r>
              <a:rPr lang="en-US" dirty="0" smtClean="0"/>
              <a:t>Starter Certs</a:t>
            </a:r>
          </a:p>
          <a:p>
            <a:pPr lvl="1"/>
            <a:r>
              <a:rPr lang="en-US" dirty="0" smtClean="0"/>
              <a:t>CompTia’s Security+</a:t>
            </a:r>
          </a:p>
          <a:p>
            <a:pPr lvl="1"/>
            <a:r>
              <a:rPr lang="en-US" dirty="0" smtClean="0"/>
              <a:t>CompTia’s Network+ or Cisco CCNA</a:t>
            </a:r>
          </a:p>
          <a:p>
            <a:r>
              <a:rPr lang="en-US" dirty="0" smtClean="0"/>
              <a:t>Technical Certs</a:t>
            </a:r>
          </a:p>
          <a:p>
            <a:pPr lvl="1"/>
            <a:r>
              <a:rPr lang="en-US" dirty="0" smtClean="0"/>
              <a:t>GIAC GSEC and GCIH</a:t>
            </a:r>
          </a:p>
          <a:p>
            <a:r>
              <a:rPr lang="en-US" dirty="0" smtClean="0"/>
              <a:t>Higher Level Certs</a:t>
            </a:r>
          </a:p>
          <a:p>
            <a:pPr lvl="1"/>
            <a:r>
              <a:rPr lang="en-US" dirty="0" smtClean="0"/>
              <a:t>ISC</a:t>
            </a:r>
            <a:r>
              <a:rPr lang="en-US" baseline="30000" dirty="0" smtClean="0"/>
              <a:t>2</a:t>
            </a:r>
            <a:r>
              <a:rPr lang="en-US" dirty="0" smtClean="0"/>
              <a:t> CISSP</a:t>
            </a:r>
          </a:p>
          <a:p>
            <a:pPr lvl="1"/>
            <a:r>
              <a:rPr lang="en-US" dirty="0" smtClean="0"/>
              <a:t>ISACA CISM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From Last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Scripting</a:t>
            </a:r>
          </a:p>
          <a:p>
            <a:pPr lvl="1"/>
            <a:r>
              <a:rPr lang="en-US" dirty="0" smtClean="0"/>
              <a:t>You will not need to write scripts for this course</a:t>
            </a:r>
          </a:p>
          <a:p>
            <a:pPr lvl="1"/>
            <a:r>
              <a:rPr lang="en-US" dirty="0" smtClean="0"/>
              <a:t>You will likely find yourself looking at a few</a:t>
            </a:r>
          </a:p>
          <a:p>
            <a:r>
              <a:rPr lang="en-US" dirty="0" smtClean="0"/>
              <a:t>Which scripting language to learn (Just my opinion)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Perl – The language of lots of tools – The language of Linux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Ruby – The language of many tools and “MetaSploit”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Python – The language of some tools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VBA – Microsoft’s Office language – Generally already installed in most enterprises</a:t>
            </a:r>
          </a:p>
          <a:p>
            <a:pPr marL="1042416" lvl="1" indent="-457200">
              <a:buFont typeface="+mj-lt"/>
              <a:buAutoNum type="arabicPeriod"/>
            </a:pPr>
            <a:r>
              <a:rPr lang="en-US" dirty="0" smtClean="0"/>
              <a:t>JavaScript – You can’t escape it, It’s everywhere – Especially if you move toward Web Application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1543</TotalTime>
  <Words>1465</Words>
  <Application>Microsoft Office PowerPoint</Application>
  <PresentationFormat>On-screen Show (4:3)</PresentationFormat>
  <Paragraphs>382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Career Fair</vt:lpstr>
      <vt:lpstr>Tonight's Plan</vt:lpstr>
      <vt:lpstr>Questions From Last Week</vt:lpstr>
      <vt:lpstr>Questions From Last Week</vt:lpstr>
      <vt:lpstr>Questions From Last Week</vt:lpstr>
      <vt:lpstr>Questions From Last Week</vt:lpstr>
      <vt:lpstr>Questions From Last Week</vt:lpstr>
      <vt:lpstr>Questions From Last Week</vt:lpstr>
      <vt:lpstr>In The News</vt:lpstr>
      <vt:lpstr>Google Hacking</vt:lpstr>
      <vt:lpstr>-</vt:lpstr>
      <vt:lpstr>Site:</vt:lpstr>
      <vt:lpstr>Filetype:</vt:lpstr>
      <vt:lpstr>Inurl:</vt:lpstr>
      <vt:lpstr>Intitle:</vt:lpstr>
      <vt:lpstr>Intext:</vt:lpstr>
      <vt:lpstr>Allinurl:</vt:lpstr>
      <vt:lpstr>Allintext:</vt:lpstr>
      <vt:lpstr>Search Terms</vt:lpstr>
      <vt:lpstr>Google Hacking References</vt:lpstr>
      <vt:lpstr>Reconnaissance</vt:lpstr>
      <vt:lpstr>Inventory</vt:lpstr>
      <vt:lpstr>More on Inventory</vt:lpstr>
      <vt:lpstr>Competitive Intelligence</vt:lpstr>
      <vt:lpstr>Search Engines</vt:lpstr>
      <vt:lpstr>Google w/ “-”</vt:lpstr>
      <vt:lpstr>Older Versions of Websites</vt:lpstr>
      <vt:lpstr>Open Job Posting</vt:lpstr>
      <vt:lpstr>People</vt:lpstr>
      <vt:lpstr>Don’t Forget About Maps</vt:lpstr>
      <vt:lpstr>Whois</vt:lpstr>
      <vt:lpstr>ARIN</vt:lpstr>
      <vt:lpstr>ARIN</vt:lpstr>
      <vt:lpstr>ARIN</vt:lpstr>
      <vt:lpstr>DNS</vt:lpstr>
      <vt:lpstr>DNS</vt:lpstr>
      <vt:lpstr>Dig (Domain Information Groper)</vt:lpstr>
      <vt:lpstr>Dig</vt:lpstr>
      <vt:lpstr>More on Dig</vt:lpstr>
      <vt:lpstr>Windows Dig</vt:lpstr>
      <vt:lpstr>DNS Query Websites</vt:lpstr>
      <vt:lpstr>More Tools</vt:lpstr>
      <vt:lpstr>Google Cache</vt:lpstr>
      <vt:lpstr>Google Cache</vt:lpstr>
      <vt:lpstr>Google Cache (Example)</vt:lpstr>
      <vt:lpstr>PowerPoint Presentation</vt:lpstr>
      <vt:lpstr>Due for 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MISAdmin</cp:lastModifiedBy>
  <cp:revision>110</cp:revision>
  <dcterms:created xsi:type="dcterms:W3CDTF">2014-08-27T02:09:01Z</dcterms:created>
  <dcterms:modified xsi:type="dcterms:W3CDTF">2014-09-10T23:54:18Z</dcterms:modified>
</cp:coreProperties>
</file>