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56" r:id="rId2"/>
    <p:sldId id="485" r:id="rId3"/>
    <p:sldId id="258" r:id="rId4"/>
    <p:sldId id="484" r:id="rId5"/>
    <p:sldId id="357" r:id="rId6"/>
    <p:sldId id="492" r:id="rId7"/>
    <p:sldId id="491" r:id="rId8"/>
    <p:sldId id="399" r:id="rId9"/>
    <p:sldId id="470" r:id="rId10"/>
    <p:sldId id="398" r:id="rId11"/>
    <p:sldId id="397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87" r:id="rId25"/>
    <p:sldId id="489" r:id="rId26"/>
    <p:sldId id="471" r:id="rId27"/>
    <p:sldId id="472" r:id="rId28"/>
    <p:sldId id="476" r:id="rId29"/>
    <p:sldId id="479" r:id="rId30"/>
    <p:sldId id="482" r:id="rId31"/>
    <p:sldId id="480" r:id="rId32"/>
    <p:sldId id="483" r:id="rId33"/>
    <p:sldId id="481" r:id="rId34"/>
    <p:sldId id="477" r:id="rId35"/>
    <p:sldId id="413" r:id="rId36"/>
    <p:sldId id="414" r:id="rId37"/>
    <p:sldId id="415" r:id="rId38"/>
    <p:sldId id="488" r:id="rId39"/>
    <p:sldId id="416" r:id="rId40"/>
    <p:sldId id="417" r:id="rId41"/>
    <p:sldId id="418" r:id="rId42"/>
    <p:sldId id="419" r:id="rId43"/>
    <p:sldId id="420" r:id="rId44"/>
    <p:sldId id="421" r:id="rId45"/>
    <p:sldId id="490" r:id="rId46"/>
    <p:sldId id="395" r:id="rId47"/>
    <p:sldId id="39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1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ransmission_Control_Protoco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Nmap-Network-Scanning-Official-Discovery/dp/0979958717/ref=sr_1_1?ie=UTF8&amp;qid=1411443925&amp;sr=8-1&amp;keywords=nmap" TargetMode="External"/><Relationship Id="rId2" Type="http://schemas.openxmlformats.org/officeDocument/2006/relationships/hyperlink" Target="http://nmap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a-dv.org/meetings/agendas/Agenda_ISSA-DV_2014-09-26.pdf" TargetMode="External"/><Relationship Id="rId2" Type="http://schemas.openxmlformats.org/officeDocument/2006/relationships/hyperlink" Target="http://www.issa-dv.org/meetings/registration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virtualhacking/files/os/metasploitable/metasploitable-linux-2.0.0/downloa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ve.mitre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ux.com/learn/tutorials/381794-audit-your-network-with-zenmap?format=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ivesecurity.com/2014/08/28/google-dorks/" TargetMode="External"/><Relationship Id="rId2" Type="http://schemas.openxmlformats.org/officeDocument/2006/relationships/hyperlink" Target="http://www.infosecurity-magazine.com/news/android-flaw-spells-privac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hackernews.com/2014/09/yahoo-quickly-fixes-sql-injection_19.html" TargetMode="External"/><Relationship Id="rId5" Type="http://schemas.openxmlformats.org/officeDocument/2006/relationships/hyperlink" Target="http://www.bbc.com/news/technology-29279213" TargetMode="External"/><Relationship Id="rId4" Type="http://schemas.openxmlformats.org/officeDocument/2006/relationships/hyperlink" Target="https://www.blackhat.com/html/webcast/10092014-cyberspace-as-battlespac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on.com/7-notable-cyber-attacks-of-last-7-years/" TargetMode="External"/><Relationship Id="rId2" Type="http://schemas.openxmlformats.org/officeDocument/2006/relationships/hyperlink" Target="http://www.businessweek.com/articles/2014-09-18/home-depot-hacked-wide-op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yfoxdc.com/story/26610194/tech-company-finds-mysterious-fake-cell-towers-in-dc-area" TargetMode="External"/><Relationship Id="rId4" Type="http://schemas.openxmlformats.org/officeDocument/2006/relationships/hyperlink" Target="http://thehackerspost.com/2014/09/massachusetts-institute-technologymit-hacked-saho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reatpost.com/researcher-discloses-wi-fi-thermostat-vulnerabilities/108434" TargetMode="External"/><Relationship Id="rId2" Type="http://schemas.openxmlformats.org/officeDocument/2006/relationships/hyperlink" Target="http://motherboard.vice.com/read/a-deep-web-service-will-leak-your-documents-if-the-government-murders-yo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oonline.com/article/2687265/application-security/remote-exploit-in-bash-cve-2014-6271.html" TargetMode="External"/><Relationship Id="rId4" Type="http://schemas.openxmlformats.org/officeDocument/2006/relationships/hyperlink" Target="https://blog.lookout.com/blog/2013/09/23/why-i-hacked-apples-touchid-and-still-think-it-is-awesom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5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http://community.mis.temple.edu/mis5211sec001f14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Control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bits also called “Control Flags”</a:t>
            </a:r>
          </a:p>
          <a:p>
            <a:r>
              <a:rPr lang="en-US" dirty="0" smtClean="0"/>
              <a:t>Defined by RFCs 793, 3168, and 3540</a:t>
            </a:r>
          </a:p>
          <a:p>
            <a:r>
              <a:rPr lang="en-US" dirty="0" smtClean="0"/>
              <a:t>Currently defines 9 bits or flags</a:t>
            </a:r>
          </a:p>
          <a:p>
            <a:pPr lvl="1"/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en.wikipedia.org/wiki/Transmission_Control_Protocol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 Handshake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“Legal” TCP connection begins with a three way handshake.</a:t>
            </a:r>
          </a:p>
          <a:p>
            <a:r>
              <a:rPr lang="en-US" dirty="0" smtClean="0"/>
              <a:t>Sequence numbers are exchanged with the </a:t>
            </a:r>
            <a:r>
              <a:rPr lang="en-US" dirty="0" err="1" smtClean="0"/>
              <a:t>Syn</a:t>
            </a:r>
            <a:r>
              <a:rPr lang="en-US" dirty="0" smtClean="0"/>
              <a:t>, </a:t>
            </a:r>
            <a:r>
              <a:rPr lang="en-US" dirty="0" err="1" smtClean="0"/>
              <a:t>Syn-Ack</a:t>
            </a:r>
            <a:r>
              <a:rPr lang="en-US" dirty="0" smtClean="0"/>
              <a:t>, and </a:t>
            </a:r>
            <a:r>
              <a:rPr lang="en-US" dirty="0" err="1" smtClean="0"/>
              <a:t>Ack</a:t>
            </a:r>
            <a:r>
              <a:rPr lang="en-US" dirty="0" smtClean="0"/>
              <a:t> packets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83236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7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Applies to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the RFC (793)</a:t>
            </a:r>
          </a:p>
          <a:p>
            <a:r>
              <a:rPr lang="en-US" dirty="0" smtClean="0"/>
              <a:t>A TCP listener on a port will respond with </a:t>
            </a:r>
            <a:r>
              <a:rPr lang="en-US" dirty="0" err="1" smtClean="0"/>
              <a:t>Ack</a:t>
            </a:r>
            <a:r>
              <a:rPr lang="en-US" dirty="0" smtClean="0"/>
              <a:t>, regardless of the payload</a:t>
            </a:r>
          </a:p>
          <a:p>
            <a:r>
              <a:rPr lang="en-US" dirty="0" smtClean="0"/>
              <a:t>Listener responds with a </a:t>
            </a:r>
            <a:r>
              <a:rPr lang="en-US" dirty="0" err="1" smtClean="0"/>
              <a:t>Syn-Ack</a:t>
            </a:r>
            <a:endParaRPr lang="en-US" dirty="0" smtClean="0"/>
          </a:p>
          <a:p>
            <a:r>
              <a:rPr lang="en-US" dirty="0" smtClean="0"/>
              <a:t>Therefore, if you get a </a:t>
            </a:r>
            <a:r>
              <a:rPr lang="en-US" dirty="0" err="1" smtClean="0"/>
              <a:t>Syn-Ack</a:t>
            </a:r>
            <a:r>
              <a:rPr lang="en-US" dirty="0" smtClean="0"/>
              <a:t>, something that speaks TCP was listening on that 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Open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Port Closed or Blocked by Firewall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0"/>
            <a:ext cx="7728697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191000"/>
            <a:ext cx="7652497" cy="12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Inaccessible (Likely Blocked by Firewall)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Port Inaccessible (Likely Blocked by Firewall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</a:t>
            </a:r>
            <a:r>
              <a:rPr lang="en-US" dirty="0" err="1" smtClean="0"/>
              <a:t>Nmap</a:t>
            </a:r>
            <a:r>
              <a:rPr lang="en-US" dirty="0" smtClean="0"/>
              <a:t> will mark both as “filtered”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you can see, UDP is a lot simpler.</a:t>
            </a:r>
          </a:p>
          <a:p>
            <a:pPr lvl="1"/>
            <a:r>
              <a:rPr lang="en-US" dirty="0" smtClean="0"/>
              <a:t>No Sequence Numbers</a:t>
            </a:r>
          </a:p>
          <a:p>
            <a:pPr lvl="1"/>
            <a:r>
              <a:rPr lang="en-US" dirty="0" smtClean="0"/>
              <a:t>No flags or control bits</a:t>
            </a:r>
          </a:p>
          <a:p>
            <a:pPr lvl="1"/>
            <a:r>
              <a:rPr lang="en-US" dirty="0" smtClean="0"/>
              <a:t>No “Connection”</a:t>
            </a:r>
          </a:p>
          <a:p>
            <a:r>
              <a:rPr lang="en-US" dirty="0" smtClean="0"/>
              <a:t>As a result</a:t>
            </a:r>
          </a:p>
          <a:p>
            <a:pPr lvl="1"/>
            <a:r>
              <a:rPr lang="en-US" dirty="0" smtClean="0"/>
              <a:t>Slower to scan</a:t>
            </a:r>
          </a:p>
          <a:p>
            <a:pPr lvl="1"/>
            <a:r>
              <a:rPr lang="en-US" dirty="0" smtClean="0"/>
              <a:t>Less reliable scanning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8662" cy="10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Open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Port Closed or Blocked by Firewall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3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391400" cy="12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9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Port Inaccessible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Could be:</a:t>
            </a:r>
          </a:p>
          <a:p>
            <a:pPr lvl="1"/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Blocked going in</a:t>
            </a:r>
          </a:p>
          <a:p>
            <a:pPr lvl="1"/>
            <a:r>
              <a:rPr lang="en-US" dirty="0" smtClean="0"/>
              <a:t>Blocked coming out</a:t>
            </a:r>
          </a:p>
          <a:p>
            <a:pPr lvl="1"/>
            <a:r>
              <a:rPr lang="en-US" dirty="0" smtClean="0"/>
              <a:t>Service not responding (Looking for a particular payload)</a:t>
            </a:r>
          </a:p>
          <a:p>
            <a:pPr lvl="1"/>
            <a:r>
              <a:rPr lang="en-US" dirty="0" smtClean="0"/>
              <a:t>Packet simply dropped due to collision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</a:t>
            </a:r>
            <a:r>
              <a:rPr lang="en-US" dirty="0" err="1" smtClean="0"/>
              <a:t>Nmap</a:t>
            </a:r>
            <a:r>
              <a:rPr lang="en-US" dirty="0" smtClean="0"/>
              <a:t> the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and maintained by Fyodor</a:t>
            </a:r>
          </a:p>
          <a:p>
            <a:r>
              <a:rPr lang="en-US" dirty="0">
                <a:hlinkClick r:id="rId2"/>
              </a:rPr>
              <a:t>http://nmap.org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Note: Lots of good info on the site, but the </a:t>
            </a:r>
            <a:r>
              <a:rPr lang="en-US" smtClean="0"/>
              <a:t>tutoriak </a:t>
            </a:r>
            <a:r>
              <a:rPr lang="en-US" dirty="0" smtClean="0"/>
              <a:t>is a bit out of date.  Latest info was put in a book and is sold on Amazon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www.amazon.com/Nmap-Network-Scanning-Official-Discovery/dp/0979958717/ref=sr_1_1?ie=UTF8&amp;qid=1411443925&amp;sr=8-1&amp;keywords=nmap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Location On Kali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5" y="1600200"/>
            <a:ext cx="6732189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ISSA – Delaware Valley</a:t>
            </a:r>
          </a:p>
          <a:p>
            <a:pPr lvl="1"/>
            <a:r>
              <a:rPr lang="en-US" dirty="0" smtClean="0"/>
              <a:t>Friday </a:t>
            </a:r>
            <a:r>
              <a:rPr lang="en-US" dirty="0"/>
              <a:t>September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Topics:</a:t>
            </a:r>
          </a:p>
          <a:p>
            <a:pPr lvl="2"/>
            <a:r>
              <a:rPr lang="en-US" dirty="0"/>
              <a:t>Security  Vulnerabilities  in  </a:t>
            </a:r>
            <a:r>
              <a:rPr lang="en-US" dirty="0" smtClean="0"/>
              <a:t>Automobiles</a:t>
            </a:r>
            <a:endParaRPr lang="en-US" dirty="0"/>
          </a:p>
          <a:p>
            <a:pPr lvl="2"/>
            <a:r>
              <a:rPr lang="en-US" dirty="0"/>
              <a:t>Vendor  </a:t>
            </a:r>
            <a:r>
              <a:rPr lang="en-US" dirty="0" smtClean="0"/>
              <a:t>Management</a:t>
            </a:r>
            <a:endParaRPr lang="en-US" dirty="0"/>
          </a:p>
          <a:p>
            <a:pPr lvl="2"/>
            <a:r>
              <a:rPr lang="en-US" dirty="0"/>
              <a:t>Using Risk Strategically</a:t>
            </a:r>
          </a:p>
          <a:p>
            <a:pPr lvl="2"/>
            <a:r>
              <a:rPr lang="en-US" dirty="0"/>
              <a:t>Human Side of Data Protection</a:t>
            </a:r>
          </a:p>
          <a:p>
            <a:pPr lvl="2"/>
            <a:r>
              <a:rPr lang="en-US" dirty="0"/>
              <a:t>Big Data </a:t>
            </a:r>
            <a:r>
              <a:rPr lang="en-US" dirty="0" smtClean="0"/>
              <a:t>Behavioral</a:t>
            </a:r>
          </a:p>
          <a:p>
            <a:r>
              <a:rPr lang="en-US" dirty="0" smtClean="0"/>
              <a:t>Register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www.issa-dv.org/meetings/registration.php</a:t>
            </a:r>
            <a:endParaRPr lang="en-US" dirty="0" smtClean="0"/>
          </a:p>
          <a:p>
            <a:r>
              <a:rPr lang="en-US" dirty="0" smtClean="0"/>
              <a:t>Agenda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www.issa-dv.org/meetings/agendas/Agenda_ISSA-DV_2014-09-26.pdf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Suitable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Metasploitable</a:t>
            </a:r>
            <a:endParaRPr lang="en-US" dirty="0" smtClean="0"/>
          </a:p>
          <a:p>
            <a:pPr lvl="1"/>
            <a:r>
              <a:rPr lang="en-US" dirty="0" smtClean="0"/>
              <a:t>Deliberately vulnerable version of Linux developed for training on </a:t>
            </a:r>
            <a:r>
              <a:rPr lang="en-US" dirty="0" err="1" smtClean="0"/>
              <a:t>Metasploit</a:t>
            </a:r>
            <a:endParaRPr lang="en-US" dirty="0" smtClean="0"/>
          </a:p>
          <a:p>
            <a:pPr lvl="1"/>
            <a:r>
              <a:rPr lang="en-US" dirty="0" smtClean="0"/>
              <a:t>We’ll use it here since there will be worthwhile things to find with </a:t>
            </a:r>
            <a:r>
              <a:rPr lang="en-US" dirty="0" err="1" smtClean="0"/>
              <a:t>nmap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sourceforge.net/projects/virtualhacking/files/os/metasploitable/metasploitable-linux-2.0.0/download</a:t>
            </a:r>
            <a:endParaRPr lang="en-US" dirty="0" smtClean="0"/>
          </a:p>
          <a:p>
            <a:r>
              <a:rPr lang="en-US" dirty="0" err="1" smtClean="0"/>
              <a:t>UserID</a:t>
            </a:r>
            <a:r>
              <a:rPr lang="en-US" dirty="0" smtClean="0"/>
              <a:t>: </a:t>
            </a:r>
            <a:r>
              <a:rPr lang="en-US" dirty="0" err="1" smtClean="0"/>
              <a:t>msfadmin</a:t>
            </a:r>
            <a:r>
              <a:rPr lang="en-US" dirty="0" smtClean="0"/>
              <a:t>  Password: </a:t>
            </a:r>
            <a:r>
              <a:rPr lang="en-US" dirty="0" err="1" smtClean="0"/>
              <a:t>msfadmin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downloading the zip file, extract to a convenient location.  VMWare should have created a folder in “My Documents” called “Virtual Machines”</a:t>
            </a:r>
          </a:p>
          <a:p>
            <a:r>
              <a:rPr lang="en-US" dirty="0" smtClean="0"/>
              <a:t>Let Kali get started first</a:t>
            </a:r>
          </a:p>
          <a:p>
            <a:r>
              <a:rPr lang="en-US" dirty="0" smtClean="0"/>
              <a:t>Then, select “Open a Virtual Machine” and navigate to the folder for </a:t>
            </a:r>
            <a:r>
              <a:rPr lang="en-US" dirty="0" err="1" smtClean="0"/>
              <a:t>metasploitable</a:t>
            </a:r>
            <a:r>
              <a:rPr lang="en-US" dirty="0" smtClean="0"/>
              <a:t>.  Then launch.</a:t>
            </a:r>
          </a:p>
          <a:p>
            <a:r>
              <a:rPr lang="en-US" dirty="0" smtClean="0"/>
              <a:t>You get a prompt asking if you moved or copied the VM, select “Moved”</a:t>
            </a:r>
          </a:p>
          <a:p>
            <a:r>
              <a:rPr lang="en-US" dirty="0" smtClean="0"/>
              <a:t>Once started, login and issue command </a:t>
            </a:r>
            <a:r>
              <a:rPr lang="en-US" dirty="0" err="1" smtClean="0"/>
              <a:t>ifconfig</a:t>
            </a:r>
            <a:r>
              <a:rPr lang="en-US" dirty="0" smtClean="0"/>
              <a:t> to get you IP address and your done.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r>
              <a:rPr lang="en-US" dirty="0" smtClean="0"/>
              <a:t>Lets try something simple</a:t>
            </a:r>
          </a:p>
          <a:p>
            <a:r>
              <a:rPr lang="en-US" dirty="0" err="1" smtClean="0"/>
              <a:t>Nmap</a:t>
            </a:r>
            <a:r>
              <a:rPr lang="en-US" dirty="0" smtClean="0"/>
              <a:t> 192.168.233.135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23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5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Tells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a number of interesting ports here</a:t>
            </a:r>
          </a:p>
          <a:p>
            <a:pPr lvl="1"/>
            <a:r>
              <a:rPr lang="en-US" dirty="0" smtClean="0"/>
              <a:t>ftp</a:t>
            </a:r>
          </a:p>
          <a:p>
            <a:pPr lvl="1"/>
            <a:r>
              <a:rPr lang="en-US" dirty="0" err="1" smtClean="0"/>
              <a:t>Ssh</a:t>
            </a:r>
            <a:endParaRPr lang="en-US" dirty="0" smtClean="0"/>
          </a:p>
          <a:p>
            <a:pPr lvl="1"/>
            <a:r>
              <a:rPr lang="en-US" dirty="0" smtClean="0"/>
              <a:t>telnet</a:t>
            </a:r>
          </a:p>
          <a:p>
            <a:pPr lvl="1"/>
            <a:r>
              <a:rPr lang="en-US" dirty="0" err="1" smtClean="0"/>
              <a:t>Smtp</a:t>
            </a:r>
            <a:r>
              <a:rPr lang="en-US" dirty="0" smtClean="0"/>
              <a:t> (Mail)</a:t>
            </a:r>
          </a:p>
          <a:p>
            <a:pPr lvl="1"/>
            <a:r>
              <a:rPr lang="en-US" dirty="0" smtClean="0"/>
              <a:t>domain (DNS)</a:t>
            </a:r>
          </a:p>
          <a:p>
            <a:pPr lvl="1"/>
            <a:r>
              <a:rPr lang="en-US" dirty="0" smtClean="0"/>
              <a:t>http (Web Server)</a:t>
            </a:r>
          </a:p>
          <a:p>
            <a:r>
              <a:rPr lang="en-US" dirty="0" smtClean="0"/>
              <a:t>Keep in mind, ports are “commonly associated” with these services, but not guaranteed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www.iana.org/assignments/service-names-port-numbers/service-names-port-numbers.xhtml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-n – Don’t resolve host names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nn</a:t>
            </a:r>
            <a:r>
              <a:rPr lang="en-US" dirty="0" smtClean="0"/>
              <a:t> – Don’t resolve host names OR port names</a:t>
            </a:r>
          </a:p>
          <a:p>
            <a:r>
              <a:rPr lang="en-US" dirty="0" smtClean="0"/>
              <a:t>-v – Verbose, tell me more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vv</a:t>
            </a:r>
            <a:r>
              <a:rPr lang="en-US" dirty="0" smtClean="0"/>
              <a:t> – Really Verbose, tell me lots more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iL</a:t>
            </a:r>
            <a:r>
              <a:rPr lang="en-US" dirty="0" smtClean="0"/>
              <a:t> – Input from list, get host list from a text file</a:t>
            </a:r>
          </a:p>
          <a:p>
            <a:r>
              <a:rPr lang="en-US" dirty="0" smtClean="0"/>
              <a:t>--exclude – Don’t scan a particular host</a:t>
            </a:r>
          </a:p>
          <a:p>
            <a:r>
              <a:rPr lang="en-US" dirty="0" smtClean="0"/>
              <a:t>--</a:t>
            </a:r>
            <a:r>
              <a:rPr lang="en-US" dirty="0" err="1" smtClean="0"/>
              <a:t>excludefile</a:t>
            </a:r>
            <a:r>
              <a:rPr lang="en-US" dirty="0" smtClean="0"/>
              <a:t> – Don’t scan hosts from a text file</a:t>
            </a:r>
          </a:p>
          <a:p>
            <a:r>
              <a:rPr lang="en-US" dirty="0" smtClean="0"/>
              <a:t>Remember – “man </a:t>
            </a:r>
            <a:r>
              <a:rPr lang="en-US" dirty="0" err="1" smtClean="0"/>
              <a:t>nmap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--packet-trace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prints a summary of every packet sent or received</a:t>
            </a:r>
          </a:p>
          <a:p>
            <a:r>
              <a:rPr lang="en-US" dirty="0" smtClean="0"/>
              <a:t>May want to limit ports “-p1-1024” or less</a:t>
            </a:r>
          </a:p>
          <a:p>
            <a:r>
              <a:rPr lang="en-US" dirty="0" smtClean="0"/>
              <a:t>There are also</a:t>
            </a:r>
          </a:p>
          <a:p>
            <a:pPr lvl="1"/>
            <a:r>
              <a:rPr lang="en-US" dirty="0" smtClean="0"/>
              <a:t>--version-trace</a:t>
            </a:r>
          </a:p>
          <a:p>
            <a:pPr lvl="1"/>
            <a:r>
              <a:rPr lang="en-US" dirty="0" smtClean="0"/>
              <a:t>--script-trace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86" y="4483803"/>
            <a:ext cx="5943601" cy="17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Scan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sT</a:t>
            </a:r>
            <a:r>
              <a:rPr lang="en-US" dirty="0" smtClean="0"/>
              <a:t> – TCP connect() scanning</a:t>
            </a:r>
          </a:p>
          <a:p>
            <a:pPr lvl="1"/>
            <a:r>
              <a:rPr lang="en-US" dirty="0" smtClean="0"/>
              <a:t>If connect succeeds, port is open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391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5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Scan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sS</a:t>
            </a:r>
            <a:r>
              <a:rPr lang="en-US" dirty="0" smtClean="0"/>
              <a:t> – SYN stealth Scan</a:t>
            </a:r>
          </a:p>
          <a:p>
            <a:pPr lvl="1"/>
            <a:r>
              <a:rPr lang="en-US" dirty="0" smtClean="0"/>
              <a:t>If SYN-ACK is received, port is open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53721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sF</a:t>
            </a:r>
            <a:r>
              <a:rPr lang="en-US" dirty="0" smtClean="0"/>
              <a:t> – Like SYN Scan, less likely to be flagged</a:t>
            </a:r>
          </a:p>
          <a:p>
            <a:pPr lvl="1"/>
            <a:r>
              <a:rPr lang="en-US" dirty="0" smtClean="0"/>
              <a:t>Closed port responds w/ RST, Open port drops</a:t>
            </a:r>
          </a:p>
          <a:p>
            <a:pPr lvl="1"/>
            <a:r>
              <a:rPr lang="en-US" dirty="0" smtClean="0"/>
              <a:t>Works on RFC 793 compliant systems</a:t>
            </a:r>
          </a:p>
          <a:p>
            <a:pPr lvl="2"/>
            <a:r>
              <a:rPr lang="en-US" dirty="0" smtClean="0"/>
              <a:t>Windows not compliant, could differentiate a Windows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29373"/>
            <a:ext cx="5372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0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sN</a:t>
            </a:r>
            <a:r>
              <a:rPr lang="en-US" dirty="0" smtClean="0"/>
              <a:t> – Null scan</a:t>
            </a:r>
          </a:p>
          <a:p>
            <a:pPr lvl="1"/>
            <a:r>
              <a:rPr lang="en-US" dirty="0" smtClean="0"/>
              <a:t>Similar to FIN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sX</a:t>
            </a:r>
            <a:r>
              <a:rPr lang="en-US" dirty="0" smtClean="0"/>
              <a:t> – Xmas tree scan</a:t>
            </a:r>
          </a:p>
          <a:p>
            <a:pPr lvl="1"/>
            <a:r>
              <a:rPr lang="en-US" dirty="0" smtClean="0"/>
              <a:t>Sets FIN, PSH, and URG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sM</a:t>
            </a:r>
            <a:r>
              <a:rPr lang="en-US" dirty="0" smtClean="0"/>
              <a:t> – </a:t>
            </a:r>
            <a:r>
              <a:rPr lang="en-US" dirty="0" err="1" smtClean="0"/>
              <a:t>Maiman</a:t>
            </a:r>
            <a:r>
              <a:rPr lang="en-US" dirty="0" smtClean="0"/>
              <a:t> scan</a:t>
            </a:r>
          </a:p>
          <a:p>
            <a:pPr lvl="1"/>
            <a:r>
              <a:rPr lang="en-US" dirty="0" smtClean="0"/>
              <a:t>sets FIN and ACK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All work by looking for the absence of a RST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68" y="5326299"/>
            <a:ext cx="6875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from last week</a:t>
            </a:r>
          </a:p>
          <a:p>
            <a:r>
              <a:rPr lang="en-US" dirty="0" smtClean="0"/>
              <a:t>In the news</a:t>
            </a:r>
          </a:p>
          <a:p>
            <a:r>
              <a:rPr lang="en-US" dirty="0" err="1" smtClean="0"/>
              <a:t>Nmap</a:t>
            </a:r>
            <a:endParaRPr lang="en-US" dirty="0" smtClean="0"/>
          </a:p>
          <a:p>
            <a:pPr lvl="1"/>
            <a:r>
              <a:rPr lang="en-US" dirty="0" err="1" smtClean="0"/>
              <a:t>Fundmentals</a:t>
            </a:r>
            <a:endParaRPr lang="en-US" dirty="0" smtClean="0"/>
          </a:p>
          <a:p>
            <a:pPr lvl="1"/>
            <a:r>
              <a:rPr lang="en-US" dirty="0" smtClean="0"/>
              <a:t>Scan and Scan Options</a:t>
            </a:r>
          </a:p>
          <a:p>
            <a:pPr lvl="1"/>
            <a:r>
              <a:rPr lang="en-US" dirty="0" err="1" smtClean="0"/>
              <a:t>ZenMap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dirty="0" err="1" smtClean="0"/>
              <a:t>scanflags</a:t>
            </a:r>
            <a:endParaRPr lang="en-US" dirty="0" smtClean="0"/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scanflags</a:t>
            </a:r>
            <a:r>
              <a:rPr lang="en-US" dirty="0" smtClean="0"/>
              <a:t> SYNPSHACK –p 80 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sU</a:t>
            </a:r>
            <a:r>
              <a:rPr lang="en-US" dirty="0" smtClean="0"/>
              <a:t> – 0 Byte UDP Packet</a:t>
            </a:r>
          </a:p>
          <a:p>
            <a:pPr lvl="1"/>
            <a:r>
              <a:rPr lang="en-US" dirty="0" smtClean="0"/>
              <a:t>Port unreachable – Port is closed</a:t>
            </a:r>
          </a:p>
          <a:p>
            <a:pPr lvl="1"/>
            <a:r>
              <a:rPr lang="en-US" dirty="0" smtClean="0"/>
              <a:t>No response – Port assumed open</a:t>
            </a:r>
          </a:p>
          <a:p>
            <a:pPr lvl="1"/>
            <a:r>
              <a:rPr lang="en-US" dirty="0" smtClean="0"/>
              <a:t>Very time consuming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20 ports took 5.46 seconds, -</a:t>
            </a:r>
            <a:r>
              <a:rPr lang="en-US" dirty="0" err="1" smtClean="0"/>
              <a:t>sT</a:t>
            </a:r>
            <a:r>
              <a:rPr lang="en-US" dirty="0" smtClean="0"/>
              <a:t> scan only took 0.15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35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sO</a:t>
            </a:r>
            <a:r>
              <a:rPr lang="en-US" dirty="0" smtClean="0"/>
              <a:t> – Looks for IP Protocols supported</a:t>
            </a:r>
          </a:p>
          <a:p>
            <a:pPr lvl="1"/>
            <a:r>
              <a:rPr lang="en-US" dirty="0" smtClean="0"/>
              <a:t>Sends raw IP packets without additional header information</a:t>
            </a:r>
          </a:p>
          <a:p>
            <a:pPr lvl="1"/>
            <a:r>
              <a:rPr lang="en-US" dirty="0" smtClean="0"/>
              <a:t>Takes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63" y="3428999"/>
            <a:ext cx="5353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sV</a:t>
            </a:r>
            <a:r>
              <a:rPr lang="en-US" dirty="0" smtClean="0"/>
              <a:t> – Attempts to determine version of services running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199"/>
            <a:ext cx="609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1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-A – Looks for version of OS as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875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6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on Version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-O – Fingerprint the operating system</a:t>
            </a:r>
          </a:p>
          <a:p>
            <a:r>
              <a:rPr lang="en-US" dirty="0" smtClean="0"/>
              <a:t>-A = -</a:t>
            </a:r>
            <a:r>
              <a:rPr lang="en-US" dirty="0" err="1" smtClean="0"/>
              <a:t>sV</a:t>
            </a:r>
            <a:r>
              <a:rPr lang="en-US" dirty="0" smtClean="0"/>
              <a:t> + -O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Scripting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NSE</a:t>
            </a:r>
          </a:p>
          <a:p>
            <a:pPr lvl="1"/>
            <a:r>
              <a:rPr lang="en-US" dirty="0" smtClean="0"/>
              <a:t>Written in “</a:t>
            </a:r>
            <a:r>
              <a:rPr lang="en-US" dirty="0" err="1" smtClean="0"/>
              <a:t>Lua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Activated with “-</a:t>
            </a:r>
            <a:r>
              <a:rPr lang="en-US" dirty="0" err="1" smtClean="0"/>
              <a:t>sC</a:t>
            </a:r>
            <a:r>
              <a:rPr lang="en-US" dirty="0" smtClean="0"/>
              <a:t>” or “- - script”</a:t>
            </a:r>
          </a:p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Intrusive</a:t>
            </a:r>
          </a:p>
          <a:p>
            <a:pPr lvl="1"/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Kali, </a:t>
            </a:r>
            <a:r>
              <a:rPr lang="en-US" dirty="0" err="1" smtClean="0"/>
              <a:t>nmap</a:t>
            </a:r>
            <a:r>
              <a:rPr lang="en-US" dirty="0" smtClean="0"/>
              <a:t> scripts are located in: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/share/</a:t>
            </a:r>
            <a:r>
              <a:rPr lang="en-US" dirty="0" err="1" smtClean="0"/>
              <a:t>nmap</a:t>
            </a:r>
            <a:r>
              <a:rPr lang="en-US" dirty="0" smtClean="0"/>
              <a:t>/scripts</a:t>
            </a:r>
          </a:p>
          <a:p>
            <a:r>
              <a:rPr lang="en-US" dirty="0" smtClean="0"/>
              <a:t>Can view using either “cat” OR </a:t>
            </a:r>
            <a:r>
              <a:rPr lang="en-US" dirty="0" err="1" smtClean="0"/>
              <a:t>gedits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257800" cy="31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SSL-Heartbleed</a:t>
            </a:r>
          </a:p>
          <a:p>
            <a:r>
              <a:rPr lang="en-US" dirty="0" smtClean="0"/>
              <a:t>Try: </a:t>
            </a:r>
            <a:r>
              <a:rPr lang="en-US" dirty="0" err="1" smtClean="0"/>
              <a:t>nmap</a:t>
            </a:r>
            <a:r>
              <a:rPr lang="en-US" dirty="0" smtClean="0"/>
              <a:t> –p 443 --script </a:t>
            </a:r>
            <a:r>
              <a:rPr lang="en-US" dirty="0" err="1" smtClean="0"/>
              <a:t>ssl-heartbleed</a:t>
            </a:r>
            <a:r>
              <a:rPr lang="en-US" dirty="0" smtClean="0"/>
              <a:t> {target}</a:t>
            </a:r>
          </a:p>
          <a:p>
            <a:r>
              <a:rPr lang="en-US" dirty="0" smtClean="0"/>
              <a:t>In this case, 443 is not even open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436749"/>
            <a:ext cx="5657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5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User Interface for </a:t>
            </a:r>
            <a:r>
              <a:rPr lang="en-US" dirty="0" err="1" smtClean="0"/>
              <a:t>nmap</a:t>
            </a:r>
            <a:endParaRPr lang="en-US" dirty="0" smtClean="0"/>
          </a:p>
          <a:p>
            <a:r>
              <a:rPr lang="en-US" dirty="0" smtClean="0"/>
              <a:t>Why did we just spend that time on the command line?</a:t>
            </a:r>
          </a:p>
          <a:p>
            <a:pPr lvl="1"/>
            <a:r>
              <a:rPr lang="en-US" dirty="0" smtClean="0"/>
              <a:t>Better control</a:t>
            </a:r>
          </a:p>
          <a:p>
            <a:pPr lvl="1"/>
            <a:r>
              <a:rPr lang="en-US" dirty="0" smtClean="0"/>
              <a:t>Better understanding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CVE – Common Vulnerabilities and Exposures</a:t>
            </a:r>
          </a:p>
          <a:p>
            <a:pPr lvl="1"/>
            <a:r>
              <a:rPr lang="en-US" dirty="0">
                <a:hlinkClick r:id="rId2"/>
              </a:rPr>
              <a:t>http://cve.mitre.org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Database of known vulnerabilities</a:t>
            </a:r>
          </a:p>
          <a:p>
            <a:r>
              <a:rPr lang="en-US" dirty="0" smtClean="0"/>
              <a:t>Basically, this is the list that the vulnerability scanner industry writes against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99" y="1600200"/>
            <a:ext cx="713920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Scan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40805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7535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Really a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709160"/>
          </a:xfrm>
        </p:spPr>
        <p:txBody>
          <a:bodyPr/>
          <a:lstStyle/>
          <a:p>
            <a:r>
              <a:rPr lang="en-US" dirty="0" smtClean="0"/>
              <a:t>Look at the arrow</a:t>
            </a:r>
          </a:p>
          <a:p>
            <a:r>
              <a:rPr lang="en-US" dirty="0" smtClean="0"/>
              <a:t>You can add to command line</a:t>
            </a:r>
          </a:p>
          <a:p>
            <a:r>
              <a:rPr lang="en-US" dirty="0" smtClean="0"/>
              <a:t>Remember that SSL-</a:t>
            </a:r>
            <a:r>
              <a:rPr lang="en-US" dirty="0" err="1" smtClean="0"/>
              <a:t>hearbleed</a:t>
            </a:r>
            <a:r>
              <a:rPr lang="en-US" dirty="0" smtClean="0"/>
              <a:t> script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5188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4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few Extras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73" y="1600200"/>
            <a:ext cx="536865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04" y="1868748"/>
            <a:ext cx="6676191" cy="41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www.linux.com/learn/tutorials/381794-audit-your-network-with-zenmap?format=pdf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Readings and Articles as usual</a:t>
            </a:r>
          </a:p>
          <a:p>
            <a:r>
              <a:rPr lang="en-US" dirty="0" smtClean="0"/>
              <a:t>Class will be by </a:t>
            </a:r>
            <a:r>
              <a:rPr lang="en-US" dirty="0" err="1" smtClean="0"/>
              <a:t>Webex</a:t>
            </a:r>
            <a:endParaRPr lang="en-US" dirty="0" smtClean="0"/>
          </a:p>
          <a:p>
            <a:r>
              <a:rPr lang="en-US" dirty="0" smtClean="0"/>
              <a:t>I will set up and mail info to all by Sunday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http://www.infosecurity-magazine.com/news/android-flaw-spells-privacy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2"/>
            <a:r>
              <a:rPr lang="en-US" dirty="0" smtClean="0"/>
              <a:t>Accepting flaws?</a:t>
            </a:r>
          </a:p>
          <a:p>
            <a:pPr lvl="1"/>
            <a:r>
              <a:rPr lang="en-US" dirty="0">
                <a:hlinkClick r:id="rId3"/>
              </a:rPr>
              <a:t>http://www.welivesecurity.com/2014/08/28/google-dorks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2"/>
            <a:r>
              <a:rPr lang="en-US" dirty="0" smtClean="0"/>
              <a:t>External DNS information?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www.blackhat.com/html/webcast/10092014-cyberspace-as-battlespace.html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www.bbc.com/news/technology-29279213</a:t>
            </a:r>
            <a:endParaRPr lang="en-US" dirty="0" smtClean="0"/>
          </a:p>
          <a:p>
            <a:pPr lvl="2"/>
            <a:r>
              <a:rPr lang="en-US" dirty="0" smtClean="0"/>
              <a:t>XSS Vulnerability</a:t>
            </a:r>
          </a:p>
          <a:p>
            <a:pPr lvl="2"/>
            <a:r>
              <a:rPr lang="en-US" dirty="0" smtClean="0"/>
              <a:t>Other tools for enumeration?</a:t>
            </a:r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thehackernews.com/2014/09/yahoo-quickly-fixes-sql-injection_19.html</a:t>
            </a:r>
            <a:endParaRPr lang="en-US" dirty="0" smtClean="0"/>
          </a:p>
          <a:p>
            <a:pPr lvl="2"/>
            <a:r>
              <a:rPr lang="en-US" dirty="0" smtClean="0"/>
              <a:t>Building out VPN?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www.businessweek.com/articles/2014-09-18/home-depot-hacked-wide-open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http://www.citon.com/7-notable-cyber-attacks-of-last-7-years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thehackerspost.com/2014/09/massachusetts-institute-technologymit-hacked-sahoo.html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www.myfoxdc.com/story/26610194/tech-company-finds-mysterious-fake-cell-towers-in-dc-area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 noted</a:t>
            </a:r>
          </a:p>
          <a:p>
            <a:pPr lvl="1"/>
            <a:r>
              <a:rPr lang="en-US" dirty="0">
                <a:hlinkClick r:id="rId2"/>
              </a:rPr>
              <a:t>http://motherboard.vice.com/read/a-deep-web-service-will-leak-your-documents-if-the-government-murders-you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threatpost.com/researcher-discloses-wi-fi-thermostat-vulnerabilities/108434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https://blog.lookout.com/blog/2013/09/23/why-i-hacked-apples-touchid-and-still-think-it-is-awesome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www.csoonline.com/article/2687265/application-security/remote-exploit-in-bash-cve-2014-6271.html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A Little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Recall, two principle packet types</a:t>
            </a:r>
          </a:p>
          <a:p>
            <a:pPr lvl="1"/>
            <a:r>
              <a:rPr lang="en-US" dirty="0" smtClean="0"/>
              <a:t>TCP (Transmission Control Protocol)</a:t>
            </a:r>
          </a:p>
          <a:p>
            <a:pPr lvl="2"/>
            <a:r>
              <a:rPr lang="en-US" dirty="0" smtClean="0"/>
              <a:t>Connection oriented</a:t>
            </a:r>
          </a:p>
          <a:p>
            <a:pPr lvl="2"/>
            <a:r>
              <a:rPr lang="en-US" dirty="0" smtClean="0"/>
              <a:t>Reliable</a:t>
            </a:r>
          </a:p>
          <a:p>
            <a:pPr lvl="2"/>
            <a:r>
              <a:rPr lang="en-US" dirty="0" smtClean="0"/>
              <a:t>Sequenced</a:t>
            </a:r>
          </a:p>
          <a:p>
            <a:pPr lvl="1"/>
            <a:r>
              <a:rPr lang="en-US" dirty="0" smtClean="0"/>
              <a:t>UDP (User Datagram Protocol)</a:t>
            </a:r>
          </a:p>
          <a:p>
            <a:pPr lvl="2"/>
            <a:r>
              <a:rPr lang="en-US" dirty="0" smtClean="0"/>
              <a:t>Connectionless</a:t>
            </a:r>
          </a:p>
          <a:p>
            <a:pPr lvl="2"/>
            <a:r>
              <a:rPr lang="en-US" dirty="0" smtClean="0"/>
              <a:t>Best effort (Left to higher level application to detect loss and request retransmission if needed)</a:t>
            </a:r>
          </a:p>
          <a:p>
            <a:pPr lvl="2"/>
            <a:r>
              <a:rPr lang="en-US" dirty="0" smtClean="0"/>
              <a:t>Independent (un-sequenced)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24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11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flags have grown over the years, adding flags to the left as new ones are 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nine flags, there are 512 unique combinations of 1s and 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the three reserved flags and the number grows to 4096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2403</TotalTime>
  <Words>1345</Words>
  <Application>Microsoft Office PowerPoint</Application>
  <PresentationFormat>On-screen Show (4:3)</PresentationFormat>
  <Paragraphs>353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Conference Opportunity</vt:lpstr>
      <vt:lpstr>Tonight's Plan</vt:lpstr>
      <vt:lpstr>Questions</vt:lpstr>
      <vt:lpstr>In The News</vt:lpstr>
      <vt:lpstr>In The News</vt:lpstr>
      <vt:lpstr>In The News</vt:lpstr>
      <vt:lpstr>First, A Little Refresher</vt:lpstr>
      <vt:lpstr>TCP Protocol</vt:lpstr>
      <vt:lpstr>TCP Control Bits</vt:lpstr>
      <vt:lpstr>Three Way Handshake</vt:lpstr>
      <vt:lpstr>How This Applies to Scanning</vt:lpstr>
      <vt:lpstr>Behaviors</vt:lpstr>
      <vt:lpstr>Behaviors 2</vt:lpstr>
      <vt:lpstr>UDP Protocol</vt:lpstr>
      <vt:lpstr>Behaviors</vt:lpstr>
      <vt:lpstr>Behaviors 2</vt:lpstr>
      <vt:lpstr>On to Nmap the Tool</vt:lpstr>
      <vt:lpstr>Nmap Location On Kali</vt:lpstr>
      <vt:lpstr>A Suitable Target</vt:lpstr>
      <vt:lpstr>Heads Up</vt:lpstr>
      <vt:lpstr>Back to Nmap</vt:lpstr>
      <vt:lpstr>What This Tells Us</vt:lpstr>
      <vt:lpstr>Points to Remember</vt:lpstr>
      <vt:lpstr>--packet-trace</vt:lpstr>
      <vt:lpstr>Basic Scan Types</vt:lpstr>
      <vt:lpstr>Basic Scan Types</vt:lpstr>
      <vt:lpstr>FIN Scan</vt:lpstr>
      <vt:lpstr>Other Options</vt:lpstr>
      <vt:lpstr>Roll Your Own</vt:lpstr>
      <vt:lpstr>UDP Scans</vt:lpstr>
      <vt:lpstr>Protocol Scan</vt:lpstr>
      <vt:lpstr>Version Detection</vt:lpstr>
      <vt:lpstr>More on Version</vt:lpstr>
      <vt:lpstr>Still More on Version Scan</vt:lpstr>
      <vt:lpstr>Nmap Scripting Engine</vt:lpstr>
      <vt:lpstr>Script Location</vt:lpstr>
      <vt:lpstr>Script Example</vt:lpstr>
      <vt:lpstr>Zenmap</vt:lpstr>
      <vt:lpstr>Zenmap Location</vt:lpstr>
      <vt:lpstr>Zenmap Scan</vt:lpstr>
      <vt:lpstr>Still Really a Command Line</vt:lpstr>
      <vt:lpstr>With a few Extras</vt:lpstr>
      <vt:lpstr>And More</vt:lpstr>
      <vt:lpstr>Zenmap Reference</vt:lpstr>
      <vt:lpstr>Due for 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MISAdmin</cp:lastModifiedBy>
  <cp:revision>169</cp:revision>
  <dcterms:created xsi:type="dcterms:W3CDTF">2014-08-27T02:09:01Z</dcterms:created>
  <dcterms:modified xsi:type="dcterms:W3CDTF">2014-09-24T23:49:28Z</dcterms:modified>
</cp:coreProperties>
</file>