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sldIdLst>
    <p:sldId id="256" r:id="rId2"/>
    <p:sldId id="537" r:id="rId3"/>
    <p:sldId id="258" r:id="rId4"/>
    <p:sldId id="357" r:id="rId5"/>
    <p:sldId id="492" r:id="rId6"/>
    <p:sldId id="536" r:id="rId7"/>
    <p:sldId id="552" r:id="rId8"/>
    <p:sldId id="491" r:id="rId9"/>
    <p:sldId id="494" r:id="rId10"/>
    <p:sldId id="539" r:id="rId11"/>
    <p:sldId id="547" r:id="rId12"/>
    <p:sldId id="543" r:id="rId13"/>
    <p:sldId id="544" r:id="rId14"/>
    <p:sldId id="545" r:id="rId15"/>
    <p:sldId id="546" r:id="rId16"/>
    <p:sldId id="493" r:id="rId17"/>
    <p:sldId id="495" r:id="rId18"/>
    <p:sldId id="549" r:id="rId19"/>
    <p:sldId id="550" r:id="rId20"/>
    <p:sldId id="496" r:id="rId21"/>
    <p:sldId id="497" r:id="rId22"/>
    <p:sldId id="498" r:id="rId23"/>
    <p:sldId id="529" r:id="rId24"/>
    <p:sldId id="538" r:id="rId25"/>
    <p:sldId id="531" r:id="rId26"/>
    <p:sldId id="530" r:id="rId27"/>
    <p:sldId id="499" r:id="rId28"/>
    <p:sldId id="500" r:id="rId29"/>
    <p:sldId id="501" r:id="rId30"/>
    <p:sldId id="502" r:id="rId31"/>
    <p:sldId id="551" r:id="rId32"/>
    <p:sldId id="532" r:id="rId33"/>
    <p:sldId id="533" r:id="rId34"/>
    <p:sldId id="503" r:id="rId35"/>
    <p:sldId id="504" r:id="rId36"/>
    <p:sldId id="506" r:id="rId37"/>
    <p:sldId id="507" r:id="rId38"/>
    <p:sldId id="508" r:id="rId39"/>
    <p:sldId id="534" r:id="rId40"/>
    <p:sldId id="535" r:id="rId41"/>
    <p:sldId id="509" r:id="rId42"/>
    <p:sldId id="510" r:id="rId43"/>
    <p:sldId id="511" r:id="rId44"/>
    <p:sldId id="512" r:id="rId45"/>
    <p:sldId id="513" r:id="rId46"/>
    <p:sldId id="528" r:id="rId47"/>
    <p:sldId id="39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37D067-8024-4862-92B7-7B21F6D06A67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SANS Institute Weekly Critical Vulnerability Analysis Report http://www.sans.org, also Reading Room and Internet Storm Center</a:t>
            </a:r>
          </a:p>
        </p:txBody>
      </p:sp>
    </p:spTree>
    <p:extLst>
      <p:ext uri="{BB962C8B-B14F-4D97-AF65-F5344CB8AC3E}">
        <p14:creationId xmlns:p14="http://schemas.microsoft.com/office/powerpoint/2010/main" val="199169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e.mitr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ble.com/products/nessus/select-your-operating-syste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tenable.com/index.php?main_page=index&amp;cPath=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ble.com/products/nessus-home" TargetMode="External"/><Relationship Id="rId2" Type="http://schemas.openxmlformats.org/officeDocument/2006/relationships/hyperlink" Target="http://www.tenable.com/products/nessus/select-your-operating-syste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tenable.com/documentation/nessus_4.2_user_guide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host:8834/html5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l.com/investing/general/2014/09/28/home-depot-vs-target-diy-centers-data-breach-was-w.aspx" TargetMode="External"/><Relationship Id="rId2" Type="http://schemas.openxmlformats.org/officeDocument/2006/relationships/hyperlink" Target="http://defensesystems.com/articles/2014/08/15/drones-can-hack-wifi-network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rbes.com/sites/patrickmoorhead/2014/09/29/hewlett-packard-designates-printing-a-first-class-iot-security-platform/" TargetMode="External"/><Relationship Id="rId4" Type="http://schemas.openxmlformats.org/officeDocument/2006/relationships/hyperlink" Target="http://www.scmagazine.com/reports-suggest-home-depot-was-hit-by-the-mozart-malware/article/373976/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redhat.com/announcements/1210053" TargetMode="External"/><Relationship Id="rId2" Type="http://schemas.openxmlformats.org/officeDocument/2006/relationships/hyperlink" Target="http://bits.blogs.nytimes.com/2014/09/26/companies-rush-to-fix-shellshock-software-bug-as-hackers-launch-thousands-of-attacks/?_php=true&amp;_type=blogs&amp;_r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news.com/exploits-vulnerabilities/84263/six-key-defenses-against-shellshock-attacks?source=ITNEWSNLE_nlt_itndaily_2014-09-30" TargetMode="External"/><Relationship Id="rId4" Type="http://schemas.openxmlformats.org/officeDocument/2006/relationships/hyperlink" Target="http://www.pcworld.com/article/2688932/improved-patch-tackles-new-shellshock-attack-vector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ackingnews.com/2014/09/data-breach-at-tripadvisors-viator.html" TargetMode="External"/><Relationship Id="rId2" Type="http://schemas.openxmlformats.org/officeDocument/2006/relationships/hyperlink" Target="http://www.joystiq.com/2014/09/30/hackers-charged-with-xbox-one-valve-call-of-duty-data-thef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sinessweek.com/news/2014-09-29/supervalu-finds-separate-data-breach-in-computer-network" TargetMode="External"/><Relationship Id="rId4" Type="http://schemas.openxmlformats.org/officeDocument/2006/relationships/hyperlink" Target="http://www.waratek.com/Waratek/media/SiteMedia/Documentation/DataSheet-Waratek-Application-Security-vs-3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onweek.com/cloud/software-as-a-service/amazon-reboots-cloud-servers-xen-bug-blamed/d/d-id/13160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reatpost.com/fbi-to-open-up-malware-investigator-portal-to-external-researchers/108590" TargetMode="External"/><Relationship Id="rId2" Type="http://schemas.openxmlformats.org/officeDocument/2006/relationships/hyperlink" Target="http://arstechnica.com/apple/2014/09/apple-patches-shellshock-bash-bug-in-os-x-10-9-10-8-and-10-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ilydot.com/politics/tor-mozilla-firefox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6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Nessus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basic parts to the Nessus server:</a:t>
            </a:r>
          </a:p>
          <a:p>
            <a:pPr lvl="1"/>
            <a:r>
              <a:rPr lang="en-US" dirty="0"/>
              <a:t>Nessus-core</a:t>
            </a:r>
          </a:p>
          <a:p>
            <a:pPr lvl="1"/>
            <a:r>
              <a:rPr lang="en-US" dirty="0"/>
              <a:t>Nessus-libraries</a:t>
            </a:r>
          </a:p>
          <a:p>
            <a:pPr lvl="1"/>
            <a:r>
              <a:rPr lang="en-US" dirty="0"/>
              <a:t>Libnasl</a:t>
            </a:r>
          </a:p>
          <a:p>
            <a:pPr lvl="1"/>
            <a:r>
              <a:rPr lang="en-US" dirty="0"/>
              <a:t>Nessus-plugins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Plugins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Plugins are the scripts that perform the vulnerability tests.</a:t>
            </a:r>
          </a:p>
          <a:p>
            <a:pPr eaLnBrk="1" hangingPunct="1">
              <a:defRPr/>
            </a:pPr>
            <a:r>
              <a:rPr lang="en-US" altLang="en-US" sz="2800" dirty="0" smtClean="0"/>
              <a:t>NASL – This is the Nessus Attack Scripting Language which can be used to write your own plugins.</a:t>
            </a:r>
          </a:p>
        </p:txBody>
      </p:sp>
    </p:spTree>
    <p:extLst>
      <p:ext uri="{BB962C8B-B14F-4D97-AF65-F5344CB8AC3E}">
        <p14:creationId xmlns:p14="http://schemas.microsoft.com/office/powerpoint/2010/main" val="32424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Defining Targets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Hosts </a:t>
            </a:r>
          </a:p>
          <a:p>
            <a:pPr lvl="1" eaLnBrk="1" hangingPunct="1">
              <a:defRPr/>
            </a:pPr>
            <a:r>
              <a:rPr lang="en-US" altLang="en-US" dirty="0" smtClean="0"/>
              <a:t>Server.domain.edu</a:t>
            </a:r>
          </a:p>
          <a:p>
            <a:pPr lvl="1" eaLnBrk="1" hangingPunct="1">
              <a:defRPr/>
            </a:pPr>
            <a:r>
              <a:rPr lang="en-US" altLang="en-US" dirty="0" smtClean="0"/>
              <a:t>172.21.1.2</a:t>
            </a:r>
          </a:p>
          <a:p>
            <a:pPr eaLnBrk="1" hangingPunct="1">
              <a:defRPr/>
            </a:pPr>
            <a:r>
              <a:rPr lang="en-US" altLang="en-US" dirty="0" smtClean="0"/>
              <a:t>Subnet</a:t>
            </a:r>
          </a:p>
          <a:p>
            <a:pPr lvl="1" eaLnBrk="1" hangingPunct="1">
              <a:defRPr/>
            </a:pPr>
            <a:r>
              <a:rPr lang="en-US" altLang="en-US" dirty="0" smtClean="0"/>
              <a:t>192.168.100.0</a:t>
            </a:r>
          </a:p>
          <a:p>
            <a:pPr eaLnBrk="1" hangingPunct="1">
              <a:defRPr/>
            </a:pPr>
            <a:r>
              <a:rPr lang="en-US" altLang="en-US" dirty="0" smtClean="0"/>
              <a:t>Address range</a:t>
            </a:r>
          </a:p>
          <a:p>
            <a:pPr lvl="1" eaLnBrk="1" hangingPunct="1">
              <a:defRPr/>
            </a:pPr>
            <a:r>
              <a:rPr lang="en-US" altLang="en-US" dirty="0" smtClean="0"/>
              <a:t>192.168.1.1-192.168.1.10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Vulnerability Scanning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Scanning methods: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Safe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Destructive</a:t>
            </a:r>
          </a:p>
          <a:p>
            <a:pPr eaLnBrk="1" hangingPunct="1">
              <a:defRPr/>
            </a:pPr>
            <a:r>
              <a:rPr lang="en-US" altLang="en-US" sz="2800" dirty="0" smtClean="0"/>
              <a:t>Service recognition – Will determine what service is actually running on a particular port.</a:t>
            </a:r>
          </a:p>
          <a:p>
            <a:pPr eaLnBrk="1" hangingPunct="1">
              <a:defRPr/>
            </a:pPr>
            <a:r>
              <a:rPr lang="en-US" altLang="en-US" sz="2800" dirty="0" smtClean="0"/>
              <a:t>Handle multiple services – Will test a  service if it appears on more then one port.</a:t>
            </a:r>
          </a:p>
          <a:p>
            <a:pPr eaLnBrk="1" hangingPunct="1">
              <a:defRPr/>
            </a:pPr>
            <a:r>
              <a:rPr lang="en-US" altLang="en-US" sz="2800" dirty="0" smtClean="0"/>
              <a:t>Will test multiple systems at the same time.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21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Viewing Reports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Nessus will indicate the threat level for services or vulnerabilities it detects:</a:t>
            </a:r>
          </a:p>
          <a:p>
            <a:pPr lvl="1" eaLnBrk="1" hangingPunct="1">
              <a:defRPr/>
            </a:pPr>
            <a:r>
              <a:rPr lang="en-US" altLang="en-US" dirty="0" smtClean="0"/>
              <a:t>Critical</a:t>
            </a:r>
          </a:p>
          <a:p>
            <a:pPr lvl="1" eaLnBrk="1" hangingPunct="1">
              <a:defRPr/>
            </a:pPr>
            <a:r>
              <a:rPr lang="en-US" altLang="en-US" dirty="0" smtClean="0"/>
              <a:t>High</a:t>
            </a:r>
          </a:p>
          <a:p>
            <a:pPr lvl="1" eaLnBrk="1" hangingPunct="1">
              <a:defRPr/>
            </a:pPr>
            <a:r>
              <a:rPr lang="en-US" altLang="en-US" dirty="0" smtClean="0"/>
              <a:t>Medium</a:t>
            </a:r>
          </a:p>
          <a:p>
            <a:pPr lvl="1" eaLnBrk="1" hangingPunct="1">
              <a:defRPr/>
            </a:pPr>
            <a:r>
              <a:rPr lang="en-US" altLang="en-US" dirty="0" smtClean="0"/>
              <a:t>Low</a:t>
            </a:r>
          </a:p>
          <a:p>
            <a:pPr lvl="1" eaLnBrk="1" hangingPunct="1">
              <a:defRPr/>
            </a:pPr>
            <a:r>
              <a:rPr lang="en-US" altLang="en-US" dirty="0" smtClean="0"/>
              <a:t>Informational</a:t>
            </a:r>
          </a:p>
          <a:p>
            <a:pPr eaLnBrk="1" hangingPunct="1">
              <a:defRPr/>
            </a:pPr>
            <a:r>
              <a:rPr lang="en-US" altLang="en-US" dirty="0" smtClean="0"/>
              <a:t>Description of vulnerability</a:t>
            </a:r>
          </a:p>
          <a:p>
            <a:pPr eaLnBrk="1" hangingPunct="1">
              <a:defRPr/>
            </a:pPr>
            <a:r>
              <a:rPr lang="en-US" altLang="en-US" dirty="0" smtClean="0"/>
              <a:t>Risk factor</a:t>
            </a:r>
          </a:p>
          <a:p>
            <a:pPr eaLnBrk="1" hangingPunct="1">
              <a:defRPr/>
            </a:pPr>
            <a:r>
              <a:rPr lang="en-US" altLang="en-US" dirty="0" smtClean="0"/>
              <a:t>CVE number</a:t>
            </a:r>
          </a:p>
        </p:txBody>
      </p:sp>
    </p:spTree>
    <p:extLst>
      <p:ext uri="{BB962C8B-B14F-4D97-AF65-F5344CB8AC3E}">
        <p14:creationId xmlns:p14="http://schemas.microsoft.com/office/powerpoint/2010/main" val="24578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 smtClean="0"/>
              <a:t>Common Vulnerabilities and Exposures 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CVE created by </a:t>
            </a:r>
            <a:r>
              <a:rPr lang="en-US" altLang="en-US" dirty="0" smtClean="0">
                <a:hlinkClick r:id="rId3"/>
              </a:rPr>
              <a:t>http://www.cve.mitre.org/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Attempting to standardize the names for vulnerabilities.</a:t>
            </a:r>
          </a:p>
          <a:p>
            <a:pPr eaLnBrk="1" hangingPunct="1">
              <a:defRPr/>
            </a:pPr>
            <a:r>
              <a:rPr lang="en-US" altLang="en-US" dirty="0" smtClean="0"/>
              <a:t>CVE search engine at http://icat.nist.gov/</a:t>
            </a:r>
          </a:p>
        </p:txBody>
      </p:sp>
    </p:spTree>
    <p:extLst>
      <p:ext uri="{BB962C8B-B14F-4D97-AF65-F5344CB8AC3E}">
        <p14:creationId xmlns:p14="http://schemas.microsoft.com/office/powerpoint/2010/main" val="19282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1061"/>
            <a:ext cx="8229600" cy="38868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379602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15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www.tenable.com/products/nessus/select-your-operating-system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5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Sponsored Training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495" y="1600200"/>
            <a:ext cx="6203009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Options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095" y="1417638"/>
            <a:ext cx="6723809" cy="284761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0095" y="4724400"/>
            <a:ext cx="6714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store.tenable.com/index.php?main_page=index&amp;cPath=2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165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the following note: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22" y="2791362"/>
            <a:ext cx="8003755" cy="116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 is built on a classic client/server model.</a:t>
            </a:r>
          </a:p>
          <a:p>
            <a:r>
              <a:rPr lang="en-US" dirty="0" smtClean="0"/>
              <a:t>The server portion may reside on a separate machine, or on the same machine as the client</a:t>
            </a:r>
          </a:p>
          <a:p>
            <a:r>
              <a:rPr lang="en-US" dirty="0" smtClean="0"/>
              <a:t>The client is the interface that you will interact with to execute scans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from Tenable Security</a:t>
            </a:r>
          </a:p>
          <a:p>
            <a:pPr lvl="1"/>
            <a:r>
              <a:rPr lang="en-US" dirty="0">
                <a:hlinkClick r:id="rId2"/>
              </a:rPr>
              <a:t>http://www.tenable.com/products/nessus/select-your-operating-system</a:t>
            </a:r>
            <a:endParaRPr lang="en-US" dirty="0"/>
          </a:p>
          <a:p>
            <a:r>
              <a:rPr lang="en-US" dirty="0" smtClean="0"/>
              <a:t>Before installing, go to registration page and get the activation code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www.tenable.com/products/nessus-home</a:t>
            </a:r>
            <a:endParaRPr lang="en-US" dirty="0" smtClean="0"/>
          </a:p>
          <a:p>
            <a:r>
              <a:rPr lang="en-US" dirty="0" smtClean="0"/>
              <a:t>Run the MSI package and follow the prompts</a:t>
            </a:r>
          </a:p>
          <a:p>
            <a:r>
              <a:rPr lang="en-US" dirty="0" smtClean="0"/>
              <a:t>Install will also install PCAP and then take you to the registration page.  </a:t>
            </a:r>
          </a:p>
          <a:p>
            <a:r>
              <a:rPr lang="en-US" dirty="0" smtClean="0"/>
              <a:t>Enter activation code and follow the prompts to get updates and plugins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for Nessus is available here: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static.tenable.com/documentation/nessus_4.2_user_guide.pdf</a:t>
            </a:r>
            <a:endParaRPr lang="en-US" dirty="0" smtClean="0"/>
          </a:p>
          <a:p>
            <a:r>
              <a:rPr lang="en-US" dirty="0" smtClean="0"/>
              <a:t>You will also get a link to this location during the install.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and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need to turn off Anti-Virus and Firewall in order to get an effective scan or you will see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Before you do this, disconnect from any and all networks.</a:t>
            </a:r>
          </a:p>
          <a:p>
            <a:r>
              <a:rPr lang="en-US" dirty="0" smtClean="0"/>
              <a:t>You will likely still get some blocking as AV doesn’t like to give up.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524" y="2841065"/>
            <a:ext cx="1980952" cy="1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Nessus is installed here: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09" y="2316685"/>
            <a:ext cx="7952381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end up looking at web page hosted from your machine.</a:t>
            </a:r>
          </a:p>
          <a:p>
            <a:r>
              <a:rPr lang="en-US" dirty="0" smtClean="0"/>
              <a:t>Book mark the page to save time getting back</a:t>
            </a:r>
          </a:p>
          <a:p>
            <a:r>
              <a:rPr lang="en-US" dirty="0" smtClean="0"/>
              <a:t>URL will look like this: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localhost:8834/html5.html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first go to site, you will need to click on continue to the website.: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43" y="2576027"/>
            <a:ext cx="7142857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857" y="2414613"/>
            <a:ext cx="3314286" cy="2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Scans are based on policies, you will need to create that first.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553" y="2484455"/>
            <a:ext cx="5948893" cy="382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000" y="2536581"/>
            <a:ext cx="6400000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from ISC</a:t>
            </a:r>
            <a:r>
              <a:rPr lang="en-US" baseline="30000" dirty="0" smtClean="0"/>
              <a:t>2</a:t>
            </a:r>
            <a:r>
              <a:rPr lang="en-US" dirty="0" smtClean="0"/>
              <a:t> and ASIS Conference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news</a:t>
            </a:r>
          </a:p>
          <a:p>
            <a:r>
              <a:rPr lang="en-US" dirty="0" smtClean="0"/>
              <a:t>Nessus</a:t>
            </a:r>
          </a:p>
          <a:p>
            <a:r>
              <a:rPr lang="en-US" dirty="0" smtClean="0"/>
              <a:t>Next Week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3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264" y="1600200"/>
            <a:ext cx="7963472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many more options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28300"/>
            <a:ext cx="8229600" cy="32523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827" y="1600200"/>
            <a:ext cx="6906346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571" y="1752600"/>
            <a:ext cx="4942857" cy="290476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your scan has started you will see a status field like this: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229600" cy="157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completed you will get the following notification: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7" y="2667000"/>
            <a:ext cx="8223913" cy="127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From First Scan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21344"/>
            <a:ext cx="8229600" cy="40662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on scan gives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73023"/>
            <a:ext cx="8229600" cy="396287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drill down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2787"/>
            <a:ext cx="8229600" cy="39433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note: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133600"/>
            <a:ext cx="5333333" cy="2152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313277"/>
            <a:ext cx="5333333" cy="2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defensesystems.com/articles/2014/08/15/drones-can-hack-wifi-networks.aspx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www.fool.com/investing/general/2014/09/28/home-depot-vs-target-diy-centers-data-breach-was-w.aspx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://www.scmagazine.com/reports-suggest-home-depot-was-hit-by-the-mozart-malware/article/373976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http://www.forbes.com/sites/patrickmoorhead/2014/09/29/hewlett-packard-designates-printing-a-first-class-iot-security-platform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575"/>
            <a:ext cx="4038600" cy="4854099"/>
          </a:xfrm>
        </p:spPr>
        <p:txBody>
          <a:bodyPr/>
          <a:lstStyle/>
          <a:p>
            <a:r>
              <a:rPr lang="en-US" dirty="0" smtClean="0"/>
              <a:t>Note on criticality</a:t>
            </a:r>
          </a:p>
          <a:p>
            <a:r>
              <a:rPr lang="en-US" dirty="0" smtClean="0"/>
              <a:t>The “Critical” risk factor is without any mitigating controls being taken in to account</a:t>
            </a:r>
          </a:p>
          <a:p>
            <a:r>
              <a:rPr lang="en-US" dirty="0" smtClean="0"/>
              <a:t>Vulnerabilities need to be evaluated in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276" y="1538690"/>
            <a:ext cx="3542924" cy="473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results were obtained, even though Anti-Virus continued blocking multiple techniques.</a:t>
            </a:r>
          </a:p>
          <a:p>
            <a:r>
              <a:rPr lang="en-US" dirty="0" smtClean="0"/>
              <a:t>Consider setting up a scanning machine without any AV or Host Firewall.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short order you will gather a large collection of scans</a:t>
            </a:r>
          </a:p>
          <a:p>
            <a:r>
              <a:rPr lang="en-US" dirty="0" smtClean="0"/>
              <a:t>Use the built in folder system to move scans off of the main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047" y="3520493"/>
            <a:ext cx="4161905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the Info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602" y="1600200"/>
            <a:ext cx="7378796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least significant vulnerabilities are classified as “Info” or informational.</a:t>
            </a:r>
          </a:p>
          <a:p>
            <a:r>
              <a:rPr lang="en-US" dirty="0" smtClean="0"/>
              <a:t>These are often very useful in understanding details of the asset being scanned.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Instance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571" y="1663986"/>
            <a:ext cx="6742857" cy="458095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Mid-Term</a:t>
            </a:r>
          </a:p>
          <a:p>
            <a:pPr lvl="1"/>
            <a:r>
              <a:rPr lang="en-US" dirty="0" smtClean="0"/>
              <a:t>Will cover weeks 1-5.  Will </a:t>
            </a:r>
            <a:r>
              <a:rPr lang="en-US" u="sng" dirty="0" smtClean="0"/>
              <a:t>not</a:t>
            </a:r>
            <a:r>
              <a:rPr lang="en-US" dirty="0" smtClean="0"/>
              <a:t> include information from tonight</a:t>
            </a:r>
          </a:p>
          <a:p>
            <a:pPr lvl="1"/>
            <a:r>
              <a:rPr lang="en-US" dirty="0" smtClean="0"/>
              <a:t>Questions will come from the presentation material</a:t>
            </a:r>
          </a:p>
          <a:p>
            <a:pPr lvl="1"/>
            <a:r>
              <a:rPr lang="en-US" dirty="0" smtClean="0"/>
              <a:t>Exam will be multiple choice</a:t>
            </a:r>
          </a:p>
          <a:p>
            <a:r>
              <a:rPr lang="en-US" dirty="0" smtClean="0"/>
              <a:t>NetCat</a:t>
            </a:r>
          </a:p>
          <a:p>
            <a:pPr marL="137160" indent="0">
              <a:buNone/>
            </a:pPr>
            <a:r>
              <a:rPr lang="en-US" dirty="0" smtClean="0"/>
              <a:t>Potentially</a:t>
            </a:r>
          </a:p>
          <a:p>
            <a:r>
              <a:rPr lang="en-US" dirty="0" smtClean="0"/>
              <a:t>Batch Scripting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</a:t>
            </a:r>
          </a:p>
          <a:p>
            <a:pPr lvl="1"/>
            <a:r>
              <a:rPr lang="en-US" dirty="0" smtClean="0"/>
              <a:t>Bash</a:t>
            </a:r>
          </a:p>
          <a:p>
            <a:pPr lvl="2"/>
            <a:r>
              <a:rPr lang="en-US" dirty="0">
                <a:hlinkClick r:id="rId2"/>
              </a:rPr>
              <a:t>http://bits.blogs.nytimes.com/2014/09/26/companies-rush-to-fix-shellshock-software-bug-as-hackers-launch-thousands-of-attacks/?_php=true&amp;_type=blogs&amp;_</a:t>
            </a:r>
            <a:r>
              <a:rPr lang="en-US" dirty="0" smtClean="0">
                <a:hlinkClick r:id="rId2"/>
              </a:rPr>
              <a:t>r=0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access.redhat.com/announcements/1210053</a:t>
            </a:r>
            <a:endParaRPr lang="en-US" dirty="0" smtClean="0"/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www.pcworld.com/article/2688932/improved-patch-tackles-new-shellshock-attack-vectors.html</a:t>
            </a:r>
            <a:endParaRPr lang="en-US" dirty="0" smtClean="0"/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www.itnews.com/exploits-vulnerabilities/84263/six-key-defenses-against-shellshock-attacks?source=ITNEWSNLE_nlt_itndaily_2014-09-30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</a:t>
            </a:r>
          </a:p>
          <a:p>
            <a:pPr lvl="1"/>
            <a:r>
              <a:rPr lang="en-US" dirty="0">
                <a:hlinkClick r:id="rId2"/>
              </a:rPr>
              <a:t>http://www.joystiq.com/2014/09/30/hackers-charged-with-xbox-one-valve-call-of-duty-data-theft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www.ehackingnews.com/2014/09/data-breach-at-tripadvisors-viator.html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http://www.darkreading.com/application-security/how-a-major-bank-hacked-its-java-security/d/d-id/1316216?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www.waratek.com/Waratek/media/SiteMedia/Documentation/DataSheet-Waratek-Application-Security-vs-3.pdf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www.businessweek.com/news/2014-09-29/supervalu-finds-separate-data-breach-in-computer-network</a:t>
            </a:r>
            <a:endParaRPr lang="en-US" dirty="0" smtClean="0"/>
          </a:p>
          <a:p>
            <a:pPr marL="58521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5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www.informationweek.com/cloud/software-as-a-service/amazon-reboots-cloud-servers-xen-bug-blamed/d/d-id/1316093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http://arstechnica.com/apple/2014/09/apple-patches-shellshock-bash-bug-in-os-x-10-9-10-8-and-10-7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threatpost.com/fbi-to-open-up-malware-investigator-portal-to-external-researchers/108590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http://www.dailydot.com/politics/tor-mozilla-firefox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1998 as an open source security scanning tool</a:t>
            </a:r>
          </a:p>
          <a:p>
            <a:r>
              <a:rPr lang="en-US" dirty="0" smtClean="0"/>
              <a:t>Changed to a close sourced tool in 2005, but has remained “free” for personal use.</a:t>
            </a:r>
          </a:p>
          <a:p>
            <a:r>
              <a:rPr lang="en-US" dirty="0" smtClean="0"/>
              <a:t>Surveys by sectools.org indicate Nessus remains the most popular vulnerability scanners</a:t>
            </a:r>
          </a:p>
          <a:p>
            <a:r>
              <a:rPr lang="en-US" u="sng" dirty="0" smtClean="0"/>
              <a:t>Not installed with Kali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3062</TotalTime>
  <Words>943</Words>
  <Application>Microsoft Office PowerPoint</Application>
  <PresentationFormat>On-screen Show (4:3)</PresentationFormat>
  <Paragraphs>261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Career Fair</vt:lpstr>
      <vt:lpstr>Tonight's Plan</vt:lpstr>
      <vt:lpstr>In The News</vt:lpstr>
      <vt:lpstr>In The News</vt:lpstr>
      <vt:lpstr>In The News</vt:lpstr>
      <vt:lpstr>In The News</vt:lpstr>
      <vt:lpstr>In The News</vt:lpstr>
      <vt:lpstr>Nessus</vt:lpstr>
      <vt:lpstr>The Nessus Server</vt:lpstr>
      <vt:lpstr>Plugins</vt:lpstr>
      <vt:lpstr>Defining Targets</vt:lpstr>
      <vt:lpstr>Vulnerability Scanning</vt:lpstr>
      <vt:lpstr>Viewing Reports</vt:lpstr>
      <vt:lpstr>Common Vulnerabilities and Exposures </vt:lpstr>
      <vt:lpstr>Options</vt:lpstr>
      <vt:lpstr>Options</vt:lpstr>
      <vt:lpstr>Nessus Sponsored Training</vt:lpstr>
      <vt:lpstr>Certification Options</vt:lpstr>
      <vt:lpstr>Architecture</vt:lpstr>
      <vt:lpstr>Getting Nessus</vt:lpstr>
      <vt:lpstr>Documentation</vt:lpstr>
      <vt:lpstr>AV and Firewalls</vt:lpstr>
      <vt:lpstr>Location</vt:lpstr>
      <vt:lpstr>Getting Started</vt:lpstr>
      <vt:lpstr>SSL Warning</vt:lpstr>
      <vt:lpstr>Logging In</vt:lpstr>
      <vt:lpstr>Policies</vt:lpstr>
      <vt:lpstr>Policies 2</vt:lpstr>
      <vt:lpstr>Policies 3</vt:lpstr>
      <vt:lpstr>There are many more options</vt:lpstr>
      <vt:lpstr>Creating A Scan</vt:lpstr>
      <vt:lpstr>Scheduling A Scan</vt:lpstr>
      <vt:lpstr>Scan Status</vt:lpstr>
      <vt:lpstr>Scan Status</vt:lpstr>
      <vt:lpstr>Output From First Scan</vt:lpstr>
      <vt:lpstr>Clicking on scan gives details</vt:lpstr>
      <vt:lpstr>Continuing to drill down</vt:lpstr>
      <vt:lpstr>Good Information</vt:lpstr>
      <vt:lpstr>Criticality</vt:lpstr>
      <vt:lpstr>More on Results</vt:lpstr>
      <vt:lpstr>Organizing Scans</vt:lpstr>
      <vt:lpstr>Don’t Forget the Info</vt:lpstr>
      <vt:lpstr>Info Vulnerabilities</vt:lpstr>
      <vt:lpstr>For Instance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194</cp:revision>
  <dcterms:created xsi:type="dcterms:W3CDTF">2014-08-27T02:09:01Z</dcterms:created>
  <dcterms:modified xsi:type="dcterms:W3CDTF">2014-10-01T23:38:26Z</dcterms:modified>
</cp:coreProperties>
</file>