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sldIdLst>
    <p:sldId id="256" r:id="rId2"/>
    <p:sldId id="258" r:id="rId3"/>
    <p:sldId id="357" r:id="rId4"/>
    <p:sldId id="492" r:id="rId5"/>
    <p:sldId id="491" r:id="rId6"/>
    <p:sldId id="494" r:id="rId7"/>
    <p:sldId id="552" r:id="rId8"/>
    <p:sldId id="605" r:id="rId9"/>
    <p:sldId id="606" r:id="rId10"/>
    <p:sldId id="607" r:id="rId11"/>
    <p:sldId id="553" r:id="rId12"/>
    <p:sldId id="554" r:id="rId13"/>
    <p:sldId id="555" r:id="rId14"/>
    <p:sldId id="610" r:id="rId15"/>
    <p:sldId id="608" r:id="rId16"/>
    <p:sldId id="609" r:id="rId17"/>
    <p:sldId id="611" r:id="rId18"/>
    <p:sldId id="612" r:id="rId19"/>
    <p:sldId id="613" r:id="rId20"/>
    <p:sldId id="556" r:id="rId21"/>
    <p:sldId id="619" r:id="rId22"/>
    <p:sldId id="616" r:id="rId23"/>
    <p:sldId id="617" r:id="rId24"/>
    <p:sldId id="557" r:id="rId25"/>
    <p:sldId id="558" r:id="rId26"/>
    <p:sldId id="559" r:id="rId27"/>
    <p:sldId id="560" r:id="rId28"/>
    <p:sldId id="561" r:id="rId29"/>
    <p:sldId id="562" r:id="rId30"/>
    <p:sldId id="614" r:id="rId31"/>
    <p:sldId id="563" r:id="rId32"/>
    <p:sldId id="615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621" r:id="rId48"/>
    <p:sldId id="578" r:id="rId49"/>
    <p:sldId id="579" r:id="rId50"/>
    <p:sldId id="603" r:id="rId51"/>
    <p:sldId id="604" r:id="rId52"/>
    <p:sldId id="528" r:id="rId53"/>
    <p:sldId id="39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11/12/2014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1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afee.com/us/downloads/free-tools/wsdigger.asp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cafee.com/us/downloads/free-tools/wsdigger.asp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blogs/federal-eye/wp/2014/11/10/china-suspected-of-breaching-u-s-postal-service-computer-networks/" TargetMode="External"/><Relationship Id="rId2" Type="http://schemas.openxmlformats.org/officeDocument/2006/relationships/hyperlink" Target="http://thehackernews.com/2014/11/nogotofail-Network-Security-Testing-Too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shingtontimes.com/news/2014/nov/7/indiana-doe-website-back-up-after-2nd-hacking/" TargetMode="External"/><Relationship Id="rId5" Type="http://schemas.openxmlformats.org/officeDocument/2006/relationships/hyperlink" Target="http://www.darkreading.com/application-security/the-staggering-complexity-of-application-security/a/d-id/1317345" TargetMode="External"/><Relationship Id="rId4" Type="http://schemas.openxmlformats.org/officeDocument/2006/relationships/hyperlink" Target="http://threatpost.com/powerful-masque-ios-vulnerability-disclosed/109272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ortswigger.net/burp/extender/" TargetMode="External"/><Relationship Id="rId2" Type="http://schemas.openxmlformats.org/officeDocument/2006/relationships/hyperlink" Target="https://www.fishnetsecurity.com/6labs/blog/using-burp-suite-test-web-services-ws-secur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.portswigger.net/bappstore/ShowBappDetails.aspx?uuid=ef2f3f1a593d417987bb2ddded760aee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ms182557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2014/11/darkhotel-malware/" TargetMode="External"/><Relationship Id="rId2" Type="http://schemas.openxmlformats.org/officeDocument/2006/relationships/hyperlink" Target="http://www.bbc.com/news/technology-2992875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xnews.com/politics/2014/11/10/postal-service-confirms-security-breach-chinese-govt-hackers-reportedly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samurai.inguardians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-security.org/malware_news.php?id=2913" TargetMode="External"/><Relationship Id="rId2" Type="http://schemas.openxmlformats.org/officeDocument/2006/relationships/hyperlink" Target="https://www.techdirt.com/blog/netneutrality/articles/20141012/06344928801/revealed-isps-already-violating-net-neutrality-to-block-encryption-make-everyone-less-safe-online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cworld.com/article/2845352/tor-project-mulls-how-feds-took-down-hidden-websites.html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marketplace/pp/B00HW50E0M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ackaserver.com/howto-complete-a-penetration-test-report/" TargetMode="External"/><Relationship Id="rId2" Type="http://schemas.openxmlformats.org/officeDocument/2006/relationships/hyperlink" Target="http://www.offensive-security.com/penetration-testing-sample-repor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iiconsulting.com/services/security-assessment/NII_Sample_PT_Report.pdf" TargetMode="External"/><Relationship Id="rId4" Type="http://schemas.openxmlformats.org/officeDocument/2006/relationships/hyperlink" Target="http://resources.infosecinstitute.com/writing-penetration-testing-report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12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http://community.mis.temple.edu/mis5211sec001f14</a:t>
            </a:r>
            <a:r>
              <a:rPr lang="en-US" sz="2200" dirty="0" smtClean="0">
                <a:hlinkClick r:id="rId2"/>
              </a:rPr>
              <a:t>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JSON </a:t>
            </a:r>
            <a:r>
              <a:rPr lang="en-US" dirty="0"/>
              <a:t>- JavaScript Object </a:t>
            </a:r>
            <a:r>
              <a:rPr lang="en-US" dirty="0" smtClean="0"/>
              <a:t>Notation </a:t>
            </a:r>
          </a:p>
          <a:p>
            <a:r>
              <a:rPr lang="en-US" dirty="0" smtClean="0"/>
              <a:t>WS-Security </a:t>
            </a:r>
            <a:r>
              <a:rPr lang="en-US" dirty="0"/>
              <a:t>– </a:t>
            </a:r>
            <a:r>
              <a:rPr lang="en-US" dirty="0" smtClean="0"/>
              <a:t>An </a:t>
            </a:r>
            <a:r>
              <a:rPr lang="en-US" dirty="0"/>
              <a:t>extension to SOAP to apply security to Web services. It is a member of the Web service specifications and was published by OASIS</a:t>
            </a:r>
            <a:r>
              <a:rPr lang="en-US" dirty="0" smtClean="0"/>
              <a:t>.</a:t>
            </a:r>
          </a:p>
          <a:p>
            <a:r>
              <a:rPr lang="en-US" dirty="0"/>
              <a:t>SAML – Security Assertion Markup Language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1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OWASP</a:t>
            </a:r>
          </a:p>
          <a:p>
            <a:pPr lvl="1"/>
            <a:r>
              <a:rPr lang="en-US" dirty="0"/>
              <a:t>At the simplest level, web services can be seen as a specialized web application that differs mainly at the presentation tier level. While web applications typically are HTML-based, web services are XML-based. </a:t>
            </a:r>
            <a:endParaRPr lang="en-US" dirty="0" smtClean="0"/>
          </a:p>
          <a:p>
            <a:pPr lvl="1"/>
            <a:r>
              <a:rPr lang="en-US" dirty="0" smtClean="0"/>
              <a:t>Web </a:t>
            </a:r>
            <a:r>
              <a:rPr lang="en-US" dirty="0"/>
              <a:t>services are employed as building </a:t>
            </a:r>
            <a:r>
              <a:rPr lang="en-US" dirty="0" smtClean="0"/>
              <a:t>blocks used </a:t>
            </a:r>
            <a:r>
              <a:rPr lang="en-US" dirty="0"/>
              <a:t>by other web applications </a:t>
            </a:r>
            <a:r>
              <a:rPr lang="en-US" dirty="0" smtClean="0"/>
              <a:t>using </a:t>
            </a:r>
            <a:r>
              <a:rPr lang="en-US" dirty="0"/>
              <a:t>the so-called SOA model. </a:t>
            </a:r>
            <a:endParaRPr lang="en-US" dirty="0" smtClean="0"/>
          </a:p>
          <a:p>
            <a:pPr lvl="1"/>
            <a:r>
              <a:rPr lang="en-US" dirty="0" smtClean="0"/>
              <a:t>Web </a:t>
            </a:r>
            <a:r>
              <a:rPr lang="en-US" dirty="0"/>
              <a:t>services typically present a public functional interface, callable in a programmatic </a:t>
            </a:r>
            <a:r>
              <a:rPr lang="en-US" dirty="0" smtClean="0"/>
              <a:t>fashion.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9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Web services, like other distributed applications, require protection at multiple levels: </a:t>
            </a:r>
          </a:p>
          <a:p>
            <a:pPr lvl="1"/>
            <a:r>
              <a:rPr lang="en-US" dirty="0"/>
              <a:t>SOAP messages that are sent on the wire should be delivered confidentially and without tampering </a:t>
            </a:r>
          </a:p>
          <a:p>
            <a:pPr lvl="1"/>
            <a:r>
              <a:rPr lang="en-US" dirty="0"/>
              <a:t>The server needs to be confident who it is talking to and what the clients are entitled to </a:t>
            </a:r>
          </a:p>
          <a:p>
            <a:pPr lvl="1"/>
            <a:r>
              <a:rPr lang="en-US" dirty="0"/>
              <a:t>The clients need to know that they are talking to the right server, and not a phishing </a:t>
            </a:r>
            <a:r>
              <a:rPr lang="en-US" dirty="0" smtClean="0"/>
              <a:t>site. </a:t>
            </a:r>
            <a:endParaRPr lang="en-US" dirty="0"/>
          </a:p>
          <a:p>
            <a:pPr lvl="1"/>
            <a:r>
              <a:rPr lang="en-US" dirty="0"/>
              <a:t>System message logs should contain sufficient information to reliably reconstruct the chain of events and track those back to the authenticated callers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Open, text-based standards</a:t>
            </a:r>
          </a:p>
          <a:p>
            <a:r>
              <a:rPr lang="en-US" dirty="0"/>
              <a:t>Modular approach</a:t>
            </a:r>
          </a:p>
          <a:p>
            <a:r>
              <a:rPr lang="en-US" dirty="0"/>
              <a:t>Inexpensive to implement (relatively)</a:t>
            </a:r>
          </a:p>
          <a:p>
            <a:r>
              <a:rPr lang="en-US" dirty="0"/>
              <a:t>Reduce the cost of enterprise application integration</a:t>
            </a:r>
          </a:p>
          <a:p>
            <a:r>
              <a:rPr lang="en-US" dirty="0"/>
              <a:t>Incremental implementation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49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Developed from Standard Generalized Markup Method (SGML)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XML widely supported by W3C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Essential characteristic is the separation of content from presentation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XML describes only data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Any application that understands XML can exchange data</a:t>
            </a:r>
          </a:p>
        </p:txBody>
      </p:sp>
    </p:spTree>
    <p:extLst>
      <p:ext uri="{BB962C8B-B14F-4D97-AF65-F5344CB8AC3E}">
        <p14:creationId xmlns:p14="http://schemas.microsoft.com/office/powerpoint/2010/main" val="63938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XML parser checks syntax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If syntax is good the document is </a:t>
            </a:r>
            <a:r>
              <a:rPr lang="en-US" altLang="en-US" i="1" dirty="0"/>
              <a:t>well-formed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XML document can optionally reference a </a:t>
            </a:r>
            <a:r>
              <a:rPr lang="en-US" altLang="en-US" i="1" dirty="0"/>
              <a:t>Document Type Definition (DTD),</a:t>
            </a:r>
            <a:r>
              <a:rPr lang="en-US" altLang="en-US" dirty="0"/>
              <a:t> also called a </a:t>
            </a:r>
            <a:r>
              <a:rPr lang="en-US" altLang="en-US" i="1" dirty="0"/>
              <a:t>Schema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If an XML document adheres to the structure of the schema it is </a:t>
            </a:r>
            <a:r>
              <a:rPr lang="en-US" altLang="en-US" i="1" dirty="0"/>
              <a:t>valid</a:t>
            </a:r>
          </a:p>
        </p:txBody>
      </p:sp>
    </p:spTree>
    <p:extLst>
      <p:ext uri="{BB962C8B-B14F-4D97-AF65-F5344CB8AC3E}">
        <p14:creationId xmlns:p14="http://schemas.microsoft.com/office/powerpoint/2010/main" val="279561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SOAP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SOAP enables between distributed systems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SOAP message has three parts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envelope</a:t>
            </a:r>
            <a:r>
              <a:rPr lang="en-US" altLang="en-US" dirty="0"/>
              <a:t> – wraps entire message and contains header and body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header</a:t>
            </a:r>
            <a:r>
              <a:rPr lang="en-US" altLang="en-US" dirty="0"/>
              <a:t> – optional element with additional info such as security or routing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body</a:t>
            </a:r>
            <a:r>
              <a:rPr lang="en-US" altLang="en-US" dirty="0"/>
              <a:t> – application-specific data being </a:t>
            </a:r>
            <a:r>
              <a:rPr lang="en-US" altLang="en-US" dirty="0" smtClean="0"/>
              <a:t>communicated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424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WSDL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Web services are self-describing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Description is written in WSDL, an XML-based language through which a web service conveys to applications the methods that the service provides and how those methods are accessed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WSDL is meant to be read by applications (not humans)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69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UDDI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UDDI defines an XML-based format that describes electronic capabilities and business processes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Entries are stored in a UDDI registry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UDDI Business Registry (UBR)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"white pages" – contact info, description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"yellow pages" – classification info, details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"green pages" – technical data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uddi.microsoft.com </a:t>
            </a:r>
          </a:p>
        </p:txBody>
      </p:sp>
    </p:spTree>
    <p:extLst>
      <p:ext uri="{BB962C8B-B14F-4D97-AF65-F5344CB8AC3E}">
        <p14:creationId xmlns:p14="http://schemas.microsoft.com/office/powerpoint/2010/main" val="1496358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SOAP is a heavy weight protocol</a:t>
            </a:r>
          </a:p>
          <a:p>
            <a:r>
              <a:rPr lang="en-US" dirty="0" smtClean="0"/>
              <a:t>REST uses simple HTML operations GET, PUT, POST, DELETE for carrying out web operations/activity</a:t>
            </a:r>
          </a:p>
          <a:p>
            <a:r>
              <a:rPr lang="en-US" dirty="0" smtClean="0"/>
              <a:t>It is an architectural style not a protocol</a:t>
            </a:r>
          </a:p>
          <a:p>
            <a:r>
              <a:rPr lang="en-US" dirty="0" smtClean="0"/>
              <a:t>REST has become the favored style for web services to communicate</a:t>
            </a:r>
          </a:p>
          <a:p>
            <a:r>
              <a:rPr lang="en-US" dirty="0" smtClean="0"/>
              <a:t>REST-based APIs provided by many applications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Answers to Questions</a:t>
            </a:r>
          </a:p>
          <a:p>
            <a:r>
              <a:rPr lang="en-US" dirty="0" smtClean="0"/>
              <a:t>Web Services</a:t>
            </a:r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WADL models the resources provided by a service and the relationships between them.</a:t>
            </a:r>
          </a:p>
          <a:p>
            <a:r>
              <a:rPr lang="en-US" dirty="0"/>
              <a:t>WADL is intended to simplify the reuse of web services that are based on the existing HTTP architecture of the Web.</a:t>
            </a:r>
          </a:p>
          <a:p>
            <a:r>
              <a:rPr lang="en-US" dirty="0"/>
              <a:t>WADL is platform and language independent and aims to promote reuse of applications beyond the basic use in a web browser.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08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- </a:t>
            </a:r>
            <a:r>
              <a:rPr lang="en-US" dirty="0" smtClean="0"/>
              <a:t>An </a:t>
            </a:r>
            <a:r>
              <a:rPr lang="en-US" dirty="0"/>
              <a:t>open standard format that uses human-readable text to transmit data objects consisting of attribute–value pairs. Used primarily to transmit data between a server and web application, as an alternative to XML.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50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WS-Security describes three main mechanisms:</a:t>
            </a:r>
          </a:p>
          <a:p>
            <a:pPr lvl="1"/>
            <a:r>
              <a:rPr lang="en-US" dirty="0"/>
              <a:t>How to sign SOAP messages to assure integrity. Signed messages also provide non-repudiation.</a:t>
            </a:r>
          </a:p>
          <a:p>
            <a:pPr lvl="1"/>
            <a:r>
              <a:rPr lang="en-US" dirty="0"/>
              <a:t>How to encrypt SOAP messages to assure confidentiality.</a:t>
            </a:r>
          </a:p>
          <a:p>
            <a:pPr lvl="1"/>
            <a:r>
              <a:rPr lang="en-US" dirty="0"/>
              <a:t>How to attach security tokens to ascertain the sender's identity.</a:t>
            </a:r>
          </a:p>
          <a:p>
            <a:endParaRPr lang="en-US" dirty="0"/>
          </a:p>
          <a:p>
            <a:r>
              <a:rPr lang="en-US" dirty="0"/>
              <a:t>The specification allows a variety of signature formats, encryption algorithms and multiple trust domains, and is open to various security token models, such as:</a:t>
            </a:r>
          </a:p>
          <a:p>
            <a:pPr lvl="1"/>
            <a:r>
              <a:rPr lang="en-US" dirty="0"/>
              <a:t>X.509 </a:t>
            </a:r>
            <a:r>
              <a:rPr lang="en-US" dirty="0" smtClean="0"/>
              <a:t>certificates</a:t>
            </a:r>
            <a:endParaRPr lang="en-US" dirty="0"/>
          </a:p>
          <a:p>
            <a:pPr lvl="1"/>
            <a:r>
              <a:rPr lang="en-US" dirty="0"/>
              <a:t>Kerberos </a:t>
            </a:r>
            <a:r>
              <a:rPr lang="en-US" dirty="0" smtClean="0"/>
              <a:t>tickets</a:t>
            </a:r>
            <a:endParaRPr lang="en-US" dirty="0"/>
          </a:p>
          <a:p>
            <a:pPr lvl="1"/>
            <a:r>
              <a:rPr lang="en-US" dirty="0"/>
              <a:t>UserID/Password </a:t>
            </a:r>
            <a:r>
              <a:rPr lang="en-US" dirty="0" smtClean="0"/>
              <a:t>credentials</a:t>
            </a:r>
            <a:endParaRPr lang="en-US" dirty="0"/>
          </a:p>
          <a:p>
            <a:pPr lvl="1"/>
            <a:r>
              <a:rPr lang="en-US" dirty="0"/>
              <a:t>SAML </a:t>
            </a:r>
            <a:r>
              <a:rPr lang="en-US" dirty="0" smtClean="0"/>
              <a:t>Assertions</a:t>
            </a:r>
            <a:endParaRPr lang="en-US" dirty="0"/>
          </a:p>
          <a:p>
            <a:pPr lvl="1"/>
            <a:r>
              <a:rPr lang="en-US" dirty="0" smtClean="0"/>
              <a:t>Custom-defined </a:t>
            </a:r>
            <a:r>
              <a:rPr lang="en-US" dirty="0"/>
              <a:t>tokens.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05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XML-based open standard data format for exchanging authentication and authorization data between parties, in particular, between an identity provider and a service provider. </a:t>
            </a:r>
            <a:endParaRPr lang="en-US" dirty="0" smtClean="0"/>
          </a:p>
          <a:p>
            <a:r>
              <a:rPr lang="en-US" dirty="0" smtClean="0"/>
              <a:t>SAML </a:t>
            </a:r>
            <a:r>
              <a:rPr lang="en-US" dirty="0"/>
              <a:t>is a product of the OASIS Security Services Technical Committee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 with this, best practice is to only transmit inside of an SSL protected channel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78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services are built to be reusable</a:t>
            </a:r>
          </a:p>
          <a:p>
            <a:r>
              <a:rPr lang="en-US" dirty="0" smtClean="0"/>
              <a:t>As a result, they typically make a lot of data available, more then the specific application they support needs</a:t>
            </a:r>
          </a:p>
          <a:p>
            <a:r>
              <a:rPr lang="en-US" dirty="0" smtClean="0"/>
              <a:t>Often, but not always, this means an attacker can gather data that was not intended to be made available</a:t>
            </a:r>
          </a:p>
          <a:p>
            <a:r>
              <a:rPr lang="en-US" dirty="0" smtClean="0"/>
              <a:t>Also, developers creating later applications may include similar data in their applications believing it’s OK because why else would it have been provided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81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WSDigger </a:t>
            </a:r>
            <a:r>
              <a:rPr lang="en-US" dirty="0"/>
              <a:t>- WSDigger is a free open source tool designed by McAfee Foundstone to automate black-box web services security </a:t>
            </a:r>
            <a:r>
              <a:rPr lang="en-US" dirty="0" smtClean="0"/>
              <a:t>testing.</a:t>
            </a:r>
          </a:p>
          <a:p>
            <a:r>
              <a:rPr lang="en-US" dirty="0" smtClean="0"/>
              <a:t>Version </a:t>
            </a:r>
            <a:r>
              <a:rPr lang="en-US" dirty="0"/>
              <a:t>one of this framework contains sample attack plug-ins for SQL injection, cross site scripting and XPATH injection attacks.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web service vulnerable to XPATH injection is provided as an example with the tool.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157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www.mcafee.com/us/downloads/free-tools/wsdigger.aspx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20925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WSDigger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at: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www.mcafee.com/us/downloads/free-tools/wsdigger.aspx</a:t>
            </a:r>
            <a:endParaRPr lang="en-US" dirty="0" smtClean="0"/>
          </a:p>
          <a:p>
            <a:r>
              <a:rPr lang="en-US" dirty="0" smtClean="0"/>
              <a:t>After launching you will likely get this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954780"/>
            <a:ext cx="4333333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1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Installing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to do a search.  This is an old package.</a:t>
            </a:r>
          </a:p>
          <a:p>
            <a:r>
              <a:rPr lang="en-US" dirty="0" smtClean="0"/>
              <a:t>Use for testing, but delete afterwards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62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696" y="1600200"/>
            <a:ext cx="6042607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WSDigger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covers the following</a:t>
            </a:r>
          </a:p>
          <a:p>
            <a:pPr lvl="1"/>
            <a:r>
              <a:rPr lang="en-US" dirty="0" smtClean="0"/>
              <a:t>Service Discovery</a:t>
            </a:r>
          </a:p>
          <a:p>
            <a:pPr lvl="1"/>
            <a:r>
              <a:rPr lang="en-US" dirty="0" smtClean="0"/>
              <a:t>Attack Vector Discovery</a:t>
            </a:r>
          </a:p>
          <a:p>
            <a:pPr lvl="1"/>
            <a:r>
              <a:rPr lang="en-US" dirty="0" smtClean="0"/>
              <a:t>Exploit Testing</a:t>
            </a:r>
          </a:p>
          <a:p>
            <a:pPr lvl="1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4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thehackernews.com/2014/11/nogotofail-Network-Security-Testing-Tool.html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http://www.washingtonpost.com/blogs/federal-eye/wp/2014/11/10/china-suspected-of-breaching-u-s-postal-service-computer-networks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threatpost.com/powerful-masque-ios-vulnerability-disclosed/109272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www.darkreading.com/application-security/the-staggering-complexity-of-application-security/a/d-id/1317345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http://www.washingtontimes.com/news/2014/nov/7/indiana-doe-website-back-up-after-2nd-hacking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public UDDI from drop down</a:t>
            </a:r>
          </a:p>
          <a:p>
            <a:r>
              <a:rPr lang="en-US" dirty="0" smtClean="0"/>
              <a:t>Target private UDDI by typing over public</a:t>
            </a:r>
          </a:p>
          <a:p>
            <a:r>
              <a:rPr lang="en-US" dirty="0" smtClean="0"/>
              <a:t>Then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13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Foundstone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762" y="1654462"/>
            <a:ext cx="5990476" cy="460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60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capture shows list of WSDLs</a:t>
            </a:r>
          </a:p>
          <a:p>
            <a:r>
              <a:rPr lang="en-US" dirty="0" smtClean="0"/>
              <a:t>Pick one and explore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69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524" y="1644938"/>
            <a:ext cx="5980952" cy="4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14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Then, similar to Intercepting Proxies, we can enter or own values</a:t>
            </a:r>
          </a:p>
          <a:p>
            <a:r>
              <a:rPr lang="en-US" dirty="0" smtClean="0"/>
              <a:t>In the following example “KLAX”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66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238" y="1635415"/>
            <a:ext cx="6009524" cy="463809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02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Notes on WSDigger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Obviously, only target systems you own or have permission</a:t>
            </a:r>
          </a:p>
          <a:p>
            <a:r>
              <a:rPr lang="en-US" dirty="0" smtClean="0"/>
              <a:t>These examples came out of the Foundstone documentation</a:t>
            </a:r>
          </a:p>
          <a:p>
            <a:r>
              <a:rPr lang="en-US" dirty="0" smtClean="0"/>
              <a:t>Documentation is included with the download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88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done manually in Burp Suite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www.fishnetsecurity.com/6labs/blog/using-burp-suite-test-web-services-ws-security</a:t>
            </a:r>
            <a:endParaRPr lang="en-US" dirty="0" smtClean="0"/>
          </a:p>
          <a:p>
            <a:r>
              <a:rPr lang="en-US" dirty="0" smtClean="0"/>
              <a:t>Burp Suite also has it’s own plug in for Web Services via Burp Extender in the Pro version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3"/>
              </a:rPr>
              <a:t>http://portswigger.net/burp/extender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pro.portswigger.net/bappstore/ShowBappDetails.aspx?uuid=ef2f3f1a593d417987bb2ddded760aee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49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WebScarab also has Web Services Functionality</a:t>
            </a:r>
          </a:p>
          <a:p>
            <a:r>
              <a:rPr lang="en-US" dirty="0" smtClean="0"/>
              <a:t>WebScarab replaced by ZED Attack Proxy</a:t>
            </a:r>
          </a:p>
          <a:p>
            <a:r>
              <a:rPr lang="en-US" dirty="0" smtClean="0"/>
              <a:t>Please note:  Download only from owasp.org if you want to play with either.  Lots of “Free” software sites offering copies that are likely malware.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67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has a  “Web Performance Test </a:t>
            </a:r>
            <a:r>
              <a:rPr lang="en-US" dirty="0" smtClean="0"/>
              <a:t>Editor” in Visual Studio</a:t>
            </a:r>
          </a:p>
          <a:p>
            <a:r>
              <a:rPr lang="en-US" dirty="0"/>
              <a:t>Directions for use are here: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msdn.microsoft.com/en-us/library/ms182557.aspx</a:t>
            </a:r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US" dirty="0" smtClean="0"/>
              <a:t>Visual Studio is available from the software repository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7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www.bbc.com/news/technology-29928751</a:t>
            </a:r>
            <a:r>
              <a:rPr lang="en-US" dirty="0" smtClean="0"/>
              <a:t> (</a:t>
            </a:r>
            <a:r>
              <a:rPr lang="en-US" dirty="0" err="1" smtClean="0"/>
              <a:t>WireLurker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hlinkClick r:id="rId3"/>
              </a:rPr>
              <a:t>http://www.wired.com/2014/11/darkhotel-malware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http://www.foxnews.com/politics/2014/11/10/postal-service-confirms-security-breach-chinese-govt-hackers-reportedly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SOAPUI</a:t>
            </a:r>
          </a:p>
          <a:p>
            <a:pPr lvl="1"/>
            <a:r>
              <a:rPr lang="en-US" dirty="0" smtClean="0"/>
              <a:t>Supports SOAP and REST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662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SOAPUI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047" y="1854462"/>
            <a:ext cx="4761905" cy="420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85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SOAPUI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333" y="1524000"/>
            <a:ext cx="5733333" cy="30285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046" y="4879861"/>
            <a:ext cx="2161905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90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WSDL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003" y="1398304"/>
            <a:ext cx="5304762" cy="30190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835723"/>
            <a:ext cx="5190476" cy="2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66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140" y="1676400"/>
            <a:ext cx="2923809" cy="24190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944" y="2737350"/>
            <a:ext cx="5194856" cy="36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32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Eventually You Get Here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762" y="1702081"/>
            <a:ext cx="5790476" cy="45047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03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Samurai WTF (Web Testing Framework)</a:t>
            </a:r>
          </a:p>
          <a:p>
            <a:r>
              <a:rPr lang="en-US" dirty="0"/>
              <a:t>Available Here: </a:t>
            </a:r>
            <a:r>
              <a:rPr lang="en-US" dirty="0">
                <a:hlinkClick r:id="rId2"/>
              </a:rPr>
              <a:t>http://samurai.inguardians.com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Similar to KALI, but focused entirely on Web Applications</a:t>
            </a:r>
          </a:p>
          <a:p>
            <a:r>
              <a:rPr lang="en-US" dirty="0" smtClean="0"/>
              <a:t>If you do want to play with it, remember the password for Samurai is “samurai”.</a:t>
            </a:r>
          </a:p>
          <a:p>
            <a:r>
              <a:rPr lang="en-US" dirty="0" smtClean="0"/>
              <a:t>Asking this question in a help forum will garner a lot of abuse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0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Samurai Features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537392"/>
            <a:ext cx="6324600" cy="47595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34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Samurai Features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1359614"/>
            <a:ext cx="6781800" cy="51150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Samurai Features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1549784"/>
            <a:ext cx="6629400" cy="47529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3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 </a:t>
            </a:r>
            <a:r>
              <a:rPr lang="en-US" dirty="0" smtClean="0"/>
              <a:t>noted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www.goldenfrog.com/blog/fcc-must-prevent-isps-blocking-encryption</a:t>
            </a:r>
            <a:endParaRPr lang="en-US" dirty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www.techdirt.com/blog/netneutrality/articles/20141012/06344928801/revealed-isps-already-violating-net-neutrality-to-block-encryption-make-everyone-less-safe-online.shtml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www.net-security.org/malware_news.php?id=2913</a:t>
            </a:r>
            <a:r>
              <a:rPr lang="en-US" dirty="0" smtClean="0"/>
              <a:t> (Stuxnet)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www.pcworld.com/article/2845352/tor-project-mulls-how-feds-took-down-hidden-websites.html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On </a:t>
            </a:r>
            <a:r>
              <a:rPr lang="en-US" dirty="0" err="1" smtClean="0"/>
              <a:t>Sourceforge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DO NOT</a:t>
            </a:r>
            <a:r>
              <a:rPr lang="en-US" dirty="0" smtClean="0"/>
              <a:t> click on anything that looks like this!</a:t>
            </a: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r>
              <a:rPr lang="en-US" dirty="0" smtClean="0"/>
              <a:t>These are advertisers that are trying to trick you in to installing adware at best, or worse!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143" y="2248047"/>
            <a:ext cx="2885714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2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Kali is available via Amazon Web Services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aws.amazon.com/marketplace/pp/B00HW50E0M</a:t>
            </a:r>
            <a:endParaRPr lang="en-US" dirty="0" smtClean="0"/>
          </a:p>
          <a:p>
            <a:r>
              <a:rPr lang="en-US" dirty="0" smtClean="0"/>
              <a:t>Free for up to 750 </a:t>
            </a:r>
            <a:r>
              <a:rPr lang="en-US" dirty="0" err="1" smtClean="0"/>
              <a:t>hrs</a:t>
            </a:r>
            <a:r>
              <a:rPr lang="en-US" dirty="0" smtClean="0"/>
              <a:t>/month for first year after signup</a:t>
            </a:r>
          </a:p>
          <a:p>
            <a:r>
              <a:rPr lang="en-US" dirty="0" smtClean="0"/>
              <a:t>As low as $.02/</a:t>
            </a:r>
            <a:r>
              <a:rPr lang="en-US" dirty="0" err="1"/>
              <a:t>h</a:t>
            </a:r>
            <a:r>
              <a:rPr lang="en-US" dirty="0" err="1" smtClean="0"/>
              <a:t>r</a:t>
            </a:r>
            <a:r>
              <a:rPr lang="en-US" dirty="0" smtClean="0"/>
              <a:t> with a paid account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73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 smtClean="0"/>
              <a:t>news</a:t>
            </a:r>
          </a:p>
          <a:p>
            <a:r>
              <a:rPr lang="en-US" dirty="0" smtClean="0"/>
              <a:t>Evasion</a:t>
            </a:r>
          </a:p>
          <a:p>
            <a:r>
              <a:rPr lang="en-US" dirty="0" smtClean="0"/>
              <a:t>Odds and Ends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Saved Burp Suite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Saving and Restoring State are functions that are only available in the Pro version</a:t>
            </a:r>
          </a:p>
          <a:p>
            <a:r>
              <a:rPr lang="en-US" dirty="0" smtClean="0"/>
              <a:t>The save function shown previously was for saving history</a:t>
            </a:r>
          </a:p>
          <a:p>
            <a:pPr lvl="1"/>
            <a:r>
              <a:rPr lang="en-US" dirty="0" smtClean="0"/>
              <a:t>From the tool forum:</a:t>
            </a:r>
          </a:p>
          <a:p>
            <a:pPr lvl="1"/>
            <a:r>
              <a:rPr lang="en-US" dirty="0"/>
              <a:t>The option to save as XML is designed just for consumption by other tools / scripts. There are no plans to implement an importer for this </a:t>
            </a:r>
            <a:r>
              <a:rPr lang="en-US" dirty="0" smtClean="0"/>
              <a:t>format.</a:t>
            </a:r>
          </a:p>
          <a:p>
            <a:pPr lvl="1"/>
            <a:r>
              <a:rPr lang="en-US" dirty="0" smtClean="0"/>
              <a:t>Could likely import to Excel with some effort.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Pen Test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www.offensive-security.com/penetration-testing-sample-report.pdf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http://blog.hackaserver.com/howto-complete-a-penetration-test-report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http://resources.infosecinstitute.com/writing-penetration-testing-reports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www.niiconsulting.com/services/security-assessment/NII_Sample_PT_Report.pdf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0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– </a:t>
            </a:r>
            <a:r>
              <a:rPr lang="en-US" dirty="0" smtClean="0"/>
              <a:t>Structured </a:t>
            </a:r>
            <a:r>
              <a:rPr lang="en-US" dirty="0"/>
              <a:t>data </a:t>
            </a:r>
            <a:r>
              <a:rPr lang="en-US" dirty="0" smtClean="0"/>
              <a:t>that can </a:t>
            </a:r>
            <a:r>
              <a:rPr lang="en-US" dirty="0"/>
              <a:t>be exchanged between applications and platforms</a:t>
            </a:r>
          </a:p>
          <a:p>
            <a:r>
              <a:rPr lang="en-US" dirty="0"/>
              <a:t>SOAP – messaging protocol for transporting information and instructions between applications (uses XML</a:t>
            </a:r>
            <a:r>
              <a:rPr lang="en-US" dirty="0" smtClean="0"/>
              <a:t>)</a:t>
            </a:r>
          </a:p>
          <a:p>
            <a:r>
              <a:rPr lang="en-US" dirty="0"/>
              <a:t>WSDL – a standard method of describing web services and their specific capabilities (XML)</a:t>
            </a:r>
          </a:p>
          <a:p>
            <a:r>
              <a:rPr lang="en-US" dirty="0"/>
              <a:t>UDDI – defines XML-based rules for building directories in which companies advertise themselves and their web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2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REST </a:t>
            </a:r>
            <a:r>
              <a:rPr lang="en-US" dirty="0"/>
              <a:t>- Representational </a:t>
            </a:r>
            <a:r>
              <a:rPr lang="en-US" dirty="0" smtClean="0"/>
              <a:t>State Transfer – Describes a architectural framework for web applications that includes:</a:t>
            </a:r>
          </a:p>
          <a:p>
            <a:pPr lvl="1"/>
            <a:r>
              <a:rPr lang="en-US" dirty="0"/>
              <a:t>Client–server</a:t>
            </a:r>
          </a:p>
          <a:p>
            <a:pPr lvl="1"/>
            <a:r>
              <a:rPr lang="en-US" dirty="0"/>
              <a:t>Stateless</a:t>
            </a:r>
          </a:p>
          <a:p>
            <a:pPr lvl="1"/>
            <a:r>
              <a:rPr lang="en-US" dirty="0"/>
              <a:t>Cacheable</a:t>
            </a:r>
          </a:p>
          <a:p>
            <a:pPr lvl="1"/>
            <a:r>
              <a:rPr lang="en-US" dirty="0"/>
              <a:t>Layered system</a:t>
            </a:r>
          </a:p>
          <a:p>
            <a:pPr lvl="1"/>
            <a:r>
              <a:rPr lang="en-US" dirty="0"/>
              <a:t>Code on demand (optional)</a:t>
            </a:r>
          </a:p>
          <a:p>
            <a:pPr lvl="1"/>
            <a:r>
              <a:rPr lang="en-US" dirty="0"/>
              <a:t>Uniform interface</a:t>
            </a:r>
            <a:endParaRPr lang="en-US" dirty="0" smtClean="0"/>
          </a:p>
          <a:p>
            <a:r>
              <a:rPr lang="en-US" dirty="0" smtClean="0"/>
              <a:t>WADL – Web Application Description Language (Replaces WSDL in REST Applications)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15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3271</TotalTime>
  <Words>1704</Words>
  <Application>Microsoft Office PowerPoint</Application>
  <PresentationFormat>On-screen Show (4:3)</PresentationFormat>
  <Paragraphs>327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In The News</vt:lpstr>
      <vt:lpstr>In The News</vt:lpstr>
      <vt:lpstr>In The News</vt:lpstr>
      <vt:lpstr>Saved Burp Suite Files</vt:lpstr>
      <vt:lpstr>Example Pen Test Reports</vt:lpstr>
      <vt:lpstr>Vocabulary</vt:lpstr>
      <vt:lpstr>More Vocabulary</vt:lpstr>
      <vt:lpstr>Still More Vocabulary</vt:lpstr>
      <vt:lpstr>Web Services</vt:lpstr>
      <vt:lpstr>Web Services</vt:lpstr>
      <vt:lpstr>Advantages</vt:lpstr>
      <vt:lpstr>XML</vt:lpstr>
      <vt:lpstr>XML</vt:lpstr>
      <vt:lpstr>SOAP</vt:lpstr>
      <vt:lpstr>WSDL</vt:lpstr>
      <vt:lpstr>UDDI</vt:lpstr>
      <vt:lpstr>REST</vt:lpstr>
      <vt:lpstr>WADL</vt:lpstr>
      <vt:lpstr>JSON</vt:lpstr>
      <vt:lpstr>WS-Security</vt:lpstr>
      <vt:lpstr>SAML</vt:lpstr>
      <vt:lpstr>Why is this Important</vt:lpstr>
      <vt:lpstr>Where Do We Start</vt:lpstr>
      <vt:lpstr>Where to get WSDigger</vt:lpstr>
      <vt:lpstr>More on Installing</vt:lpstr>
      <vt:lpstr>Eventually</vt:lpstr>
      <vt:lpstr>Uses for WSDigger</vt:lpstr>
      <vt:lpstr>Examples from Foundstone</vt:lpstr>
      <vt:lpstr>Examples from Foundstone</vt:lpstr>
      <vt:lpstr>Examples from Foundstone</vt:lpstr>
      <vt:lpstr>Examples from Foundstone</vt:lpstr>
      <vt:lpstr>Examples from Foundstone</vt:lpstr>
      <vt:lpstr>Examples from Foundstone</vt:lpstr>
      <vt:lpstr>Final Notes on WSDigger</vt:lpstr>
      <vt:lpstr>Alternatives</vt:lpstr>
      <vt:lpstr>Alternatives</vt:lpstr>
      <vt:lpstr>More Alternatives</vt:lpstr>
      <vt:lpstr>More Alternatives</vt:lpstr>
      <vt:lpstr>Using SOAPUI</vt:lpstr>
      <vt:lpstr>Using SOAPUI</vt:lpstr>
      <vt:lpstr>Adding a WSDL</vt:lpstr>
      <vt:lpstr>Navigating</vt:lpstr>
      <vt:lpstr>Eventually You Get Here</vt:lpstr>
      <vt:lpstr>Final Option</vt:lpstr>
      <vt:lpstr>Samurai Features</vt:lpstr>
      <vt:lpstr>Samurai Features</vt:lpstr>
      <vt:lpstr>Samurai Features</vt:lpstr>
      <vt:lpstr>Warning On Sourceforge</vt:lpstr>
      <vt:lpstr>Interesting Item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216</cp:revision>
  <dcterms:created xsi:type="dcterms:W3CDTF">2014-08-27T02:09:01Z</dcterms:created>
  <dcterms:modified xsi:type="dcterms:W3CDTF">2014-11-12T07:58:46Z</dcterms:modified>
</cp:coreProperties>
</file>