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sldIdLst>
    <p:sldId id="256" r:id="rId2"/>
    <p:sldId id="258" r:id="rId3"/>
    <p:sldId id="357" r:id="rId4"/>
    <p:sldId id="492" r:id="rId5"/>
    <p:sldId id="491" r:id="rId6"/>
    <p:sldId id="494" r:id="rId7"/>
    <p:sldId id="552" r:id="rId8"/>
    <p:sldId id="622" r:id="rId9"/>
    <p:sldId id="624" r:id="rId10"/>
    <p:sldId id="625" r:id="rId11"/>
    <p:sldId id="623" r:id="rId12"/>
    <p:sldId id="674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  <p:sldId id="634" r:id="rId22"/>
    <p:sldId id="635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75" r:id="rId32"/>
    <p:sldId id="644" r:id="rId33"/>
    <p:sldId id="645" r:id="rId34"/>
    <p:sldId id="647" r:id="rId35"/>
    <p:sldId id="648" r:id="rId36"/>
    <p:sldId id="649" r:id="rId37"/>
    <p:sldId id="650" r:id="rId38"/>
    <p:sldId id="651" r:id="rId39"/>
    <p:sldId id="652" r:id="rId40"/>
    <p:sldId id="653" r:id="rId41"/>
    <p:sldId id="654" r:id="rId42"/>
    <p:sldId id="655" r:id="rId43"/>
    <p:sldId id="656" r:id="rId44"/>
    <p:sldId id="657" r:id="rId45"/>
    <p:sldId id="658" r:id="rId46"/>
    <p:sldId id="659" r:id="rId47"/>
    <p:sldId id="660" r:id="rId48"/>
    <p:sldId id="528" r:id="rId49"/>
    <p:sldId id="39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on-router.net/" TargetMode="External"/><Relationship Id="rId2" Type="http://schemas.openxmlformats.org/officeDocument/2006/relationships/hyperlink" Target="http://www.iusmentis.com/society/privacy/remailers/onionrout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ukenetworks.com/enterprise-network/network-testing/OneTouch-AT-Network-Assista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ekyshows.com/2013/07/how-to-use-maltego-in-kali-linu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jmeter.apache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hoo.com/tech/win-doh-microsoft-finally-fixes-19-year-old-windows-102543050624.html" TargetMode="External"/><Relationship Id="rId2" Type="http://schemas.openxmlformats.org/officeDocument/2006/relationships/hyperlink" Target="http://www.darkreading.com/attacks-breaches/deconstructing-the-cyber-kill-chain/a/d-id/13175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reatpost.com/microsoft-considering-public-key-pinning-for-internet-explorer/109365" TargetMode="External"/><Relationship Id="rId4" Type="http://schemas.openxmlformats.org/officeDocument/2006/relationships/hyperlink" Target="http://www.wired.com/2014/08/will-much-data-blind-data-breach-network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rlab.com/download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et.com/news/tech-boost-promises-more-secure-credit-cards-but-signature-still-required/" TargetMode="External"/><Relationship Id="rId2" Type="http://schemas.openxmlformats.org/officeDocument/2006/relationships/hyperlink" Target="http://www.darkreading.com/attacks-breaches/bashlite-malware-leverages-shellshock-in-busybox-attack/d/d-id/131750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security-magazine.com/news/coca-cola-in-the-dock-laptop-theft/" TargetMode="External"/><Relationship Id="rId4" Type="http://schemas.openxmlformats.org/officeDocument/2006/relationships/hyperlink" Target="http://thehackernews.com/2014/11/windows-phone-81-hacked.html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tech-policy/2014/11/court-agrees-that-googles-search-results-qualify-as-free-speech/" TargetMode="External"/><Relationship Id="rId2" Type="http://schemas.openxmlformats.org/officeDocument/2006/relationships/hyperlink" Target="https://technet.microsoft.com/en-us/library/security/ms14-nov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technet.com/b/mmpc/archive/2014/11/05/cracking-the-cve-2014-0569-nutshell.aspx" TargetMode="External"/><Relationship Id="rId5" Type="http://schemas.openxmlformats.org/officeDocument/2006/relationships/hyperlink" Target="http://robert.penz.name/964/a-practical-example-how-broken-md5-really-is/" TargetMode="External"/><Relationship Id="rId4" Type="http://schemas.openxmlformats.org/officeDocument/2006/relationships/hyperlink" Target="http://www.infosecurity-magazine.com/news/amex-to-implement-digital-token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13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0753" y="1483425"/>
            <a:ext cx="6342494" cy="45806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265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768" y="1524000"/>
            <a:ext cx="5224463" cy="45278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918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https://www.torproject.org/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://www.iusmentis.com/society/privacy/remailers/onionrouting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http://www.onion-router.net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covered when we talked about nmap</a:t>
            </a:r>
          </a:p>
          <a:p>
            <a:r>
              <a:rPr lang="en-US" dirty="0" smtClean="0"/>
              <a:t>There are tools that just do a ping of a list of addresses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Be careful if you look for one of these tools</a:t>
            </a:r>
          </a:p>
          <a:p>
            <a:pPr lvl="1"/>
            <a:r>
              <a:rPr lang="en-US" dirty="0" smtClean="0"/>
              <a:t>Lots of “free” download sites</a:t>
            </a:r>
          </a:p>
          <a:p>
            <a:r>
              <a:rPr lang="en-US" dirty="0" smtClean="0"/>
              <a:t>Can be done straight from command line:</a:t>
            </a:r>
          </a:p>
          <a:p>
            <a:pPr lvl="1"/>
            <a:r>
              <a:rPr lang="en-US" dirty="0" smtClean="0"/>
              <a:t>Try: </a:t>
            </a:r>
            <a:r>
              <a:rPr lang="en-US" dirty="0"/>
              <a:t>C:\&gt; FOR /L %i in (1,1,255) do @ping -n 1 10.10.10.%i | find "</a:t>
            </a:r>
            <a:r>
              <a:rPr lang="en-US" dirty="0" smtClean="0"/>
              <a:t>Reply“</a:t>
            </a:r>
          </a:p>
          <a:p>
            <a:pPr lvl="1"/>
            <a:r>
              <a:rPr lang="en-US" dirty="0" smtClean="0"/>
              <a:t>Pings all addresses in range 10.10.10.1-255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9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another “Free” POS (piece of software)</a:t>
            </a:r>
          </a:p>
          <a:p>
            <a:r>
              <a:rPr lang="en-US" dirty="0" smtClean="0"/>
              <a:t>See remarks from previous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3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Dialing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school technique of calling successive phone numbers to see if a modem answers</a:t>
            </a:r>
          </a:p>
          <a:p>
            <a:r>
              <a:rPr lang="en-US" dirty="0" smtClean="0"/>
              <a:t>If modem does answer, some tools will attempt to try basic attacks to see  if they work</a:t>
            </a:r>
          </a:p>
          <a:p>
            <a:r>
              <a:rPr lang="en-US" dirty="0" smtClean="0"/>
              <a:t>Tools are still used, but generally don’t find much as they are ineffective in modern VOIP phone networks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8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Netscantools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answer, never heard of em, till I looked em up!</a:t>
            </a:r>
          </a:p>
          <a:p>
            <a:r>
              <a:rPr lang="en-US" dirty="0" smtClean="0"/>
              <a:t>As best I can tell, they repackaged open source tools and scripts and are asking $348 for it.</a:t>
            </a:r>
          </a:p>
          <a:p>
            <a:r>
              <a:rPr lang="en-US" dirty="0" smtClean="0"/>
              <a:t>If I really needed a tool in this space, it would probably be from Fluke: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www.flukenetworks.com/enterprise-network/network-testing/OneTouch-AT-Network-Assistant</a:t>
            </a:r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2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Cheops Network 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better: I do recall hearing about this</a:t>
            </a:r>
          </a:p>
          <a:p>
            <a:r>
              <a:rPr lang="en-US" dirty="0" smtClean="0"/>
              <a:t>There web site says all you need to know</a:t>
            </a:r>
          </a:p>
          <a:p>
            <a:endParaRPr lang="en-US" dirty="0"/>
          </a:p>
          <a:p>
            <a:r>
              <a:rPr lang="en-US" dirty="0" smtClean="0"/>
              <a:t>Also, all links for download are dead and they are not in the repositories for Linux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71" y="2667000"/>
            <a:ext cx="8142857" cy="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93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FreePorts Scanner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Basically, same comment as two slides back.  Never heard of em!</a:t>
            </a:r>
          </a:p>
          <a:p>
            <a:r>
              <a:rPr lang="en-US" dirty="0" smtClean="0"/>
              <a:t>And probably wouldn’t risk downloading are installing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18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Maltego Kali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Maltego is a whole different story</a:t>
            </a:r>
          </a:p>
          <a:p>
            <a:r>
              <a:rPr lang="en-US" dirty="0" smtClean="0"/>
              <a:t>Definitely heard of them.  Automates portions of the Recon process</a:t>
            </a:r>
          </a:p>
          <a:p>
            <a:r>
              <a:rPr lang="en-US" dirty="0" smtClean="0"/>
              <a:t>Used by some companies to “research” prospective hires</a:t>
            </a:r>
          </a:p>
          <a:p>
            <a:r>
              <a:rPr lang="en-US" dirty="0" smtClean="0"/>
              <a:t>Here’s a pretty interesting example: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www.geekyshows.com/2013/07/how-to-use-maltego-in-kali-linux.html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1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Answers to Questions</a:t>
            </a:r>
          </a:p>
          <a:p>
            <a:r>
              <a:rPr lang="en-US" dirty="0" smtClean="0"/>
              <a:t>Evasion</a:t>
            </a:r>
          </a:p>
          <a:p>
            <a:r>
              <a:rPr lang="en-US" dirty="0" smtClean="0"/>
              <a:t>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testing tool used for load testing</a:t>
            </a:r>
          </a:p>
          <a:p>
            <a:r>
              <a:rPr lang="en-US" dirty="0" smtClean="0"/>
              <a:t>I have not seen this used in pen testing</a:t>
            </a:r>
          </a:p>
          <a:p>
            <a:r>
              <a:rPr lang="en-US" dirty="0" smtClean="0"/>
              <a:t>However, I have seen application developers use this and similar tools to stress test their applications</a:t>
            </a:r>
          </a:p>
          <a:p>
            <a:r>
              <a:rPr lang="en-US" dirty="0" smtClean="0"/>
              <a:t>Lots of info here:</a:t>
            </a:r>
          </a:p>
          <a:p>
            <a:pPr lvl="1"/>
            <a:r>
              <a:rPr lang="en-US" dirty="0">
                <a:hlinkClick r:id="rId2"/>
              </a:rPr>
              <a:t>http://jmeter.apache.org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62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attacker, you made it in.  Now what?</a:t>
            </a:r>
          </a:p>
          <a:p>
            <a:r>
              <a:rPr lang="en-US" dirty="0" smtClean="0"/>
              <a:t>We’ll cover some basics of what an attacker might do once inside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93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a Way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an attacker wants to do after getting in is to ensure they can get back in</a:t>
            </a:r>
          </a:p>
          <a:p>
            <a:r>
              <a:rPr lang="en-US" dirty="0" smtClean="0"/>
              <a:t>Can you create a new privileged account for yourself?</a:t>
            </a:r>
          </a:p>
          <a:p>
            <a:r>
              <a:rPr lang="en-US" dirty="0" smtClean="0"/>
              <a:t>Can you fix the vulnerability you used to get in</a:t>
            </a:r>
          </a:p>
          <a:p>
            <a:pPr lvl="1"/>
            <a:r>
              <a:rPr lang="en-US" dirty="0" smtClean="0"/>
              <a:t>Don’t want another attacker stepping on top of you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11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Track </a:t>
            </a:r>
            <a:r>
              <a:rPr lang="en-US" dirty="0"/>
              <a:t>C</a:t>
            </a:r>
            <a:r>
              <a:rPr lang="en-US" dirty="0" smtClean="0"/>
              <a:t>overing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logging even turned on?</a:t>
            </a:r>
          </a:p>
          <a:p>
            <a:pPr lvl="1"/>
            <a:r>
              <a:rPr lang="en-US" dirty="0" smtClean="0"/>
              <a:t>No, you are in luck</a:t>
            </a:r>
          </a:p>
          <a:p>
            <a:pPr lvl="1"/>
            <a:r>
              <a:rPr lang="en-US" dirty="0" smtClean="0"/>
              <a:t>Yes, more work to do</a:t>
            </a:r>
          </a:p>
          <a:p>
            <a:r>
              <a:rPr lang="en-US" dirty="0" smtClean="0"/>
              <a:t>Is logging kept on the box?</a:t>
            </a:r>
          </a:p>
          <a:p>
            <a:pPr lvl="1"/>
            <a:r>
              <a:rPr lang="en-US" dirty="0" smtClean="0"/>
              <a:t>Yes, great.  Delete it.</a:t>
            </a:r>
          </a:p>
          <a:p>
            <a:pPr lvl="1"/>
            <a:r>
              <a:rPr lang="en-US" dirty="0" smtClean="0"/>
              <a:t>No.  Check for syslog services sending data out</a:t>
            </a:r>
          </a:p>
          <a:p>
            <a:pPr lvl="1"/>
            <a:r>
              <a:rPr lang="en-US" dirty="0" smtClean="0"/>
              <a:t>This tells you there is a logging server somewhere</a:t>
            </a:r>
          </a:p>
          <a:p>
            <a:pPr lvl="1"/>
            <a:r>
              <a:rPr lang="en-US" dirty="0" smtClean="0"/>
              <a:t>Also gives you the starting address for the logging server</a:t>
            </a:r>
          </a:p>
          <a:p>
            <a:pPr lvl="1"/>
            <a:r>
              <a:rPr lang="en-US" dirty="0" smtClean="0"/>
              <a:t>Maybe you can get in and delete records there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80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Logging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can’t delete records it’s still a gold mine.  Every machine worth protecting is sending logs to the service</a:t>
            </a:r>
          </a:p>
          <a:p>
            <a:r>
              <a:rPr lang="en-US" dirty="0" smtClean="0"/>
              <a:t>If you can read the stored data or listen to the data coming in you can grab UserIDs and maybe even passwords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9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box you break in on should not be the box you launch attacks from</a:t>
            </a:r>
          </a:p>
          <a:p>
            <a:r>
              <a:rPr lang="en-US" dirty="0" smtClean="0"/>
              <a:t>Just like outside, pivot through boxes to use another machine for your attack</a:t>
            </a:r>
          </a:p>
          <a:p>
            <a:r>
              <a:rPr lang="en-US" dirty="0" smtClean="0"/>
              <a:t>If detected, likely only the attacking machine is taken down, not you gateway in to the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68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keep the data you steal on your attack machine or your gateway machine</a:t>
            </a:r>
          </a:p>
          <a:p>
            <a:r>
              <a:rPr lang="en-US" dirty="0" smtClean="0"/>
              <a:t>Look for an open file share  or a desktop to store what you steal</a:t>
            </a:r>
          </a:p>
          <a:p>
            <a:r>
              <a:rPr lang="en-US" dirty="0" smtClean="0"/>
              <a:t>Don’t use box for anything else, don’t want to call attention to your loot!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97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 up on Moving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your data up in to blocks</a:t>
            </a:r>
          </a:p>
          <a:p>
            <a:r>
              <a:rPr lang="en-US" dirty="0" smtClean="0"/>
              <a:t>Consider RAR or PAR with error correction</a:t>
            </a:r>
          </a:p>
          <a:p>
            <a:pPr lvl="1"/>
            <a:r>
              <a:rPr lang="en-US" dirty="0" smtClean="0"/>
              <a:t>If you lose part of your traffic, you might be able to reconstruct</a:t>
            </a:r>
          </a:p>
          <a:p>
            <a:r>
              <a:rPr lang="en-US" dirty="0" smtClean="0"/>
              <a:t>Don’t be in a hurry</a:t>
            </a:r>
          </a:p>
          <a:p>
            <a:pPr lvl="1"/>
            <a:r>
              <a:rPr lang="en-US" dirty="0" smtClean="0"/>
              <a:t>Volume traffic attracts attention</a:t>
            </a:r>
          </a:p>
          <a:p>
            <a:r>
              <a:rPr lang="en-US" dirty="0" smtClean="0"/>
              <a:t>Don’t go to slow</a:t>
            </a:r>
          </a:p>
          <a:p>
            <a:pPr lvl="1"/>
            <a:r>
              <a:rPr lang="en-US" dirty="0" smtClean="0"/>
              <a:t>The driver doing exactly the speed limit looks very suspicious</a:t>
            </a:r>
          </a:p>
          <a:p>
            <a:r>
              <a:rPr lang="en-US" dirty="0" smtClean="0"/>
              <a:t>You want your activity to blend 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1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out of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volume of data?</a:t>
            </a:r>
          </a:p>
          <a:p>
            <a:pPr lvl="1"/>
            <a:r>
              <a:rPr lang="en-US" dirty="0" smtClean="0"/>
              <a:t>Email it</a:t>
            </a:r>
          </a:p>
          <a:p>
            <a:pPr lvl="1"/>
            <a:r>
              <a:rPr lang="en-US" dirty="0" smtClean="0"/>
              <a:t>Post to a website</a:t>
            </a:r>
          </a:p>
          <a:p>
            <a:pPr lvl="1"/>
            <a:r>
              <a:rPr lang="en-US" dirty="0" smtClean="0"/>
              <a:t>Drop box</a:t>
            </a:r>
          </a:p>
          <a:p>
            <a:r>
              <a:rPr lang="en-US" dirty="0" smtClean="0"/>
              <a:t>Need to worry about Data Loss Protection systems</a:t>
            </a:r>
          </a:p>
          <a:p>
            <a:pPr lvl="1"/>
            <a:r>
              <a:rPr lang="en-US" dirty="0" smtClean="0"/>
              <a:t>They look for data matching patterns</a:t>
            </a:r>
          </a:p>
          <a:p>
            <a:pPr lvl="2"/>
            <a:r>
              <a:rPr lang="en-US" dirty="0" smtClean="0"/>
              <a:t>SSNs</a:t>
            </a:r>
          </a:p>
          <a:p>
            <a:pPr lvl="2"/>
            <a:r>
              <a:rPr lang="en-US" dirty="0" smtClean="0"/>
              <a:t>Account numbers</a:t>
            </a:r>
          </a:p>
          <a:p>
            <a:pPr lvl="2"/>
            <a:r>
              <a:rPr lang="en-US" dirty="0" smtClean="0"/>
              <a:t>PII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8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out of here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data?</a:t>
            </a:r>
          </a:p>
          <a:p>
            <a:pPr lvl="1"/>
            <a:r>
              <a:rPr lang="en-US" dirty="0" smtClean="0"/>
              <a:t>Obfuscation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/>
              <a:t>Larger volumes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Redundancy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4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www.darkreading.com/attacks-breaches/deconstructing-the-cyber-kill-chain/a/d-id/1317542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www.yahoo.com/tech/win-doh-microsoft-finally-fixes-19-year-old-windows-102543050624.html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http://www.wired.com/2014/08/will-much-data-blind-data-breach-network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threatpost.com/microsoft-considering-public-key-pinning-for-internet-explorer/109365</a:t>
            </a: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do some simple data manipulation</a:t>
            </a:r>
          </a:p>
          <a:p>
            <a:pPr lvl="1"/>
            <a:r>
              <a:rPr lang="en-US" dirty="0" smtClean="0"/>
              <a:t>Substitute letters for numbers and vice versa</a:t>
            </a:r>
          </a:p>
          <a:p>
            <a:pPr lvl="1"/>
            <a:r>
              <a:rPr lang="en-US" dirty="0" smtClean="0"/>
              <a:t>Might confuse DLP</a:t>
            </a:r>
          </a:p>
          <a:p>
            <a:r>
              <a:rPr lang="en-US" dirty="0" smtClean="0"/>
              <a:t>Can I use code words?</a:t>
            </a:r>
          </a:p>
          <a:p>
            <a:r>
              <a:rPr lang="en-US" dirty="0" smtClean="0"/>
              <a:t>Answers depend on what data I’m trying to get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8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volumes of data need to be packaged and broken in to manageable chunks</a:t>
            </a:r>
          </a:p>
          <a:p>
            <a:r>
              <a:rPr lang="en-US" dirty="0" smtClean="0"/>
              <a:t>Compression is your friend as well</a:t>
            </a:r>
          </a:p>
          <a:p>
            <a:r>
              <a:rPr lang="en-US" dirty="0" smtClean="0"/>
              <a:t>In short</a:t>
            </a:r>
          </a:p>
          <a:p>
            <a:pPr lvl="1"/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Break in to pieces (RAR) </a:t>
            </a:r>
          </a:p>
          <a:p>
            <a:r>
              <a:rPr lang="en-US" dirty="0" smtClean="0"/>
              <a:t>Here’s a link for RAR if you want to play </a:t>
            </a:r>
            <a:r>
              <a:rPr lang="en-US" dirty="0"/>
              <a:t>with it: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www.rarlab.com/download.htm</a:t>
            </a:r>
            <a:endParaRPr lang="en-US" dirty="0" smtClean="0"/>
          </a:p>
          <a:p>
            <a:r>
              <a:rPr lang="en-US" dirty="0" smtClean="0"/>
              <a:t>Also available in Linux</a:t>
            </a:r>
          </a:p>
          <a:p>
            <a:r>
              <a:rPr lang="en-US" dirty="0" smtClean="0"/>
              <a:t>If you do look a RAR, also look at CRC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60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need to go to full blown encryption?</a:t>
            </a:r>
          </a:p>
          <a:p>
            <a:pPr lvl="1"/>
            <a:r>
              <a:rPr lang="en-US" dirty="0" smtClean="0"/>
              <a:t>Might need to if a robust DLP solution is in place</a:t>
            </a:r>
          </a:p>
          <a:p>
            <a:r>
              <a:rPr lang="en-US" dirty="0" smtClean="0"/>
              <a:t>Can also do encryption as part of fragmentation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33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beginning of course when we talked about TCP/IP, ping, etc…</a:t>
            </a:r>
          </a:p>
          <a:p>
            <a:r>
              <a:rPr lang="en-US" dirty="0" smtClean="0"/>
              <a:t>Ping can carry data</a:t>
            </a:r>
          </a:p>
          <a:p>
            <a:r>
              <a:rPr lang="en-US" dirty="0" smtClean="0"/>
              <a:t>Replies can carry data</a:t>
            </a:r>
          </a:p>
          <a:p>
            <a:r>
              <a:rPr lang="en-US" dirty="0" smtClean="0"/>
              <a:t>DNS can carry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47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get physical access consider:</a:t>
            </a:r>
          </a:p>
          <a:p>
            <a:r>
              <a:rPr lang="en-US" dirty="0" smtClean="0"/>
              <a:t>Cellular data connection</a:t>
            </a:r>
          </a:p>
          <a:p>
            <a:r>
              <a:rPr lang="en-US" dirty="0" smtClean="0"/>
              <a:t>Point to Point WiFi</a:t>
            </a:r>
          </a:p>
          <a:p>
            <a:r>
              <a:rPr lang="en-US" dirty="0" smtClean="0"/>
              <a:t>Printing</a:t>
            </a:r>
          </a:p>
          <a:p>
            <a:r>
              <a:rPr lang="en-US" dirty="0" smtClean="0"/>
              <a:t>Your own SAN Storage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Batch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off, almost everything I present here started at:</a:t>
            </a:r>
          </a:p>
          <a:p>
            <a:pPr lvl="1"/>
            <a:r>
              <a:rPr lang="en-US" dirty="0">
                <a:hlinkClick r:id="rId2"/>
              </a:rPr>
              <a:t>http://blog.commandlinekungfu.com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81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 w/o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Linux, try these:</a:t>
            </a:r>
          </a:p>
          <a:p>
            <a:pPr lvl="1"/>
            <a:r>
              <a:rPr lang="en-US" dirty="0" smtClean="0"/>
              <a:t>“type test.txt”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“type *.txt”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28" y="2824238"/>
            <a:ext cx="6457143" cy="120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27" y="4917885"/>
            <a:ext cx="6057143" cy="1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21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 “ipconfig /displaydns</a:t>
            </a:r>
          </a:p>
          <a:p>
            <a:r>
              <a:rPr lang="en-US" dirty="0" smtClean="0"/>
              <a:t>I added “| more” to avoid overflow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19" y="2971800"/>
            <a:ext cx="5304762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98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Other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“arp –a”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047" y="2286000"/>
            <a:ext cx="5361905" cy="3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04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“Running”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66" y="2388113"/>
            <a:ext cx="6066667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www.darkreading.com/attacks-breaches/bashlite-malware-leverages-shellshock-in-busybox-attack/d/d-id/1317508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http://www.cnet.com/news/tech-boost-promises-more-secure-credit-cards-but-signature-still-required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thehackernews.com/2014/11/windows-phone-81-hacked.html</a:t>
            </a:r>
            <a:endParaRPr lang="en-US" dirty="0" smtClean="0"/>
          </a:p>
          <a:p>
            <a:pPr lvl="1"/>
            <a:r>
              <a:rPr lang="en-US">
                <a:hlinkClick r:id="rId5"/>
              </a:rPr>
              <a:t>http://</a:t>
            </a:r>
            <a:r>
              <a:rPr lang="en-US">
                <a:hlinkClick r:id="rId5"/>
              </a:rPr>
              <a:t>www.infosecurity-magazine.com/news/coca-cola-in-the-dock-laptop-theft</a:t>
            </a:r>
            <a:r>
              <a:rPr lang="en-US" smtClean="0">
                <a:hlinkClick r:id="rId5"/>
              </a:rPr>
              <a:t>/</a:t>
            </a:r>
            <a:endParaRPr lang="en-US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“All”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 state=all”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85" y="2450018"/>
            <a:ext cx="5971429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32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qc [service_name]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43" y="2486143"/>
            <a:ext cx="6085714" cy="1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9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Start/Stop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start [service_name]” or “sc stop [service_name]</a:t>
            </a:r>
          </a:p>
          <a:p>
            <a:endParaRPr lang="en-US" dirty="0"/>
          </a:p>
          <a:p>
            <a:r>
              <a:rPr lang="en-US" dirty="0" smtClean="0"/>
              <a:t>Remember, you can use “sc query state= all” to find the service names</a:t>
            </a:r>
          </a:p>
          <a:p>
            <a:endParaRPr lang="en-US" dirty="0"/>
          </a:p>
          <a:p>
            <a:r>
              <a:rPr lang="en-US" dirty="0" smtClean="0"/>
              <a:t>If you have access to a similar machine, you could also look at the GUI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439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FOR /L -&gt; Counter</a:t>
            </a:r>
          </a:p>
          <a:p>
            <a:pPr lvl="1"/>
            <a:r>
              <a:rPr lang="en-US" dirty="0" smtClean="0"/>
              <a:t>FOR /F - &gt; Iterates through 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25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/L -&gt;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FOR /L %i in ([Start],[Step],[Stop]) do [command]</a:t>
            </a:r>
          </a:p>
          <a:p>
            <a:pPr lvl="1"/>
            <a:r>
              <a:rPr lang="en-US" dirty="0"/>
              <a:t>Translates to</a:t>
            </a:r>
          </a:p>
          <a:p>
            <a:pPr lvl="1"/>
            <a:r>
              <a:rPr lang="en-US" dirty="0"/>
              <a:t>FOR /L %i in (</a:t>
            </a:r>
            <a:r>
              <a:rPr lang="en-US" dirty="0" smtClean="0"/>
              <a:t>1,1,5) </a:t>
            </a:r>
            <a:r>
              <a:rPr lang="en-US" dirty="0"/>
              <a:t>do echo %i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19" y="3810000"/>
            <a:ext cx="3504762" cy="2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70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/F - &gt; Iterates through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/F (“options”) %i in ([text_file]) do [command]</a:t>
            </a:r>
          </a:p>
          <a:p>
            <a:r>
              <a:rPr lang="en-US" dirty="0" smtClean="0"/>
              <a:t>Translates to:</a:t>
            </a:r>
            <a:endParaRPr lang="en-US" dirty="0"/>
          </a:p>
          <a:p>
            <a:r>
              <a:rPr lang="en-US" dirty="0"/>
              <a:t>FOR /F %i in count.txt do echo %i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71" y="3733800"/>
            <a:ext cx="3942857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567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to Outfile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“ &gt;&gt; output.txt” to redirect to an output file</a:t>
            </a:r>
          </a:p>
          <a:p>
            <a:r>
              <a:rPr lang="en-US" dirty="0"/>
              <a:t>Try “FOR /F %i in (count.txt) do echo %i &gt;&gt; </a:t>
            </a:r>
            <a:r>
              <a:rPr lang="en-US" dirty="0" smtClean="0"/>
              <a:t>output.txt”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62" y="3733798"/>
            <a:ext cx="4961905" cy="2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467" y="4081418"/>
            <a:ext cx="2133333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1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more at: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>
                <a:hlinkClick r:id="rId2"/>
              </a:rPr>
              <a:t>http://blog.commandlinekungfu.com/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727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next week</a:t>
            </a:r>
          </a:p>
          <a:p>
            <a:r>
              <a:rPr lang="en-US" dirty="0" smtClean="0"/>
              <a:t>Test 2 in two weeks</a:t>
            </a:r>
          </a:p>
          <a:p>
            <a:r>
              <a:rPr lang="en-US" dirty="0" smtClean="0"/>
              <a:t>Only material from Evasion will be testable</a:t>
            </a:r>
          </a:p>
          <a:p>
            <a:r>
              <a:rPr lang="en-US" dirty="0" smtClean="0"/>
              <a:t>If there are “Any” questions between now and then write, text, or call.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technet.microsoft.com/en-us/library/security/ms14-nov.aspx</a:t>
            </a:r>
            <a:r>
              <a:rPr lang="en-US" dirty="0"/>
              <a:t> (MS14-068 - </a:t>
            </a:r>
            <a:r>
              <a:rPr lang="en-US" dirty="0" smtClean="0"/>
              <a:t>Critical Kerberos Vulnerability)</a:t>
            </a:r>
          </a:p>
          <a:p>
            <a:pPr lvl="1"/>
            <a:r>
              <a:rPr lang="en-US" dirty="0">
                <a:hlinkClick r:id="rId3"/>
              </a:rPr>
              <a:t>http://arstechnica.com/tech-policy/2014/11/court-agrees-that-googles-search-results-qualify-as-free-speech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http://www.infosecurity-magazine.com/news/amex-to-implement-digital-tokens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http://robert.penz.name/964/a-practical-example-how-broken-md5-really-is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blogs.technet.com/b/mmpc/archive/2014/11/05/cracking-the-cve-2014-0569-nutshell.aspx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 Cards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 was raised around which WiFi card to use for testing wireless systems</a:t>
            </a:r>
          </a:p>
          <a:p>
            <a:r>
              <a:rPr lang="en-US" dirty="0" smtClean="0"/>
              <a:t>The card that I use, and the one recommended by the testers I know is from the Alfa line</a:t>
            </a:r>
          </a:p>
          <a:p>
            <a:r>
              <a:rPr lang="en-US" dirty="0" smtClean="0"/>
              <a:t>I have these two:</a:t>
            </a:r>
          </a:p>
          <a:p>
            <a:pPr lvl="1"/>
            <a:r>
              <a:rPr lang="en-US" dirty="0" smtClean="0"/>
              <a:t>AWUS051NH-802-11b-802-11a-802-11g-Wireless</a:t>
            </a:r>
          </a:p>
          <a:p>
            <a:pPr lvl="1"/>
            <a:r>
              <a:rPr lang="en-US" dirty="0" smtClean="0"/>
              <a:t>AWUS036H-802-11g</a:t>
            </a:r>
          </a:p>
          <a:p>
            <a:r>
              <a:rPr lang="en-US" dirty="0" smtClean="0"/>
              <a:t>Both are high power (1000mw) and work with wireless pen testing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Onion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is Tor Onion </a:t>
            </a:r>
            <a:r>
              <a:rPr lang="en-US" altLang="en-US" dirty="0" smtClean="0"/>
              <a:t>Routing?</a:t>
            </a:r>
            <a:endParaRPr lang="en-US" altLang="en-US" sz="1800" dirty="0"/>
          </a:p>
          <a:p>
            <a:pPr lvl="1"/>
            <a:r>
              <a:rPr lang="en-US" altLang="en-US" dirty="0" smtClean="0"/>
              <a:t>Tor </a:t>
            </a:r>
            <a:r>
              <a:rPr lang="en-US" altLang="en-US" dirty="0"/>
              <a:t>is a distributed overlay network which anonymizes TCP-based applications (e.g. web browsing, secure shell, instant messaging applications.)</a:t>
            </a:r>
          </a:p>
          <a:p>
            <a:pPr lvl="1"/>
            <a:r>
              <a:rPr lang="en-US" altLang="en-US" dirty="0"/>
              <a:t>Clients choose the circuit paths</a:t>
            </a:r>
          </a:p>
          <a:p>
            <a:pPr lvl="1"/>
            <a:r>
              <a:rPr lang="en-US" altLang="en-US" dirty="0"/>
              <a:t>Message are put in cells and unwrapped at each node or onion router with a symmetric key.</a:t>
            </a:r>
          </a:p>
          <a:p>
            <a:pPr lvl="1"/>
            <a:r>
              <a:rPr lang="en-US" altLang="en-US" dirty="0"/>
              <a:t>The ORs only know the successor or predecessor but not any other Onion Router.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0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Tor is an overlay network</a:t>
            </a:r>
          </a:p>
          <a:p>
            <a:pPr lvl="1"/>
            <a:r>
              <a:rPr lang="en-US" altLang="en-US" dirty="0"/>
              <a:t>Each router has a user-level process w/o special privileges.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onion router maintains a TLS connection to every other onion router.</a:t>
            </a:r>
          </a:p>
          <a:p>
            <a:pPr lvl="1"/>
            <a:r>
              <a:rPr lang="en-US" altLang="en-US" dirty="0"/>
              <a:t>Each user runs local software called onion proxy (OP) to fetch directories, establish circuits across the network, and handle connections from users.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router maintains a long-term &amp; short term onion identity key. These are used to sign TLS certificates which sign the OR’s router descriptor(summary of keys, address, bandwidth ,etc.)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2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TOR Works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84" y="1524000"/>
            <a:ext cx="5908431" cy="4267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6918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3545</TotalTime>
  <Words>1770</Words>
  <Application>Microsoft Office PowerPoint</Application>
  <PresentationFormat>On-screen Show (4:3)</PresentationFormat>
  <Paragraphs>355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In The News</vt:lpstr>
      <vt:lpstr>WiFi Cards for Testing</vt:lpstr>
      <vt:lpstr>TOR Onion Routing</vt:lpstr>
      <vt:lpstr>TOR Design</vt:lpstr>
      <vt:lpstr>How TOR Works</vt:lpstr>
      <vt:lpstr>How TOR Works (2)</vt:lpstr>
      <vt:lpstr>How TOR Works (3)</vt:lpstr>
      <vt:lpstr>References for TOR</vt:lpstr>
      <vt:lpstr>Ping Sweep</vt:lpstr>
      <vt:lpstr>Ping War</vt:lpstr>
      <vt:lpstr>War Dialing</vt:lpstr>
      <vt:lpstr>Netscantools 2.0</vt:lpstr>
      <vt:lpstr>Cheops Network User Interface</vt:lpstr>
      <vt:lpstr>FreePorts Scanner</vt:lpstr>
      <vt:lpstr>Maltego Kali Linux</vt:lpstr>
      <vt:lpstr>JMeter</vt:lpstr>
      <vt:lpstr>Evasion</vt:lpstr>
      <vt:lpstr>Secure a Way In</vt:lpstr>
      <vt:lpstr>Basic Track Covering</vt:lpstr>
      <vt:lpstr>More on Logging Servers</vt:lpstr>
      <vt:lpstr>Pivoting</vt:lpstr>
      <vt:lpstr>More on Pivoting</vt:lpstr>
      <vt:lpstr>Boxing up on Moving Day</vt:lpstr>
      <vt:lpstr>How do I get out of here?</vt:lpstr>
      <vt:lpstr>How do I get out of here? (2)</vt:lpstr>
      <vt:lpstr>Obfuscation</vt:lpstr>
      <vt:lpstr>Fragmentation</vt:lpstr>
      <vt:lpstr>Encryption</vt:lpstr>
      <vt:lpstr>Tunneling</vt:lpstr>
      <vt:lpstr>Physical Access</vt:lpstr>
      <vt:lpstr>DOS Batch Scripting</vt:lpstr>
      <vt:lpstr>Reading Files w/o Editor</vt:lpstr>
      <vt:lpstr>Finding Other Machines</vt:lpstr>
      <vt:lpstr>Finding Other Machines</vt:lpstr>
      <vt:lpstr>Find “Running” Services</vt:lpstr>
      <vt:lpstr>Find “All” Service</vt:lpstr>
      <vt:lpstr>Details on a Service</vt:lpstr>
      <vt:lpstr>Start/Stop Services</vt:lpstr>
      <vt:lpstr>Basic Coding</vt:lpstr>
      <vt:lpstr>FOR /L -&gt; Counter</vt:lpstr>
      <vt:lpstr>FOR /F - &gt; Iterates through a file</vt:lpstr>
      <vt:lpstr>Sending to Outfile</vt:lpstr>
      <vt:lpstr>Reference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MISAdmin</cp:lastModifiedBy>
  <cp:revision>241</cp:revision>
  <dcterms:created xsi:type="dcterms:W3CDTF">2014-08-27T02:09:01Z</dcterms:created>
  <dcterms:modified xsi:type="dcterms:W3CDTF">2014-11-19T22:17:26Z</dcterms:modified>
</cp:coreProperties>
</file>