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8"/>
  </p:notesMasterIdLst>
  <p:sldIdLst>
    <p:sldId id="256" r:id="rId2"/>
    <p:sldId id="257" r:id="rId3"/>
    <p:sldId id="359" r:id="rId4"/>
    <p:sldId id="258" r:id="rId5"/>
    <p:sldId id="357" r:id="rId6"/>
    <p:sldId id="362" r:id="rId7"/>
    <p:sldId id="363" r:id="rId8"/>
    <p:sldId id="358" r:id="rId9"/>
    <p:sldId id="260" r:id="rId10"/>
    <p:sldId id="261" r:id="rId11"/>
    <p:sldId id="262" r:id="rId12"/>
    <p:sldId id="265" r:id="rId13"/>
    <p:sldId id="266" r:id="rId14"/>
    <p:sldId id="267" r:id="rId15"/>
    <p:sldId id="268" r:id="rId16"/>
    <p:sldId id="269" r:id="rId17"/>
    <p:sldId id="341" r:id="rId18"/>
    <p:sldId id="342" r:id="rId19"/>
    <p:sldId id="270" r:id="rId20"/>
    <p:sldId id="271" r:id="rId21"/>
    <p:sldId id="343" r:id="rId22"/>
    <p:sldId id="272" r:id="rId23"/>
    <p:sldId id="344" r:id="rId24"/>
    <p:sldId id="273" r:id="rId25"/>
    <p:sldId id="345" r:id="rId26"/>
    <p:sldId id="274" r:id="rId27"/>
    <p:sldId id="275" r:id="rId28"/>
    <p:sldId id="276" r:id="rId29"/>
    <p:sldId id="277" r:id="rId30"/>
    <p:sldId id="280" r:id="rId31"/>
    <p:sldId id="281" r:id="rId32"/>
    <p:sldId id="282" r:id="rId33"/>
    <p:sldId id="283" r:id="rId34"/>
    <p:sldId id="284" r:id="rId35"/>
    <p:sldId id="285" r:id="rId36"/>
    <p:sldId id="353" r:id="rId37"/>
    <p:sldId id="286" r:id="rId38"/>
    <p:sldId id="287" r:id="rId39"/>
    <p:sldId id="288" r:id="rId40"/>
    <p:sldId id="289" r:id="rId41"/>
    <p:sldId id="346" r:id="rId42"/>
    <p:sldId id="354" r:id="rId43"/>
    <p:sldId id="347" r:id="rId44"/>
    <p:sldId id="350" r:id="rId45"/>
    <p:sldId id="351" r:id="rId46"/>
    <p:sldId id="352" r:id="rId47"/>
    <p:sldId id="297" r:id="rId48"/>
    <p:sldId id="298" r:id="rId49"/>
    <p:sldId id="355" r:id="rId50"/>
    <p:sldId id="299" r:id="rId51"/>
    <p:sldId id="300" r:id="rId52"/>
    <p:sldId id="356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22" r:id="rId71"/>
    <p:sldId id="323" r:id="rId72"/>
    <p:sldId id="324" r:id="rId73"/>
    <p:sldId id="325" r:id="rId74"/>
    <p:sldId id="326" r:id="rId75"/>
    <p:sldId id="327" r:id="rId76"/>
    <p:sldId id="360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9/2/2015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9A58-8532-4161-8749-6DFAC5FD02D6}" type="datetime1">
              <a:rPr lang="en-US" smtClean="0"/>
              <a:t>9/2/2015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1932-234D-41CB-BD05-50AE045A9E95}" type="datetime1">
              <a:rPr lang="en-US" smtClean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12D4-02C5-4D2C-835B-DFA0AC013E55}" type="datetime1">
              <a:rPr lang="en-US" smtClean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9F20-FB48-4166-903C-63D19E3CB743}" type="datetime1">
              <a:rPr lang="en-US" smtClean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AF41-DD36-47BE-B623-35B95460D84D}" type="datetime1">
              <a:rPr lang="en-US" smtClean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971F-8035-4797-82C8-635045EB0FCF}" type="datetime1">
              <a:rPr lang="en-US" smtClean="0"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A4D1-CD36-40BA-8EE9-3B3BB1ABD1B9}" type="datetime1">
              <a:rPr lang="en-US" smtClean="0"/>
              <a:t>9/2/2015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D09F-3E30-41C1-B760-92B73B5CABA5}" type="datetime1">
              <a:rPr lang="en-US" smtClean="0"/>
              <a:t>9/2/2015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4E11-EF6A-4CF8-8773-515FCAFF0F14}" type="datetime1">
              <a:rPr lang="en-US" smtClean="0"/>
              <a:t>9/2/2015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EBDB-6159-4304-B204-831879B796FF}" type="datetime1">
              <a:rPr lang="en-US" smtClean="0"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DA01-590E-4ECD-B866-1D20F9754614}" type="datetime1">
              <a:rPr lang="en-US" smtClean="0"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CF172F-662D-4266-8938-1DA4B178CC8F}" type="datetime1">
              <a:rPr lang="en-US" smtClean="0"/>
              <a:t>9/2/2015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mis5211sec001f14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criminallaw.uslegal.com/cyber-crime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n.wikipedia.org/wiki/Internet_protocol_suit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isco.com/c/en/us/td/docs/solutions/Enterprise/Data_Center/ServerFarmSec_2-1/ServSecDC/2_Topolo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na.org/assignments/service-names-port-numbers/service-names-port-numbers.xhtml?&amp;page=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user/BSidesDE" TargetMode="External"/><Relationship Id="rId2" Type="http://schemas.openxmlformats.org/officeDocument/2006/relationships/hyperlink" Target="http://www.bsidesdelaware.com/inf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nmap.org/book/tcpip-ref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nmap.org/book/tcpip-ref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nmap.org/book/tcpip-ref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nmap.org/book/tcpip-ref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technet.microsoft.com/en-us/library/cc959881.aspx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ffingindustry.com/site/Research-Publications/Daily-News/Information-security-talent-shortage-is-at-the-senior-level-survey-finds-35190?cookies=disabled" TargetMode="External"/><Relationship Id="rId2" Type="http://schemas.openxmlformats.org/officeDocument/2006/relationships/hyperlink" Target="http://www.wired.com/2015/08/uber-hires-hackers-wirelessly-hijacked-jee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red.co.uk/news/archive/2015-09/01/nca-website-hacked" TargetMode="External"/><Relationship Id="rId5" Type="http://schemas.openxmlformats.org/officeDocument/2006/relationships/hyperlink" Target="http://www.scmagazineuk.com/ibm-warns-of-masterful-new-shifu-banking-trojan/article/435929/" TargetMode="External"/><Relationship Id="rId4" Type="http://schemas.openxmlformats.org/officeDocument/2006/relationships/hyperlink" Target="http://www.homelandsecuritynewswire.com/dr20150814-new-analysis-method-discovers-eleven-security-flaws-in-popular-internet-browsers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dnet.com/article/apple-ios-flaw-ins0mnia-hides-malicious-apps-which-run-forever/" TargetMode="External"/><Relationship Id="rId2" Type="http://schemas.openxmlformats.org/officeDocument/2006/relationships/hyperlink" Target="http://www.welivesecurity.com/2014/06/21/internet-firm-ddos-extortion-attac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chnewsworld.com/story/82417.html" TargetMode="External"/><Relationship Id="rId5" Type="http://schemas.openxmlformats.org/officeDocument/2006/relationships/hyperlink" Target="http://dailybruin.com/2015/09/01/ucla-health-notifies-patients-of-data-breach-after-laptop-theft/" TargetMode="External"/><Relationship Id="rId4" Type="http://schemas.openxmlformats.org/officeDocument/2006/relationships/hyperlink" Target="http://www.homelandsecuritynewswire.com/dr20150814-new-analysis-method-discovers-eleven-security-flaws-in-popular-internet-browsers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m/news/technology-34062381" TargetMode="External"/><Relationship Id="rId2" Type="http://schemas.openxmlformats.org/officeDocument/2006/relationships/hyperlink" Target="http://www.homelandsecuritynewswire.com/dr20150819-hackers-exploit-flaws-in-mobile-phones-security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untu.com/download/desktop" TargetMode="External"/><Relationship Id="rId2" Type="http://schemas.openxmlformats.org/officeDocument/2006/relationships/hyperlink" Target="http://www.kali.org/downloads/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hacks.net/2015/08/28/microsoft-intensifies-data-collection-on-windows-7-and-8-systems/" TargetMode="External"/><Relationship Id="rId2" Type="http://schemas.openxmlformats.org/officeDocument/2006/relationships/hyperlink" Target="http://www.aljazeera.com/news/2015/09/vice-news-fixer-arrested-encryption-software-150901200622345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tworkworld.com/article/2978117/bought-a-brand-new-phone-it-could-still-have-malware.html" TargetMode="External"/><Relationship Id="rId4" Type="http://schemas.openxmlformats.org/officeDocument/2006/relationships/hyperlink" Target="https://threatpost.com/cert-warns-of-slew-of-bugs-in-belkin-n600-routers/11448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Ethical Hacking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MIS 5211.001</a:t>
            </a:r>
          </a:p>
          <a:p>
            <a:r>
              <a:rPr lang="en-US" dirty="0" smtClean="0"/>
              <a:t>Week 2</a:t>
            </a:r>
          </a:p>
          <a:p>
            <a:r>
              <a:rPr lang="en-US" sz="2200" dirty="0"/>
              <a:t>Site: </a:t>
            </a:r>
            <a:r>
              <a:rPr lang="en-US" sz="2200" dirty="0">
                <a:hlinkClick r:id="rId2"/>
              </a:rPr>
              <a:t>http://</a:t>
            </a:r>
            <a:r>
              <a:rPr lang="en-US" sz="2200" dirty="0" smtClean="0">
                <a:hlinkClick r:id="rId2"/>
              </a:rPr>
              <a:t>community.mis.temple.edu/mis5211sec001f15/</a:t>
            </a:r>
            <a:endParaRPr lang="en-US" sz="2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Crime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Wiretap Act (2511)</a:t>
            </a:r>
          </a:p>
          <a:p>
            <a:r>
              <a:rPr lang="en-US" dirty="0"/>
              <a:t>Unlawful Access to Stored Communication (2701)</a:t>
            </a:r>
          </a:p>
          <a:p>
            <a:r>
              <a:rPr lang="en-US" dirty="0"/>
              <a:t>Identity Theft (1028)</a:t>
            </a:r>
          </a:p>
          <a:p>
            <a:r>
              <a:rPr lang="en-US" dirty="0"/>
              <a:t>Access Device Fraud (1029)</a:t>
            </a:r>
          </a:p>
          <a:p>
            <a:r>
              <a:rPr lang="en-US" dirty="0"/>
              <a:t>CAN-SPAM Act (1037)</a:t>
            </a:r>
          </a:p>
          <a:p>
            <a:r>
              <a:rPr lang="en-US" dirty="0"/>
              <a:t>Wire Fraud (1343)</a:t>
            </a:r>
          </a:p>
          <a:p>
            <a:r>
              <a:rPr lang="en-US" dirty="0"/>
              <a:t>Communication Interference (1362</a:t>
            </a:r>
            <a:r>
              <a:rPr lang="en-US" dirty="0" smtClean="0"/>
              <a:t>)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Source: Prosecuting Computer Crimes</a:t>
            </a:r>
          </a:p>
          <a:p>
            <a:pPr marL="137160" indent="0">
              <a:buNone/>
            </a:pPr>
            <a:r>
              <a:rPr lang="en-US" dirty="0"/>
              <a:t>http://</a:t>
            </a:r>
            <a:r>
              <a:rPr lang="en-US" dirty="0" smtClean="0"/>
              <a:t>www.justice.gov/criminal/cybercrime/docs/ccmanual.pdf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46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Crime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Electronic Communications Privacy Act (2510)</a:t>
            </a:r>
          </a:p>
          <a:p>
            <a:pPr lvl="1"/>
            <a:r>
              <a:rPr lang="en-US" dirty="0" smtClean="0"/>
              <a:t>Makes intercepting cell phones illegal</a:t>
            </a:r>
          </a:p>
          <a:p>
            <a:r>
              <a:rPr lang="en-US" dirty="0" smtClean="0"/>
              <a:t>Cyber Security Enhancement Act of 2002 (145)</a:t>
            </a:r>
          </a:p>
          <a:p>
            <a:pPr lvl="1"/>
            <a:r>
              <a:rPr lang="en-US" u="sng" dirty="0" smtClean="0"/>
              <a:t>Life in prison</a:t>
            </a:r>
            <a:r>
              <a:rPr lang="en-US" dirty="0" smtClean="0"/>
              <a:t> if cause or attempt to cause a death</a:t>
            </a:r>
          </a:p>
          <a:p>
            <a:pPr lvl="1"/>
            <a:r>
              <a:rPr lang="en-US" dirty="0" smtClean="0"/>
              <a:t>An amendment to USA Patriot Act</a:t>
            </a:r>
          </a:p>
          <a:p>
            <a:pPr marL="585216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1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 Cyber Crime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Many (Most) states have their own laws</a:t>
            </a:r>
          </a:p>
          <a:p>
            <a:r>
              <a:rPr lang="en-US" dirty="0" smtClean="0"/>
              <a:t>In PA</a:t>
            </a:r>
          </a:p>
          <a:p>
            <a:pPr lvl="1"/>
            <a:r>
              <a:rPr lang="en-US" dirty="0"/>
              <a:t>Tit. 18 §</a:t>
            </a:r>
            <a:r>
              <a:rPr lang="en-US" dirty="0" smtClean="0"/>
              <a:t>7601</a:t>
            </a:r>
          </a:p>
          <a:p>
            <a:pPr lvl="1"/>
            <a:r>
              <a:rPr lang="en-US" dirty="0"/>
              <a:t>Misdemeanor - Unlawful transmission of e-mail is misdemeanor of 3rd degree; unless causes damage of $2,500 or more, then misdemeanor of 1st degree. </a:t>
            </a:r>
          </a:p>
          <a:p>
            <a:pPr lvl="1"/>
            <a:r>
              <a:rPr lang="en-US" dirty="0"/>
              <a:t>Felony  - Unlawful use, disruption of service, theft, unlawful duplication, trespass and distribution of virus are felonies of 3rd </a:t>
            </a:r>
            <a:r>
              <a:rPr lang="en-US" dirty="0" smtClean="0"/>
              <a:t>degree</a:t>
            </a:r>
          </a:p>
          <a:p>
            <a:pPr lvl="1"/>
            <a:endParaRPr lang="en-US" dirty="0"/>
          </a:p>
          <a:p>
            <a:pPr marL="137160" indent="0">
              <a:buNone/>
            </a:pPr>
            <a:r>
              <a:rPr lang="en-US" dirty="0"/>
              <a:t>Source:  </a:t>
            </a:r>
            <a:r>
              <a:rPr lang="en-US" dirty="0">
                <a:hlinkClick r:id="rId2"/>
              </a:rPr>
              <a:t>http://criminallaw.uslegal.com/cyber-crimes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1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International Cyber Crime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Penetration testers need to comply with applicable laws in:</a:t>
            </a:r>
          </a:p>
          <a:p>
            <a:pPr lvl="1"/>
            <a:r>
              <a:rPr lang="en-US" dirty="0" smtClean="0"/>
              <a:t>Country they are working in</a:t>
            </a:r>
          </a:p>
          <a:p>
            <a:pPr lvl="1"/>
            <a:r>
              <a:rPr lang="en-US" dirty="0" smtClean="0"/>
              <a:t>Country or Countries the systems targeted are located in</a:t>
            </a:r>
          </a:p>
          <a:p>
            <a:pPr lvl="1"/>
            <a:r>
              <a:rPr lang="en-US" dirty="0" smtClean="0"/>
              <a:t>Country or Countries they traverse</a:t>
            </a:r>
          </a:p>
          <a:p>
            <a:r>
              <a:rPr lang="en-US" dirty="0" smtClean="0"/>
              <a:t>If any of the above take you out of the US, need to contact an appropriate lawyer.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6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very first internetworked connection: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37160" indent="0">
              <a:buNone/>
            </a:pPr>
            <a:r>
              <a:rPr lang="en-US" sz="2200" dirty="0" smtClean="0"/>
              <a:t>Source</a:t>
            </a:r>
            <a:r>
              <a:rPr lang="en-US" sz="2200" dirty="0"/>
              <a:t>:  </a:t>
            </a:r>
            <a:r>
              <a:rPr lang="en-US" sz="2200" dirty="0">
                <a:hlinkClick r:id="rId2"/>
              </a:rPr>
              <a:t>http://</a:t>
            </a:r>
            <a:r>
              <a:rPr lang="en-US" sz="2200" dirty="0" smtClean="0">
                <a:hlinkClick r:id="rId2"/>
              </a:rPr>
              <a:t>en.wikipedia.org/wiki/Internet_protocol_suite</a:t>
            </a: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30" y="2133600"/>
            <a:ext cx="5410200" cy="364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24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Today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137160" indent="0">
              <a:buNone/>
            </a:pPr>
            <a:r>
              <a:rPr lang="en-US" sz="2200" dirty="0"/>
              <a:t>Source: </a:t>
            </a:r>
            <a:r>
              <a:rPr lang="en-US" sz="2200" dirty="0">
                <a:hlinkClick r:id="rId2"/>
              </a:rPr>
              <a:t>http://</a:t>
            </a:r>
            <a:r>
              <a:rPr lang="en-US" sz="2200" dirty="0" smtClean="0">
                <a:hlinkClick r:id="rId2"/>
              </a:rPr>
              <a:t>www.cisco.com/c/en/us/td/docs/solutions/Enterprise/Data_Center/ServerFarmSec_2-1/ServSecDC/2_Topolo.html</a:t>
            </a:r>
            <a:endParaRPr lang="en-US" sz="22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4648200" cy="353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07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Protocol Suite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Data fits together: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41" y="2209800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21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word about 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Ports – logical assignment to packets of data</a:t>
            </a:r>
          </a:p>
          <a:p>
            <a:r>
              <a:rPr lang="en-US" dirty="0" smtClean="0"/>
              <a:t>Used to distinguish between different services that run over transport protocols such as TCP and UDP</a:t>
            </a:r>
          </a:p>
          <a:p>
            <a:r>
              <a:rPr lang="en-US" dirty="0" smtClean="0"/>
              <a:t>IANA Registry:</a:t>
            </a:r>
          </a:p>
          <a:p>
            <a:pPr marL="137160" indent="0">
              <a:buNone/>
            </a:pPr>
            <a:r>
              <a:rPr lang="en-US" sz="2000" dirty="0">
                <a:hlinkClick r:id="rId2"/>
              </a:rPr>
              <a:t>http://www.iana.org/assignments/service-names-port-numbers/service-names-port-numbers.xhtml?&amp;</a:t>
            </a:r>
            <a:r>
              <a:rPr lang="en-US" sz="2000" dirty="0" smtClean="0">
                <a:hlinkClick r:id="rId2"/>
              </a:rPr>
              <a:t>page=1</a:t>
            </a:r>
            <a:endParaRPr lang="en-US" sz="2000" dirty="0" smtClean="0"/>
          </a:p>
          <a:p>
            <a:pPr marL="137160" indent="0">
              <a:buNone/>
            </a:pPr>
            <a:endParaRPr lang="en-US" sz="2000" dirty="0"/>
          </a:p>
          <a:p>
            <a:pPr marL="137160" indent="0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5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 will cover</a:t>
            </a:r>
          </a:p>
          <a:p>
            <a:pPr lvl="1"/>
            <a:r>
              <a:rPr lang="en-US" dirty="0" smtClean="0"/>
              <a:t>IP</a:t>
            </a:r>
          </a:p>
          <a:p>
            <a:pPr lvl="1"/>
            <a:r>
              <a:rPr lang="en-US" dirty="0" smtClean="0"/>
              <a:t>ICMP</a:t>
            </a:r>
          </a:p>
          <a:p>
            <a:pPr lvl="1"/>
            <a:r>
              <a:rPr lang="en-US" dirty="0" smtClean="0"/>
              <a:t>UDP</a:t>
            </a:r>
          </a:p>
          <a:p>
            <a:pPr lvl="1"/>
            <a:r>
              <a:rPr lang="en-US" dirty="0" smtClean="0"/>
              <a:t>TCP</a:t>
            </a:r>
          </a:p>
          <a:p>
            <a:pPr lvl="1"/>
            <a:r>
              <a:rPr lang="en-US" dirty="0" smtClean="0"/>
              <a:t>ARP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09160"/>
          </a:xfrm>
        </p:spPr>
        <p:txBody>
          <a:bodyPr/>
          <a:lstStyle/>
          <a:p>
            <a:r>
              <a:rPr lang="en-US" dirty="0" smtClean="0"/>
              <a:t>BSides 2015 in Delaware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Link: </a:t>
            </a:r>
            <a:r>
              <a:rPr lang="en-US" dirty="0">
                <a:hlinkClick r:id="rId2"/>
              </a:rPr>
              <a:t>http://www.bsidesdelaware.com/info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Past presentations are available on YouTube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www.youtube.com/user/BSidesDE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514" y="1836284"/>
            <a:ext cx="6914286" cy="13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0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 Protocol</a:t>
            </a:r>
          </a:p>
          <a:p>
            <a:pPr lvl="1"/>
            <a:r>
              <a:rPr lang="en-US" dirty="0" smtClean="0"/>
              <a:t>Primary protocol of the Internet Layer of the Internet protocol</a:t>
            </a:r>
          </a:p>
          <a:p>
            <a:pPr lvl="1"/>
            <a:r>
              <a:rPr lang="en-US" dirty="0" smtClean="0"/>
              <a:t>Three main functions</a:t>
            </a:r>
          </a:p>
          <a:p>
            <a:pPr lvl="2"/>
            <a:r>
              <a:rPr lang="en-US" dirty="0" smtClean="0"/>
              <a:t>For outgoing packets – Select the next hop host (Gateway)</a:t>
            </a:r>
          </a:p>
          <a:p>
            <a:pPr lvl="2"/>
            <a:r>
              <a:rPr lang="en-US" dirty="0" smtClean="0"/>
              <a:t>For incoming packets – Capture the packet and pass up the protocol stack as appropriate</a:t>
            </a:r>
          </a:p>
          <a:p>
            <a:pPr lvl="2"/>
            <a:r>
              <a:rPr lang="en-US" dirty="0" smtClean="0"/>
              <a:t>Error detection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0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365760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en-US" dirty="0"/>
              <a:t>Source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nmap.org/book/tcpip-ref.html</a:t>
            </a:r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  <p:pic>
        <p:nvPicPr>
          <p:cNvPr id="7171" name="Picture 3" descr="C:\Users\Wade\Desktop\MJB-IP-Header-800x57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324608" cy="455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20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ICMP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 Control Message Protocol</a:t>
            </a:r>
          </a:p>
          <a:p>
            <a:pPr lvl="1"/>
            <a:r>
              <a:rPr lang="en-US" dirty="0" smtClean="0"/>
              <a:t>Used by network devices to communicate status</a:t>
            </a:r>
          </a:p>
          <a:p>
            <a:pPr lvl="1"/>
            <a:r>
              <a:rPr lang="en-US" dirty="0" smtClean="0"/>
              <a:t>Not “typically” used to exchange data</a:t>
            </a:r>
          </a:p>
          <a:p>
            <a:pPr lvl="1"/>
            <a:r>
              <a:rPr lang="en-US" dirty="0" smtClean="0"/>
              <a:t>Does not have a “port” assignment</a:t>
            </a:r>
          </a:p>
          <a:p>
            <a:pPr lvl="1"/>
            <a:r>
              <a:rPr lang="en-US" dirty="0" smtClean="0"/>
              <a:t>Not usually accessed by end-users accept for:</a:t>
            </a:r>
          </a:p>
          <a:p>
            <a:pPr lvl="2"/>
            <a:r>
              <a:rPr lang="en-US" dirty="0" smtClean="0"/>
              <a:t>ping</a:t>
            </a:r>
          </a:p>
          <a:p>
            <a:pPr lvl="2"/>
            <a:r>
              <a:rPr lang="en-US" dirty="0" smtClean="0"/>
              <a:t>traceroute</a:t>
            </a:r>
          </a:p>
          <a:p>
            <a:pPr lvl="1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94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ICMP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  <p:pic>
        <p:nvPicPr>
          <p:cNvPr id="8194" name="Picture 2" descr="C:\Users\Wade\Desktop\MJB-ICMP-Header-800x3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6740"/>
            <a:ext cx="7315215" cy="358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365760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en-US" dirty="0"/>
              <a:t>Source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nmap.org/book/tcpip-ref.html</a:t>
            </a:r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9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UDP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Datagram Protocol</a:t>
            </a:r>
          </a:p>
          <a:p>
            <a:pPr lvl="1"/>
            <a:r>
              <a:rPr lang="en-US" dirty="0" smtClean="0"/>
              <a:t>Simple transmission model with limited mechanisms</a:t>
            </a:r>
          </a:p>
          <a:p>
            <a:pPr lvl="1"/>
            <a:r>
              <a:rPr lang="en-US" u="sng" dirty="0" smtClean="0"/>
              <a:t>No guarantee of delivery</a:t>
            </a:r>
            <a:endParaRPr lang="en-US" dirty="0" smtClean="0"/>
          </a:p>
          <a:p>
            <a:pPr lvl="1"/>
            <a:r>
              <a:rPr lang="en-US" u="sng" dirty="0" smtClean="0"/>
              <a:t>No acknowledgement of receipt</a:t>
            </a:r>
          </a:p>
          <a:p>
            <a:pPr lvl="1"/>
            <a:r>
              <a:rPr lang="en-US" dirty="0" smtClean="0"/>
              <a:t>Does include checksum and port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8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UDP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365760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en-US" dirty="0"/>
              <a:t>Source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nmap.org/book/tcpip-ref.html</a:t>
            </a:r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9218" name="Picture 2" descr="C:\Users\Wade\Desktop\MJB-UDP-Header-800x2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1" y="2209800"/>
            <a:ext cx="7315215" cy="241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0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Transmission Control Protocol</a:t>
            </a:r>
          </a:p>
          <a:p>
            <a:pPr lvl="1"/>
            <a:r>
              <a:rPr lang="en-US" dirty="0" smtClean="0"/>
              <a:t>Sometimes called TCP/IP</a:t>
            </a:r>
          </a:p>
          <a:p>
            <a:pPr lvl="1"/>
            <a:r>
              <a:rPr lang="en-US" dirty="0" smtClean="0"/>
              <a:t>Provides </a:t>
            </a:r>
            <a:r>
              <a:rPr lang="en-US" b="1" dirty="0" smtClean="0"/>
              <a:t>reliable</a:t>
            </a:r>
            <a:r>
              <a:rPr lang="en-US" dirty="0" smtClean="0"/>
              <a:t>, </a:t>
            </a:r>
            <a:r>
              <a:rPr lang="en-US" b="1" dirty="0" smtClean="0"/>
              <a:t>ordered</a:t>
            </a:r>
            <a:r>
              <a:rPr lang="en-US" dirty="0" smtClean="0"/>
              <a:t> and </a:t>
            </a:r>
            <a:r>
              <a:rPr lang="en-US" b="1" dirty="0" smtClean="0"/>
              <a:t>error checked</a:t>
            </a:r>
            <a:r>
              <a:rPr lang="en-US" dirty="0" smtClean="0"/>
              <a:t> delivery of a stream of data (or Octets) across local area networks, intranets, and public internet</a:t>
            </a:r>
          </a:p>
          <a:p>
            <a:r>
              <a:rPr lang="en-US" dirty="0" smtClean="0"/>
              <a:t>This is the protocol </a:t>
            </a:r>
            <a:r>
              <a:rPr lang="en-US" dirty="0"/>
              <a:t>used for  HTTP, HTTPS, SMTP, POP3, IMAP, SSH, FTP, </a:t>
            </a:r>
            <a:r>
              <a:rPr lang="en-US" dirty="0" smtClean="0"/>
              <a:t>Telnet, and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365760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en-US" dirty="0"/>
              <a:t>Source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nmap.org/book/tcpip-ref.html</a:t>
            </a:r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10242" name="Picture 2" descr="C:\Users\Wade\Desktop\MJB-TCP-Header-800x5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1"/>
            <a:ext cx="6593191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23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ARP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Address Resolution Protocol</a:t>
            </a:r>
          </a:p>
          <a:p>
            <a:pPr lvl="1"/>
            <a:r>
              <a:rPr lang="en-US" dirty="0" smtClean="0"/>
              <a:t>Used to convert an IP address to a MAC Address</a:t>
            </a:r>
          </a:p>
          <a:p>
            <a:pPr lvl="1"/>
            <a:r>
              <a:rPr lang="en-US" dirty="0" smtClean="0"/>
              <a:t>MAC Address is the unique hardware address written into the hardware of every network card</a:t>
            </a:r>
          </a:p>
          <a:p>
            <a:pPr lvl="2"/>
            <a:r>
              <a:rPr lang="en-US" dirty="0"/>
              <a:t>Example: </a:t>
            </a:r>
            <a:r>
              <a:rPr lang="en-US" dirty="0" smtClean="0"/>
              <a:t>6C-62-6D-05-F9-18</a:t>
            </a:r>
          </a:p>
          <a:p>
            <a:pPr lvl="2"/>
            <a:r>
              <a:rPr lang="en-US" dirty="0" smtClean="0"/>
              <a:t>Tells me my Network Card comes from Micro-Star INTL CO., LTD in Taiwan (based on 6C-62-6D)</a:t>
            </a:r>
          </a:p>
          <a:p>
            <a:pPr lvl="1"/>
            <a:r>
              <a:rPr lang="en-US" u="sng" dirty="0" smtClean="0"/>
              <a:t>Can be altered by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Switches</a:t>
            </a:r>
          </a:p>
          <a:p>
            <a:r>
              <a:rPr lang="en-US" dirty="0" smtClean="0"/>
              <a:t>Routers</a:t>
            </a:r>
          </a:p>
          <a:p>
            <a:r>
              <a:rPr lang="en-US" dirty="0" smtClean="0"/>
              <a:t>Firewalls</a:t>
            </a:r>
          </a:p>
          <a:p>
            <a:pPr lvl="1"/>
            <a:r>
              <a:rPr lang="en-US" dirty="0" smtClean="0"/>
              <a:t>Standard</a:t>
            </a:r>
          </a:p>
          <a:p>
            <a:pPr lvl="1"/>
            <a:r>
              <a:rPr lang="en-US" dirty="0" smtClean="0"/>
              <a:t>Next Generation</a:t>
            </a:r>
          </a:p>
          <a:p>
            <a:pPr lvl="1"/>
            <a:r>
              <a:rPr lang="en-US" dirty="0" smtClean="0"/>
              <a:t>Web Application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Load Balancers</a:t>
            </a:r>
          </a:p>
          <a:p>
            <a:r>
              <a:rPr lang="en-US" dirty="0" smtClean="0"/>
              <a:t>Proxies</a:t>
            </a:r>
            <a:endParaRPr lang="en-US" dirty="0"/>
          </a:p>
          <a:p>
            <a:r>
              <a:rPr lang="en-US" dirty="0"/>
              <a:t>Reverse Proxies</a:t>
            </a:r>
          </a:p>
          <a:p>
            <a:r>
              <a:rPr lang="en-US" dirty="0" smtClean="0"/>
              <a:t>DNS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 material</a:t>
            </a:r>
          </a:p>
          <a:p>
            <a:pPr lvl="1"/>
            <a:r>
              <a:rPr lang="en-US" dirty="0" smtClean="0"/>
              <a:t>Last years course blog is still up.  They slides will be similar, but not exact.  I will be reviewing and updating as we go.</a:t>
            </a:r>
          </a:p>
          <a:p>
            <a:r>
              <a:rPr lang="en-US" dirty="0" smtClean="0"/>
              <a:t>Early posting of presentation</a:t>
            </a:r>
          </a:p>
          <a:p>
            <a:pPr lvl="1"/>
            <a:r>
              <a:rPr lang="en-US" dirty="0" smtClean="0"/>
              <a:t>I am typically editing and revising information right up until class.  It is unlikely I will be in a position to post the slide deck before class.  That said, if you want an idea of were we will be going please take a look at last years deck.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Used to connect devices together on a network</a:t>
            </a:r>
          </a:p>
          <a:p>
            <a:r>
              <a:rPr lang="en-US" dirty="0" smtClean="0"/>
              <a:t>Depending on functionality can operate at different layers of the OSI model</a:t>
            </a:r>
          </a:p>
          <a:p>
            <a:pPr lvl="1"/>
            <a:r>
              <a:rPr lang="en-US" dirty="0" smtClean="0"/>
              <a:t>“Layer 1” – Hub – Traffic is not managed – Every packet repeated to every port</a:t>
            </a:r>
          </a:p>
          <a:p>
            <a:pPr lvl="1"/>
            <a:r>
              <a:rPr lang="en-US" dirty="0" smtClean="0"/>
              <a:t>“Layer 2” – Data Link Layer – Some management – Switch knows MAC Address of locally connected devices and sends appropriate packets</a:t>
            </a:r>
          </a:p>
          <a:p>
            <a:pPr lvl="1"/>
            <a:r>
              <a:rPr lang="en-US" dirty="0" smtClean="0"/>
              <a:t>“Layer 3” – Switch understands “routing” and knows what packets to pass out of the local segment</a:t>
            </a:r>
          </a:p>
          <a:p>
            <a:pPr lvl="1"/>
            <a:endParaRPr lang="en-US" dirty="0" smtClean="0"/>
          </a:p>
          <a:p>
            <a:pPr marL="137160" indent="0">
              <a:buNone/>
            </a:pPr>
            <a:r>
              <a:rPr lang="en-US" sz="2200" dirty="0"/>
              <a:t>Microsoft Explanation of OSI Model : </a:t>
            </a:r>
            <a:r>
              <a:rPr lang="en-US" sz="2200" dirty="0">
                <a:hlinkClick r:id="rId2"/>
              </a:rPr>
              <a:t>http://</a:t>
            </a:r>
            <a:r>
              <a:rPr lang="en-US" sz="2200" dirty="0" smtClean="0">
                <a:hlinkClick r:id="rId2"/>
              </a:rPr>
              <a:t>technet.microsoft.com/en-us/library/cc959881.aspx</a:t>
            </a:r>
            <a:endParaRPr lang="en-US" sz="2200" dirty="0" smtClean="0"/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66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Forwards packets between computer networks</a:t>
            </a:r>
          </a:p>
          <a:p>
            <a:r>
              <a:rPr lang="en-US" dirty="0" smtClean="0"/>
              <a:t>Works to keep localized traffic inside and only passes traffic intended for targets outside the local network</a:t>
            </a:r>
          </a:p>
          <a:p>
            <a:r>
              <a:rPr lang="en-US" dirty="0" smtClean="0"/>
              <a:t>Boundary between “Routable” and “Non-Routable” IP addressing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9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Non-Routable Addressing</a:t>
            </a:r>
            <a:br>
              <a:rPr lang="en-US" dirty="0" smtClean="0"/>
            </a:br>
            <a:r>
              <a:rPr lang="en-US" dirty="0" smtClean="0"/>
              <a:t>(Private)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10.0.0.0 to 10.255.255.255</a:t>
            </a:r>
          </a:p>
          <a:p>
            <a:pPr lvl="1"/>
            <a:r>
              <a:rPr lang="en-US" dirty="0" smtClean="0"/>
              <a:t>Class A</a:t>
            </a:r>
          </a:p>
          <a:p>
            <a:pPr lvl="1"/>
            <a:r>
              <a:rPr lang="en-US" dirty="0" smtClean="0"/>
              <a:t>16,777,216 addresses</a:t>
            </a:r>
          </a:p>
          <a:p>
            <a:r>
              <a:rPr lang="en-US" dirty="0" smtClean="0"/>
              <a:t>172.16.0.0 to 172.31.255.255</a:t>
            </a:r>
          </a:p>
          <a:p>
            <a:pPr lvl="1"/>
            <a:r>
              <a:rPr lang="en-US" dirty="0" smtClean="0"/>
              <a:t>Class B</a:t>
            </a:r>
          </a:p>
          <a:p>
            <a:pPr lvl="1"/>
            <a:r>
              <a:rPr lang="en-US" dirty="0" smtClean="0"/>
              <a:t>1,048,576 addresses</a:t>
            </a:r>
          </a:p>
          <a:p>
            <a:r>
              <a:rPr lang="en-US" dirty="0" smtClean="0"/>
              <a:t>192.168.0.0 to 192.168.255.255</a:t>
            </a:r>
          </a:p>
          <a:p>
            <a:pPr lvl="1"/>
            <a:r>
              <a:rPr lang="en-US" dirty="0" smtClean="0"/>
              <a:t>Class C</a:t>
            </a:r>
          </a:p>
          <a:p>
            <a:pPr lvl="1"/>
            <a:r>
              <a:rPr lang="en-US" dirty="0" smtClean="0"/>
              <a:t>65,536 addresses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9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Firewalls (Standard)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Enterprise Firewalls are “2</a:t>
            </a:r>
            <a:r>
              <a:rPr lang="en-US" baseline="30000" dirty="0" smtClean="0"/>
              <a:t>nd</a:t>
            </a:r>
            <a:r>
              <a:rPr lang="en-US" dirty="0" smtClean="0"/>
              <a:t> Generation”, implies stateful</a:t>
            </a:r>
          </a:p>
          <a:p>
            <a:r>
              <a:rPr lang="en-US" dirty="0" smtClean="0"/>
              <a:t>Filters traffic based on:</a:t>
            </a:r>
          </a:p>
          <a:p>
            <a:pPr lvl="1"/>
            <a:r>
              <a:rPr lang="en-US" dirty="0" smtClean="0"/>
              <a:t>Address</a:t>
            </a:r>
          </a:p>
          <a:p>
            <a:pPr lvl="1"/>
            <a:r>
              <a:rPr lang="en-US" dirty="0" smtClean="0"/>
              <a:t>Port</a:t>
            </a:r>
          </a:p>
          <a:p>
            <a:pPr lvl="1"/>
            <a:endParaRPr lang="en-US" dirty="0"/>
          </a:p>
          <a:p>
            <a:r>
              <a:rPr lang="en-US" dirty="0" smtClean="0"/>
              <a:t>Stateful: Retains enough data about previous packets to understand connection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8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Firewalls (Next Generation)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 operation into the Application layer</a:t>
            </a:r>
          </a:p>
          <a:p>
            <a:r>
              <a:rPr lang="en-US" dirty="0" smtClean="0"/>
              <a:t>Provides for Application layer filtering</a:t>
            </a:r>
          </a:p>
          <a:p>
            <a:pPr lvl="1"/>
            <a:r>
              <a:rPr lang="en-US" dirty="0" smtClean="0"/>
              <a:t>Understands certain applications and protocols</a:t>
            </a:r>
          </a:p>
          <a:p>
            <a:pPr lvl="1"/>
            <a:r>
              <a:rPr lang="en-US" dirty="0" smtClean="0"/>
              <a:t>Can determine if data inside a packet is consistent with the application or protocol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43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Firewalls (Web Application)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Next Generation, but retains even more information around “normal” web site activity</a:t>
            </a:r>
          </a:p>
          <a:p>
            <a:r>
              <a:rPr lang="en-US" dirty="0" smtClean="0"/>
              <a:t>Builds a profile of how users interact with a website, and what the traffic should look like</a:t>
            </a:r>
          </a:p>
          <a:p>
            <a:r>
              <a:rPr lang="en-US" dirty="0" smtClean="0"/>
              <a:t>Generates alerts when patterns change</a:t>
            </a:r>
          </a:p>
          <a:p>
            <a:r>
              <a:rPr lang="en-US" dirty="0" smtClean="0"/>
              <a:t>Can generate false positives if web site undergoes high volumes of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75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Address Translation</a:t>
            </a:r>
            <a:br>
              <a:rPr lang="en-US" dirty="0" smtClean="0"/>
            </a:br>
            <a:r>
              <a:rPr lang="en-US" dirty="0" smtClean="0"/>
              <a:t>(NAT)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Modifies network addresses in the IP datagram</a:t>
            </a:r>
          </a:p>
          <a:p>
            <a:r>
              <a:rPr lang="en-US" dirty="0" smtClean="0"/>
              <a:t>Translation – Replaces the IP address in the packet with another address</a:t>
            </a:r>
          </a:p>
          <a:p>
            <a:pPr lvl="1"/>
            <a:r>
              <a:rPr lang="en-US" dirty="0" smtClean="0"/>
              <a:t>Obscures addressing behind the NAT device, typically a firewall</a:t>
            </a:r>
          </a:p>
          <a:p>
            <a:pPr lvl="1"/>
            <a:r>
              <a:rPr lang="en-US" dirty="0" smtClean="0"/>
              <a:t>Can convert non-routable addresses to routable addresses</a:t>
            </a:r>
          </a:p>
          <a:p>
            <a:pPr lvl="1"/>
            <a:r>
              <a:rPr lang="en-US" dirty="0" smtClean="0"/>
              <a:t>Means the address you see is not necessarily the address of the target device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Balancers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Distributes sessions across multiple server</a:t>
            </a:r>
          </a:p>
          <a:p>
            <a:pPr lvl="1"/>
            <a:r>
              <a:rPr lang="en-US" dirty="0" smtClean="0"/>
              <a:t>User does not “Know” what server is in use</a:t>
            </a:r>
          </a:p>
          <a:p>
            <a:pPr lvl="1"/>
            <a:r>
              <a:rPr lang="en-US" dirty="0" smtClean="0"/>
              <a:t>May terminate SSL connection for server, improving server performance</a:t>
            </a:r>
          </a:p>
          <a:p>
            <a:pPr lvl="2"/>
            <a:r>
              <a:rPr lang="en-US" dirty="0" smtClean="0"/>
              <a:t>May apply additional SSL restrictions outside of certification rules</a:t>
            </a:r>
          </a:p>
          <a:p>
            <a:pPr lvl="1"/>
            <a:r>
              <a:rPr lang="en-US" dirty="0" smtClean="0"/>
              <a:t>Internal tester can usually direct access to a particular machine or cell via alternate 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53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Intermediary between client machines and the rest of the network or internet</a:t>
            </a:r>
          </a:p>
          <a:p>
            <a:r>
              <a:rPr lang="en-US" dirty="0" smtClean="0"/>
              <a:t>Can function as a NAT device</a:t>
            </a:r>
          </a:p>
          <a:p>
            <a:r>
              <a:rPr lang="en-US" dirty="0" smtClean="0"/>
              <a:t>May be an embedded function of a firewall or may be stand alone</a:t>
            </a:r>
          </a:p>
          <a:p>
            <a:r>
              <a:rPr lang="en-US" dirty="0" smtClean="0"/>
              <a:t>Uses</a:t>
            </a:r>
          </a:p>
          <a:p>
            <a:pPr lvl="1"/>
            <a:r>
              <a:rPr lang="en-US" dirty="0" smtClean="0"/>
              <a:t>Content filtering</a:t>
            </a:r>
          </a:p>
          <a:p>
            <a:pPr lvl="1"/>
            <a:r>
              <a:rPr lang="en-US" dirty="0" smtClean="0"/>
              <a:t>Logging and/or monitoring</a:t>
            </a:r>
          </a:p>
          <a:p>
            <a:pPr lvl="1"/>
            <a:r>
              <a:rPr lang="en-US" dirty="0" smtClean="0"/>
              <a:t>Can obfuscate internal network 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Proxies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proxy, but typically sits in front of servers</a:t>
            </a:r>
          </a:p>
          <a:p>
            <a:r>
              <a:rPr lang="en-US" dirty="0" smtClean="0"/>
              <a:t>Uses</a:t>
            </a:r>
          </a:p>
          <a:p>
            <a:pPr lvl="1"/>
            <a:r>
              <a:rPr lang="en-US" dirty="0" smtClean="0"/>
              <a:t>Hides details of server infrastructure</a:t>
            </a:r>
          </a:p>
          <a:p>
            <a:pPr lvl="1"/>
            <a:r>
              <a:rPr lang="en-US" dirty="0" smtClean="0"/>
              <a:t>Can perform SSL termination function</a:t>
            </a:r>
          </a:p>
          <a:p>
            <a:pPr lvl="1"/>
            <a:r>
              <a:rPr lang="en-US" dirty="0" smtClean="0"/>
              <a:t>Can reduce server load by caching</a:t>
            </a:r>
          </a:p>
          <a:p>
            <a:r>
              <a:rPr lang="en-US" dirty="0" smtClean="0"/>
              <a:t>Can be embedded in a load balancer or firewall, or may be a stand-alone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news</a:t>
            </a:r>
          </a:p>
          <a:p>
            <a:r>
              <a:rPr lang="en-US" dirty="0" smtClean="0"/>
              <a:t>Cyber Crime Laws</a:t>
            </a:r>
          </a:p>
          <a:p>
            <a:r>
              <a:rPr lang="en-US" dirty="0" smtClean="0"/>
              <a:t>Network Components and their impact on penetration testing</a:t>
            </a:r>
          </a:p>
          <a:p>
            <a:r>
              <a:rPr lang="en-US" dirty="0" smtClean="0"/>
              <a:t>Linux fundamentals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Domain Name System</a:t>
            </a:r>
          </a:p>
          <a:p>
            <a:pPr lvl="1"/>
            <a:r>
              <a:rPr lang="en-US" dirty="0" smtClean="0"/>
              <a:t>Consists of a tree of domain names</a:t>
            </a:r>
          </a:p>
          <a:p>
            <a:pPr lvl="1"/>
            <a:r>
              <a:rPr lang="en-US" dirty="0" smtClean="0"/>
              <a:t>Example</a:t>
            </a:r>
          </a:p>
          <a:p>
            <a:pPr lvl="2"/>
            <a:r>
              <a:rPr lang="en-US" dirty="0" smtClean="0"/>
              <a:t>Root -&gt; .edu -&gt; temples.edu</a:t>
            </a:r>
          </a:p>
          <a:p>
            <a:r>
              <a:rPr lang="en-US" dirty="0" smtClean="0"/>
              <a:t>Basically the phone book for the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58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File</a:t>
            </a:r>
          </a:p>
          <a:p>
            <a:pPr lvl="1"/>
            <a:r>
              <a:rPr lang="en-US" dirty="0" smtClean="0"/>
              <a:t>Web</a:t>
            </a:r>
          </a:p>
          <a:p>
            <a:pPr lvl="1"/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Database</a:t>
            </a:r>
          </a:p>
          <a:p>
            <a:pPr lvl="1"/>
            <a:r>
              <a:rPr lang="en-US" dirty="0" smtClean="0"/>
              <a:t>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7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Web Arrangement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42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98717"/>
            <a:ext cx="8229600" cy="131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95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Intrusion Detection Systems (IDS)</a:t>
            </a:r>
          </a:p>
          <a:p>
            <a:r>
              <a:rPr lang="en-US" dirty="0" smtClean="0"/>
              <a:t>Intrusion Prevention Systems (IPS)</a:t>
            </a:r>
          </a:p>
          <a:p>
            <a:r>
              <a:rPr lang="en-US" dirty="0" smtClean="0"/>
              <a:t>Network Behavioral Anomaly Detection (NBAD)</a:t>
            </a:r>
          </a:p>
          <a:p>
            <a:r>
              <a:rPr lang="en-US" dirty="0" smtClean="0"/>
              <a:t>Data Loss Prevention (DLP)</a:t>
            </a:r>
          </a:p>
          <a:p>
            <a:r>
              <a:rPr lang="en-US" dirty="0" smtClean="0"/>
              <a:t>Host Intrusion Detection (HIDS)</a:t>
            </a:r>
          </a:p>
          <a:p>
            <a:r>
              <a:rPr lang="en-US" dirty="0" smtClean="0"/>
              <a:t>Host Intrusion Prevention (HIPS)</a:t>
            </a:r>
          </a:p>
          <a:p>
            <a:r>
              <a:rPr lang="en-US" dirty="0" smtClean="0"/>
              <a:t>Baseline and Host File Integrity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IDS and 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Analyzes packets and matches to known signatures to either alert or block traffic</a:t>
            </a:r>
          </a:p>
          <a:p>
            <a:r>
              <a:rPr lang="en-US" dirty="0" smtClean="0"/>
              <a:t>Basically a burglar alarm for the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4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Flow Analysis</a:t>
            </a:r>
          </a:p>
          <a:p>
            <a:r>
              <a:rPr lang="en-US" dirty="0" smtClean="0"/>
              <a:t>Flow is metadata about network traffic passing through the infrastructure</a:t>
            </a:r>
          </a:p>
          <a:p>
            <a:r>
              <a:rPr lang="en-US" dirty="0" smtClean="0"/>
              <a:t>System profiles “Normal” behavior and alerts on deviation from normal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3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Monitors for activity against “sensitive” data.</a:t>
            </a:r>
          </a:p>
          <a:p>
            <a:r>
              <a:rPr lang="en-US" dirty="0" smtClean="0"/>
              <a:t>Can be on servers and hosts</a:t>
            </a:r>
          </a:p>
          <a:p>
            <a:r>
              <a:rPr lang="en-US" dirty="0" smtClean="0"/>
              <a:t>Can be on network</a:t>
            </a:r>
          </a:p>
          <a:p>
            <a:r>
              <a:rPr lang="en-US" dirty="0" smtClean="0"/>
              <a:t>Typically knows what confidential or personally identifiable information PII looks like</a:t>
            </a:r>
          </a:p>
          <a:p>
            <a:pPr lvl="1"/>
            <a:r>
              <a:rPr lang="en-US" dirty="0" smtClean="0"/>
              <a:t>Format of Social Security Numbers</a:t>
            </a:r>
          </a:p>
          <a:p>
            <a:pPr lvl="1"/>
            <a:r>
              <a:rPr lang="en-US" dirty="0" smtClean="0"/>
              <a:t>Format of account numbers</a:t>
            </a:r>
          </a:p>
          <a:p>
            <a:pPr lvl="1"/>
            <a:r>
              <a:rPr lang="en-US" dirty="0" smtClean="0"/>
              <a:t>Key words like Confidential, Account, etc…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0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HIDS and 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IDS and IPS, but resides on individual servers or workstations</a:t>
            </a:r>
          </a:p>
          <a:p>
            <a:r>
              <a:rPr lang="en-US" dirty="0" smtClean="0"/>
              <a:t>Augments AV software</a:t>
            </a:r>
          </a:p>
          <a:p>
            <a:r>
              <a:rPr lang="en-US" dirty="0" smtClean="0"/>
              <a:t>Can generate a lot of noise</a:t>
            </a:r>
          </a:p>
          <a:p>
            <a:r>
              <a:rPr lang="en-US" dirty="0" smtClean="0"/>
              <a:t>Can interfere with Scanning and Penetration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9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Baseline and Host File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Establishes a baseline configuration for servers and monitors for deviation</a:t>
            </a:r>
          </a:p>
          <a:p>
            <a:r>
              <a:rPr lang="en-US" dirty="0" smtClean="0"/>
              <a:t>Develops signature for key files on systems and monitors for change</a:t>
            </a:r>
          </a:p>
          <a:p>
            <a:r>
              <a:rPr lang="en-US" dirty="0" smtClean="0"/>
              <a:t>Can help ensure systems stay configured as desired.</a:t>
            </a:r>
          </a:p>
          <a:p>
            <a:r>
              <a:rPr lang="en-US" dirty="0" smtClean="0"/>
              <a:t>Last line of defense to detect compromise of a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9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7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Submitted</a:t>
            </a:r>
          </a:p>
          <a:p>
            <a:pPr lvl="1"/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://www.wired.com/2015/08/uber-hires-hackers-wirelessly-hijacked-jeep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pPr lvl="1"/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www.staffingindustry.com/site/Research-Publications/Daily-News/Information-security-talent-shortage-is-at-the-senior-level-survey-finds-35190?cookies=disabled</a:t>
            </a:r>
            <a:endParaRPr lang="en-US" sz="2000" dirty="0" smtClean="0"/>
          </a:p>
          <a:p>
            <a:pPr lvl="1"/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www.homelandsecuritynewswire.com/dr20150814-new-analysis-method-discovers-eleven-security-flaws-in-popular-internet-browsers</a:t>
            </a:r>
            <a:endParaRPr lang="en-US" sz="2000" dirty="0" smtClean="0"/>
          </a:p>
          <a:p>
            <a:pPr lvl="1"/>
            <a:r>
              <a:rPr lang="en-US" sz="2000" dirty="0">
                <a:hlinkClick r:id="rId5"/>
              </a:rPr>
              <a:t>http://www.scmagazineuk.com/ibm-warns-of-masterful-new-shifu-banking-trojan/article/435929</a:t>
            </a:r>
            <a:r>
              <a:rPr lang="en-US" sz="2000" dirty="0" smtClean="0">
                <a:hlinkClick r:id="rId5"/>
              </a:rPr>
              <a:t>/</a:t>
            </a:r>
            <a:endParaRPr lang="en-US" sz="2000" dirty="0" smtClean="0"/>
          </a:p>
          <a:p>
            <a:pPr lvl="1"/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www.wired.co.uk/news/archive/2015-09/01/nca-website-hacked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Linux</a:t>
            </a:r>
          </a:p>
          <a:p>
            <a:pPr lvl="1"/>
            <a:r>
              <a:rPr lang="en-US" dirty="0" smtClean="0"/>
              <a:t>Open source operating system</a:t>
            </a:r>
          </a:p>
          <a:p>
            <a:pPr lvl="1"/>
            <a:r>
              <a:rPr lang="en-US" dirty="0" smtClean="0"/>
              <a:t>Many similarities with UNIX</a:t>
            </a:r>
          </a:p>
          <a:p>
            <a:r>
              <a:rPr lang="en-US" dirty="0" smtClean="0"/>
              <a:t>Why do we care</a:t>
            </a:r>
          </a:p>
          <a:p>
            <a:pPr lvl="1"/>
            <a:r>
              <a:rPr lang="en-US" dirty="0" smtClean="0"/>
              <a:t>Some tools only available in Linux</a:t>
            </a:r>
          </a:p>
          <a:p>
            <a:pPr lvl="1"/>
            <a:r>
              <a:rPr lang="en-US" dirty="0" smtClean="0"/>
              <a:t>Some tools work better in Linux</a:t>
            </a:r>
          </a:p>
          <a:p>
            <a:pPr lvl="1"/>
            <a:r>
              <a:rPr lang="en-US" dirty="0" smtClean="0"/>
              <a:t>Best open source attack suites are built on Linux</a:t>
            </a:r>
          </a:p>
          <a:p>
            <a:pPr lvl="2"/>
            <a:r>
              <a:rPr lang="en-US" dirty="0" smtClean="0"/>
              <a:t>Kali</a:t>
            </a:r>
          </a:p>
          <a:p>
            <a:pPr lvl="2"/>
            <a:r>
              <a:rPr lang="en-US" dirty="0" smtClean="0"/>
              <a:t>Samurai WTF (Web Testing Framework)</a:t>
            </a:r>
          </a:p>
          <a:p>
            <a:pPr lvl="2"/>
            <a:r>
              <a:rPr lang="en-US" dirty="0" smtClean="0"/>
              <a:t>SIFT (SANS Investigative Forensic Toolkit)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8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Kali the default password is </a:t>
            </a:r>
            <a:r>
              <a:rPr lang="en-US" dirty="0" smtClean="0">
                <a:solidFill>
                  <a:srgbClr val="FF0000"/>
                </a:solidFill>
              </a:rPr>
              <a:t>toor</a:t>
            </a:r>
          </a:p>
          <a:p>
            <a:r>
              <a:rPr lang="en-US" dirty="0" smtClean="0"/>
              <a:t>For Samurai the default password is </a:t>
            </a:r>
            <a:r>
              <a:rPr lang="en-US" dirty="0" smtClean="0">
                <a:solidFill>
                  <a:srgbClr val="FF0000"/>
                </a:solidFill>
              </a:rPr>
              <a:t>samurai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43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“root” is the base admin account on a Linux system.</a:t>
            </a:r>
          </a:p>
          <a:p>
            <a:r>
              <a:rPr lang="en-US" dirty="0" smtClean="0"/>
              <a:t>Should not be used for routine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2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execute commands that require root privilege</a:t>
            </a:r>
          </a:p>
          <a:p>
            <a:r>
              <a:rPr lang="en-US" dirty="0" smtClean="0"/>
              <a:t>Requires user to supply their password, not the root password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53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162" y="3886200"/>
            <a:ext cx="67040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75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Changing Passwords (passwd)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“passwd” command is used to change passwords</a:t>
            </a:r>
          </a:p>
          <a:p>
            <a:r>
              <a:rPr lang="en-US" dirty="0" smtClean="0"/>
              <a:t>Any user can change their password by typing passwd at the command prompt.</a:t>
            </a:r>
          </a:p>
          <a:p>
            <a:r>
              <a:rPr lang="en-US" dirty="0" smtClean="0"/>
              <a:t>Will be prompted to enter new password twice</a:t>
            </a:r>
          </a:p>
          <a:p>
            <a:r>
              <a:rPr lang="en-US" dirty="0" smtClean="0"/>
              <a:t>“root” or sudo user can change others passwords with command: </a:t>
            </a:r>
          </a:p>
          <a:p>
            <a:pPr marL="585216" lvl="1" indent="0">
              <a:buNone/>
            </a:pPr>
            <a:r>
              <a:rPr lang="en-US" dirty="0"/>
              <a:t>	</a:t>
            </a:r>
            <a:r>
              <a:rPr lang="en-US" dirty="0" smtClean="0"/>
              <a:t>				passwd [</a:t>
            </a:r>
            <a:r>
              <a:rPr lang="en-US" dirty="0"/>
              <a:t>l</a:t>
            </a:r>
            <a:r>
              <a:rPr lang="en-US" dirty="0" smtClean="0"/>
              <a:t>ogin_name]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53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“su” command allows you to jump to another user account (with appropriate password of course)</a:t>
            </a:r>
          </a:p>
          <a:p>
            <a:r>
              <a:rPr lang="en-US" dirty="0" smtClean="0"/>
              <a:t>“whoami” command tells you who you are logged in 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File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56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290" y="1600200"/>
            <a:ext cx="446942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1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Command cd [directory_name] changes directory</a:t>
            </a:r>
          </a:p>
          <a:p>
            <a:r>
              <a:rPr lang="en-US" dirty="0" smtClean="0"/>
              <a:t>Command cd.. Moves up one level</a:t>
            </a:r>
          </a:p>
          <a:p>
            <a:r>
              <a:rPr lang="en-US" dirty="0" smtClean="0"/>
              <a:t>Command pwd tells you were you are</a:t>
            </a:r>
          </a:p>
          <a:p>
            <a:r>
              <a:rPr lang="en-US" dirty="0" smtClean="0"/>
              <a:t>Command cd by itself takes you to your home directory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58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Directories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Command ls lists directory content</a:t>
            </a:r>
          </a:p>
          <a:p>
            <a:r>
              <a:rPr lang="en-US" dirty="0" smtClean="0"/>
              <a:t>Flags</a:t>
            </a:r>
          </a:p>
          <a:p>
            <a:pPr lvl="1"/>
            <a:r>
              <a:rPr lang="en-US" dirty="0" smtClean="0"/>
              <a:t>-l – details including permissions</a:t>
            </a:r>
          </a:p>
          <a:p>
            <a:pPr lvl="1"/>
            <a:r>
              <a:rPr lang="en-US" dirty="0" smtClean="0"/>
              <a:t>-a – shows all files</a:t>
            </a:r>
          </a:p>
          <a:p>
            <a:r>
              <a:rPr lang="en-US" dirty="0" smtClean="0"/>
              <a:t>When in doubt use command “man ls”, this gives you the manual or man page for the command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4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from ls -la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59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62" y="1600200"/>
            <a:ext cx="603847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23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Submitted</a:t>
            </a:r>
          </a:p>
          <a:p>
            <a:pPr lvl="1"/>
            <a:r>
              <a:rPr lang="en-US" sz="2000" dirty="0">
                <a:hlinkClick r:id="rId2"/>
              </a:rPr>
              <a:t>http://www.welivesecurity.com/2014/06/21/internet-firm-ddos-extortion-attack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pPr lvl="1"/>
            <a:r>
              <a:rPr lang="en-US" sz="2000" dirty="0">
                <a:hlinkClick r:id="rId3"/>
              </a:rPr>
              <a:t>http://www.zdnet.com/article/apple-ios-flaw-ins0mnia-hides-malicious-apps-which-run-forever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pPr lvl="1"/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www.homelandsecuritynewswire.com/dr20150814-new-analysis-method-discovers-eleven-security-flaws-in-popular-internet-browsers</a:t>
            </a:r>
            <a:endParaRPr lang="en-US" sz="2000" dirty="0" smtClean="0"/>
          </a:p>
          <a:p>
            <a:pPr lvl="1"/>
            <a:r>
              <a:rPr lang="en-US" sz="2000" dirty="0">
                <a:hlinkClick r:id="rId5"/>
              </a:rPr>
              <a:t>http://dailybruin.com/2015/09/01/ucla-health-notifies-patients-of-data-breach-after-laptop-theft</a:t>
            </a:r>
            <a:r>
              <a:rPr lang="en-US" sz="2000" dirty="0" smtClean="0">
                <a:hlinkClick r:id="rId5"/>
              </a:rPr>
              <a:t>/</a:t>
            </a:r>
            <a:endParaRPr lang="en-US" sz="2000" dirty="0" smtClean="0"/>
          </a:p>
          <a:p>
            <a:pPr lvl="1"/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www.technewsworld.com/story/82417.html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2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and Remove Directories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Command mkdir creates directory</a:t>
            </a:r>
          </a:p>
          <a:p>
            <a:r>
              <a:rPr lang="en-US" dirty="0" smtClean="0"/>
              <a:t>As before man mkdir gives you the manual</a:t>
            </a:r>
          </a:p>
          <a:p>
            <a:r>
              <a:rPr lang="en-US" dirty="0" smtClean="0"/>
              <a:t>Command rmdir removes directory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and Remove Directories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61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09" y="2435415"/>
            <a:ext cx="6952381" cy="303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6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Locate and Find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Command locate checks an index on system to look for common items</a:t>
            </a:r>
          </a:p>
          <a:p>
            <a:r>
              <a:rPr lang="en-US" dirty="0" smtClean="0"/>
              <a:t>Command find searches file system</a:t>
            </a:r>
          </a:p>
          <a:p>
            <a:r>
              <a:rPr lang="en-US" dirty="0" smtClean="0"/>
              <a:t>On my test implementation, find required sudo privileges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0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Locate and Find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63</a:t>
            </a:fld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79769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91648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choices, lets keep it simple</a:t>
            </a:r>
          </a:p>
          <a:p>
            <a:r>
              <a:rPr lang="en-US" dirty="0" smtClean="0"/>
              <a:t>Command gedit opens a text editor</a:t>
            </a:r>
          </a:p>
          <a:p>
            <a:r>
              <a:rPr lang="en-US" dirty="0" smtClean="0"/>
              <a:t>Command gedit test opens an existing file named test.  If no such file exists, the file is created</a:t>
            </a:r>
          </a:p>
          <a:p>
            <a:r>
              <a:rPr lang="en-US" dirty="0" smtClean="0"/>
              <a:t>Edit as wish, save when 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66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65</a:t>
            </a:fld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8229600" cy="81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59" y="2971800"/>
            <a:ext cx="693261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19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Command cat shows content of a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66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2007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" y="4114800"/>
            <a:ext cx="6980237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9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Output often larger then screen</a:t>
            </a:r>
          </a:p>
          <a:p>
            <a:r>
              <a:rPr lang="en-US" dirty="0" smtClean="0"/>
              <a:t>Commands less and more</a:t>
            </a:r>
            <a:endParaRPr lang="en-US" dirty="0"/>
          </a:p>
          <a:p>
            <a:r>
              <a:rPr lang="en-US" dirty="0" smtClean="0"/>
              <a:t>Work similarly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ess requires you hit q when done to return to command prompt</a:t>
            </a:r>
          </a:p>
          <a:p>
            <a:pPr lvl="1"/>
            <a:r>
              <a:rPr lang="en-US" dirty="0" smtClean="0"/>
              <a:t>more dumps to command prompt when last screen is completed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8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Miscellaneous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Command ps shows running processes</a:t>
            </a:r>
          </a:p>
          <a:p>
            <a:pPr lvl="1"/>
            <a:r>
              <a:rPr lang="en-US" dirty="0" smtClean="0"/>
              <a:t>Lots of switches to refine results</a:t>
            </a:r>
          </a:p>
          <a:p>
            <a:r>
              <a:rPr lang="en-US" dirty="0" smtClean="0"/>
              <a:t>Command CTRL-z interrupts running com</a:t>
            </a:r>
          </a:p>
          <a:p>
            <a:r>
              <a:rPr lang="en-US" dirty="0" smtClean="0"/>
              <a:t>Command bg restores interrupted command to run in background</a:t>
            </a:r>
          </a:p>
          <a:p>
            <a:r>
              <a:rPr lang="en-US" dirty="0" smtClean="0"/>
              <a:t>Command &amp; tells job to run in background from the beginning</a:t>
            </a:r>
          </a:p>
          <a:p>
            <a:r>
              <a:rPr lang="en-US" dirty="0" smtClean="0"/>
              <a:t>Command jobs shows jobs running</a:t>
            </a:r>
          </a:p>
          <a:p>
            <a:r>
              <a:rPr lang="en-US" dirty="0" smtClean="0"/>
              <a:t>Command fg moves job to foreground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43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Command ifconfig shows network configuration.  Similar to ipconfig in windows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69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48" y="2895600"/>
            <a:ext cx="6904037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75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Submitted</a:t>
            </a:r>
          </a:p>
          <a:p>
            <a:pPr lvl="1"/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www.homelandsecuritynewswire.com/dr20150819-hackers-exploit-flaws-in-mobile-phones-security</a:t>
            </a:r>
            <a:endParaRPr lang="en-US" sz="2000" dirty="0" smtClean="0"/>
          </a:p>
          <a:p>
            <a:pPr lvl="1"/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www.bbc.com/news/technology-34062381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Netstat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Netstat  prints  information about the Linux networking subsystem.  The type of information printed is controlled by  the  first  argument,  as follows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none</a:t>
            </a:r>
            <a:r>
              <a:rPr lang="en-US" dirty="0" smtClean="0"/>
              <a:t>) – By default</a:t>
            </a:r>
            <a:r>
              <a:rPr lang="en-US" dirty="0"/>
              <a:t>,  netstat  displays  a  list of open sockets.  If you </a:t>
            </a:r>
            <a:r>
              <a:rPr lang="en-US" dirty="0" smtClean="0"/>
              <a:t>don't </a:t>
            </a:r>
            <a:r>
              <a:rPr lang="en-US" dirty="0"/>
              <a:t>specify any address families, then the active sockets of all </a:t>
            </a:r>
            <a:r>
              <a:rPr lang="en-US" dirty="0" smtClean="0"/>
              <a:t>configured address </a:t>
            </a:r>
            <a:r>
              <a:rPr lang="en-US" dirty="0"/>
              <a:t>families will be printed.</a:t>
            </a:r>
          </a:p>
          <a:p>
            <a:pPr lvl="1"/>
            <a:r>
              <a:rPr lang="en-US" dirty="0" smtClean="0"/>
              <a:t>--</a:t>
            </a:r>
            <a:r>
              <a:rPr lang="en-US" dirty="0"/>
              <a:t>route , -</a:t>
            </a:r>
            <a:r>
              <a:rPr lang="en-US" dirty="0" smtClean="0"/>
              <a:t>r – Display  </a:t>
            </a:r>
            <a:r>
              <a:rPr lang="en-US" dirty="0"/>
              <a:t>the kernel routing tables. See the description in route(8) </a:t>
            </a:r>
            <a:r>
              <a:rPr lang="en-US" dirty="0" smtClean="0"/>
              <a:t>for details</a:t>
            </a:r>
            <a:r>
              <a:rPr lang="en-US" dirty="0"/>
              <a:t>.  netstat -r and route -e produce the same output.</a:t>
            </a:r>
          </a:p>
          <a:p>
            <a:pPr lvl="1"/>
            <a:r>
              <a:rPr lang="en-US" dirty="0" smtClean="0"/>
              <a:t>--</a:t>
            </a:r>
            <a:r>
              <a:rPr lang="en-US" dirty="0"/>
              <a:t>groups , -</a:t>
            </a:r>
            <a:r>
              <a:rPr lang="en-US" dirty="0" smtClean="0"/>
              <a:t>g – Display multicast </a:t>
            </a:r>
            <a:r>
              <a:rPr lang="en-US" dirty="0"/>
              <a:t>group membership information for IPv4 and IPv6.</a:t>
            </a:r>
          </a:p>
          <a:p>
            <a:pPr lvl="1"/>
            <a:r>
              <a:rPr lang="en-US" dirty="0" smtClean="0"/>
              <a:t>--</a:t>
            </a:r>
            <a:r>
              <a:rPr lang="en-US" dirty="0"/>
              <a:t>interfaces, </a:t>
            </a:r>
            <a:r>
              <a:rPr lang="en-US" dirty="0" smtClean="0"/>
              <a:t>-I – Display a </a:t>
            </a:r>
            <a:r>
              <a:rPr lang="en-US" dirty="0"/>
              <a:t>table of all network interfaces.</a:t>
            </a:r>
          </a:p>
          <a:p>
            <a:pPr lvl="1"/>
            <a:r>
              <a:rPr lang="en-US" dirty="0" smtClean="0"/>
              <a:t>--</a:t>
            </a:r>
            <a:r>
              <a:rPr lang="en-US" dirty="0"/>
              <a:t>masquerade , -</a:t>
            </a:r>
            <a:r>
              <a:rPr lang="en-US" dirty="0" smtClean="0"/>
              <a:t>M – Display a </a:t>
            </a:r>
            <a:r>
              <a:rPr lang="en-US" dirty="0"/>
              <a:t>list of masqueraded connections.</a:t>
            </a:r>
          </a:p>
          <a:p>
            <a:pPr lvl="1"/>
            <a:r>
              <a:rPr lang="en-US" dirty="0" smtClean="0"/>
              <a:t>--</a:t>
            </a:r>
            <a:r>
              <a:rPr lang="en-US" dirty="0"/>
              <a:t>statistics , -</a:t>
            </a:r>
            <a:r>
              <a:rPr lang="en-US" dirty="0" smtClean="0"/>
              <a:t>s – Display summary </a:t>
            </a:r>
            <a:r>
              <a:rPr lang="en-US" dirty="0"/>
              <a:t>statistics for each protocol.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4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Netstat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71</a:t>
            </a:fld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92" y="1600200"/>
            <a:ext cx="682641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23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grep searches the named input FILEs </a:t>
            </a:r>
            <a:r>
              <a:rPr lang="en-US" dirty="0" smtClean="0"/>
              <a:t>for </a:t>
            </a:r>
            <a:r>
              <a:rPr lang="en-US" dirty="0"/>
              <a:t>lines containing  a  match to the given PATTERN.  By default, grep prints the </a:t>
            </a:r>
            <a:r>
              <a:rPr lang="en-US" dirty="0" smtClean="0"/>
              <a:t>matching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Grep w/ netstat and 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grep with netstat to see what is using http</a:t>
            </a:r>
          </a:p>
          <a:p>
            <a:pPr marL="137160" indent="0">
              <a:buNone/>
            </a:pPr>
            <a:r>
              <a:rPr lang="en-US" dirty="0"/>
              <a:t>netstat -nap | grep </a:t>
            </a:r>
            <a:r>
              <a:rPr lang="en-US" dirty="0" smtClean="0"/>
              <a:t>http</a:t>
            </a:r>
          </a:p>
          <a:p>
            <a:pPr marL="137160" indent="0">
              <a:buNone/>
            </a:pPr>
            <a:endParaRPr lang="en-US" dirty="0"/>
          </a:p>
          <a:p>
            <a:r>
              <a:rPr lang="en-US" dirty="0" smtClean="0"/>
              <a:t>Try grep with ps to see if cron is running</a:t>
            </a:r>
          </a:p>
          <a:p>
            <a:pPr marL="137160" indent="0">
              <a:buNone/>
            </a:pPr>
            <a:r>
              <a:rPr lang="en-US" dirty="0"/>
              <a:t>ps aux | grep cron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Grep w/ </a:t>
            </a:r>
            <a:r>
              <a:rPr lang="en-US" dirty="0" smtClean="0"/>
              <a:t>netstat and </a:t>
            </a:r>
            <a:r>
              <a:rPr lang="en-US" dirty="0"/>
              <a:t>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74</a:t>
            </a:fld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914286" cy="254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95800"/>
            <a:ext cx="69135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20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Further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VMWare and a Linux ISO</a:t>
            </a:r>
          </a:p>
          <a:p>
            <a:pPr lvl="1"/>
            <a:r>
              <a:rPr lang="en-US" dirty="0" smtClean="0"/>
              <a:t>Kali</a:t>
            </a:r>
          </a:p>
          <a:p>
            <a:pPr lvl="1"/>
            <a:r>
              <a:rPr lang="en-US" dirty="0">
                <a:hlinkClick r:id="rId2"/>
              </a:rPr>
              <a:t>http://www.kali.org/downloads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Ubuntu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www.ubuntu.com/download/desktop</a:t>
            </a:r>
            <a:endParaRPr lang="en-US" dirty="0" smtClean="0"/>
          </a:p>
          <a:p>
            <a:r>
              <a:rPr lang="en-US" dirty="0" smtClean="0"/>
              <a:t>Give it a try</a:t>
            </a:r>
          </a:p>
          <a:p>
            <a:r>
              <a:rPr lang="en-US" dirty="0" smtClean="0"/>
              <a:t>All examples here where created in a clean,  plain vanilla Ubuntu install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 the news</a:t>
            </a:r>
          </a:p>
          <a:p>
            <a:r>
              <a:rPr lang="en-CA" dirty="0" smtClean="0"/>
              <a:t>Reconnasaince</a:t>
            </a:r>
          </a:p>
          <a:p>
            <a:endParaRPr lang="en-CA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1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 </a:t>
            </a:r>
            <a:r>
              <a:rPr lang="en-US" dirty="0" smtClean="0"/>
              <a:t>noted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www.aljazeera.com/news/2015/09/vice-news-fixer-arrested-encryption-software-150901200622345.html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http://www.ghacks.net/2015/08/28/microsoft-intensifies-data-collection-on-windows-7-and-8-systems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threatpost.com/cert-warns-of-slew-of-bugs-in-belkin-n600-routers/114483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www.networkworld.com/article/2978117/bought-a-brand-new-phone-it-could-still-have-malware.html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9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Crime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Fraud and Abuse Act (1030)</a:t>
            </a:r>
          </a:p>
          <a:p>
            <a:pPr lvl="1"/>
            <a:r>
              <a:rPr lang="en-US" dirty="0" smtClean="0"/>
              <a:t>Obtaining National Security Information</a:t>
            </a:r>
          </a:p>
          <a:p>
            <a:pPr lvl="1"/>
            <a:r>
              <a:rPr lang="en-US" dirty="0" smtClean="0"/>
              <a:t>Accessing a Computer and Obtaining Information</a:t>
            </a:r>
          </a:p>
          <a:p>
            <a:pPr lvl="1"/>
            <a:r>
              <a:rPr lang="en-US" dirty="0" smtClean="0"/>
              <a:t>Trespassing in a Government Computer</a:t>
            </a:r>
          </a:p>
          <a:p>
            <a:pPr lvl="1"/>
            <a:r>
              <a:rPr lang="en-US" dirty="0" smtClean="0"/>
              <a:t>Accessing to Defraud and Obtain Value</a:t>
            </a:r>
          </a:p>
          <a:p>
            <a:pPr lvl="1"/>
            <a:r>
              <a:rPr lang="en-US" dirty="0" smtClean="0"/>
              <a:t>Damaging a Computer or Information</a:t>
            </a:r>
          </a:p>
          <a:p>
            <a:pPr lvl="1"/>
            <a:r>
              <a:rPr lang="en-US" dirty="0" smtClean="0"/>
              <a:t>Trafficking in Passwords</a:t>
            </a:r>
          </a:p>
          <a:p>
            <a:pPr lvl="1"/>
            <a:r>
              <a:rPr lang="en-US" dirty="0" smtClean="0"/>
              <a:t>Threatening to Damage a Computer</a:t>
            </a:r>
          </a:p>
          <a:p>
            <a:pPr lvl="1"/>
            <a:r>
              <a:rPr lang="en-US" dirty="0" smtClean="0"/>
              <a:t>Attempt and Conspiracy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56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2336</TotalTime>
  <Words>2368</Words>
  <Application>Microsoft Office PowerPoint</Application>
  <PresentationFormat>On-screen Show (4:3)</PresentationFormat>
  <Paragraphs>489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3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Intro to Ethical Hacking</vt:lpstr>
      <vt:lpstr>Conference Opportunity</vt:lpstr>
      <vt:lpstr>Questions </vt:lpstr>
      <vt:lpstr>Tonight's Plan</vt:lpstr>
      <vt:lpstr>In The News</vt:lpstr>
      <vt:lpstr>In The News</vt:lpstr>
      <vt:lpstr>In The News</vt:lpstr>
      <vt:lpstr>In The News</vt:lpstr>
      <vt:lpstr>Cyber Crime Laws</vt:lpstr>
      <vt:lpstr>Cyber Crime Laws</vt:lpstr>
      <vt:lpstr>Cyber Crime Laws</vt:lpstr>
      <vt:lpstr>Sate Cyber Crime Laws</vt:lpstr>
      <vt:lpstr>International Cyber Crime Laws</vt:lpstr>
      <vt:lpstr>Questions</vt:lpstr>
      <vt:lpstr>Networking</vt:lpstr>
      <vt:lpstr>Networking</vt:lpstr>
      <vt:lpstr>Internet Protocol Suite</vt:lpstr>
      <vt:lpstr>A word about Ports</vt:lpstr>
      <vt:lpstr>Protocols</vt:lpstr>
      <vt:lpstr>IP Protocol</vt:lpstr>
      <vt:lpstr>IP Protocol</vt:lpstr>
      <vt:lpstr>ICMP Protocol</vt:lpstr>
      <vt:lpstr>ICMP Protocol</vt:lpstr>
      <vt:lpstr>UDP Protocol</vt:lpstr>
      <vt:lpstr>UDP Protocol</vt:lpstr>
      <vt:lpstr>TCP Protocol</vt:lpstr>
      <vt:lpstr>TCP Protocol</vt:lpstr>
      <vt:lpstr>ARP Protocol</vt:lpstr>
      <vt:lpstr>Network Components</vt:lpstr>
      <vt:lpstr>Switches</vt:lpstr>
      <vt:lpstr>Routers</vt:lpstr>
      <vt:lpstr>Non-Routable Addressing (Private)</vt:lpstr>
      <vt:lpstr>Firewalls (Standard)</vt:lpstr>
      <vt:lpstr>Firewalls (Next Generation)</vt:lpstr>
      <vt:lpstr>Firewalls (Web Application)</vt:lpstr>
      <vt:lpstr>Network Address Translation (NAT)</vt:lpstr>
      <vt:lpstr>Load Balancers</vt:lpstr>
      <vt:lpstr>Proxies</vt:lpstr>
      <vt:lpstr>Reverse Proxies</vt:lpstr>
      <vt:lpstr>DNS</vt:lpstr>
      <vt:lpstr>Servers</vt:lpstr>
      <vt:lpstr>Typical Web Arrangement</vt:lpstr>
      <vt:lpstr>Security Technologies</vt:lpstr>
      <vt:lpstr>IDS and IPS</vt:lpstr>
      <vt:lpstr>NBAD</vt:lpstr>
      <vt:lpstr>DLP</vt:lpstr>
      <vt:lpstr>HIDS and HIPS</vt:lpstr>
      <vt:lpstr>Baseline and Host File Integrity</vt:lpstr>
      <vt:lpstr>Questions</vt:lpstr>
      <vt:lpstr>Linux</vt:lpstr>
      <vt:lpstr>Logging In</vt:lpstr>
      <vt:lpstr>root</vt:lpstr>
      <vt:lpstr>SUDO</vt:lpstr>
      <vt:lpstr>Changing Passwords (passwd)</vt:lpstr>
      <vt:lpstr>Changing Accounts</vt:lpstr>
      <vt:lpstr>Linux File System</vt:lpstr>
      <vt:lpstr>Navigating File System</vt:lpstr>
      <vt:lpstr>Viewing Directories</vt:lpstr>
      <vt:lpstr>Output from ls -la</vt:lpstr>
      <vt:lpstr>Make and Remove Directories</vt:lpstr>
      <vt:lpstr>Make and Remove Directories</vt:lpstr>
      <vt:lpstr>Locate and Find</vt:lpstr>
      <vt:lpstr>Locate and Find</vt:lpstr>
      <vt:lpstr>Editing Files</vt:lpstr>
      <vt:lpstr>Editing Files</vt:lpstr>
      <vt:lpstr>Viewing Files</vt:lpstr>
      <vt:lpstr>Looking at Output</vt:lpstr>
      <vt:lpstr>Miscellaneous Commands</vt:lpstr>
      <vt:lpstr>Network </vt:lpstr>
      <vt:lpstr>Netstat</vt:lpstr>
      <vt:lpstr>Netstat</vt:lpstr>
      <vt:lpstr>grep</vt:lpstr>
      <vt:lpstr>Grep w/ netstat and ps</vt:lpstr>
      <vt:lpstr>Grep w/ netstat and ps</vt:lpstr>
      <vt:lpstr>Going Further</vt:lpstr>
      <vt:lpstr>Next Week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Windows User</cp:lastModifiedBy>
  <cp:revision>87</cp:revision>
  <dcterms:created xsi:type="dcterms:W3CDTF">2014-08-27T02:09:01Z</dcterms:created>
  <dcterms:modified xsi:type="dcterms:W3CDTF">2015-09-03T00:05:17Z</dcterms:modified>
</cp:coreProperties>
</file>