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362" r:id="rId4"/>
    <p:sldId id="443" r:id="rId5"/>
    <p:sldId id="357" r:id="rId6"/>
    <p:sldId id="441" r:id="rId7"/>
    <p:sldId id="442" r:id="rId8"/>
    <p:sldId id="440" r:id="rId9"/>
    <p:sldId id="363" r:id="rId10"/>
    <p:sldId id="435" r:id="rId11"/>
    <p:sldId id="437" r:id="rId12"/>
    <p:sldId id="429" r:id="rId13"/>
    <p:sldId id="430" r:id="rId14"/>
    <p:sldId id="431" r:id="rId15"/>
    <p:sldId id="432" r:id="rId16"/>
    <p:sldId id="433" r:id="rId17"/>
    <p:sldId id="434" r:id="rId18"/>
    <p:sldId id="365" r:id="rId19"/>
    <p:sldId id="438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8" r:id="rId32"/>
    <p:sldId id="379" r:id="rId33"/>
    <p:sldId id="380" r:id="rId34"/>
    <p:sldId id="381" r:id="rId35"/>
    <p:sldId id="382" r:id="rId36"/>
    <p:sldId id="383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5" r:id="rId47"/>
    <p:sldId id="3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" TargetMode="External"/><Relationship Id="rId2" Type="http://schemas.openxmlformats.org/officeDocument/2006/relationships/hyperlink" Target="http://www.googleguide.com/advanced_operators_referen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Google-Hacking-Penetration-Testers-Johnny/dp/1597491764/ref=sr_1_1?ie=UTF8&amp;qid=1410311674&amp;sr=8-1&amp;keywords=google+hacking" TargetMode="External"/><Relationship Id="rId4" Type="http://schemas.openxmlformats.org/officeDocument/2006/relationships/hyperlink" Target="http://en.wikipedia.org/wiki/Google_hack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chive.org/web/web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helpwanted.com/philadelphia-jobs/?sn=83" TargetMode="External"/><Relationship Id="rId2" Type="http://schemas.openxmlformats.org/officeDocument/2006/relationships/hyperlink" Target="http://www.temple.edu/hr/departments/employment/jobs_with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tworksolutions.com/whois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linux-unix-dig-command-examples-usage-syntax/" TargetMode="External"/><Relationship Id="rId2" Type="http://schemas.openxmlformats.org/officeDocument/2006/relationships/hyperlink" Target="http://www.thegeekstuff.com/2012/02/dig-command-example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.org/downloads/bin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-tools.com/nslook/" TargetMode="External"/><Relationship Id="rId2" Type="http://schemas.openxmlformats.org/officeDocument/2006/relationships/hyperlink" Target="http://dnsquery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nsepos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crunch.com/2015/09/06/how-the-rules-of-cyber-engagement-have-changed/" TargetMode="External"/><Relationship Id="rId7" Type="http://schemas.openxmlformats.org/officeDocument/2006/relationships/hyperlink" Target="http://www.technewsworld.com/story/82417.html" TargetMode="External"/><Relationship Id="rId2" Type="http://schemas.openxmlformats.org/officeDocument/2006/relationships/hyperlink" Target="http://www.zdnet.com/article/avast-qualcomm-tag-team-to-protect-devices-at-the-kernel-lev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hackingnews.com/2015/09/stay-alert-security-researchers-as-fake.html" TargetMode="External"/><Relationship Id="rId5" Type="http://schemas.openxmlformats.org/officeDocument/2006/relationships/hyperlink" Target="http://www.securityweek.com/ibm-warns-organizations-new-corebot-stealer" TargetMode="External"/><Relationship Id="rId4" Type="http://schemas.openxmlformats.org/officeDocument/2006/relationships/hyperlink" Target="http://www.infosecurity-magazine.com/news/airport-scanners-riddled-wit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banker.com/bankthink/could-a-smartphone-camera-pierce-your-banks-cybersecurity-1076553-1.html" TargetMode="External"/><Relationship Id="rId7" Type="http://schemas.openxmlformats.org/officeDocument/2006/relationships/hyperlink" Target="http://www.databreachtoday.com/hackers-exploit-stolen-firefox-bug-information-a-8525?rf=2015-09-08-edbt&amp;mkt_tok=3RkMMJWWfF9wsRojuq3OZKXonjHpfsX66OgpUa6g38431UFwdcjKPmjr1YYIRct0aPyQAgobGp5I5FEIT7HYRrhpt6cOXA%3D%3D" TargetMode="External"/><Relationship Id="rId2" Type="http://schemas.openxmlformats.org/officeDocument/2006/relationships/hyperlink" Target="http://www.homelandsecuritynewswire.com/dr20150908-apples-encryption-prevents-it-from-complying-with-u-s-court-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c.com/will-yakowicz/cyberattacks-cost-companies-400-billion-each-year.html" TargetMode="External"/><Relationship Id="rId5" Type="http://schemas.openxmlformats.org/officeDocument/2006/relationships/hyperlink" Target="http://thehackernews.com/2015/09/seagate-wireless-harddrives.html" TargetMode="External"/><Relationship Id="rId4" Type="http://schemas.openxmlformats.org/officeDocument/2006/relationships/hyperlink" Target="http://www.wired.com/2015/08/uber-hires-hackers-wirelessly-hijacked-jee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.v3.co.uk/v3-uk/news/2425237/turla-apt-malware-threat-uses-satellites-to-avoid-detection" TargetMode="External"/><Relationship Id="rId2" Type="http://schemas.openxmlformats.org/officeDocument/2006/relationships/hyperlink" Target="http://researchcenter.paloaltonetworks.com/2015/08/keyraider-ios-malware-steals-over-225000-apple-accounts-to-create-free-app-utop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dgets.ndtv.com/apps/news/pornography-based-android-ransomware-app-discovered-by-researchers-73737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15/09/08/fireeye_0day/" TargetMode="External"/><Relationship Id="rId2" Type="http://schemas.openxmlformats.org/officeDocument/2006/relationships/hyperlink" Target="http://www.theregister.co.uk/2015/09/08/dell_secureworks_malwarele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tanews.com/2015/09/07/time-to-patch-your-firmware-backdoor-discovered-into-seagate-nas-drives/" TargetMode="External"/><Relationship Id="rId5" Type="http://schemas.openxmlformats.org/officeDocument/2006/relationships/hyperlink" Target="http://it.slashdot.org/story/15/09/08/1256231/vulnerabilities-in-whatsapp-web-affect-millions-of-users-globally" TargetMode="External"/><Relationship Id="rId4" Type="http://schemas.openxmlformats.org/officeDocument/2006/relationships/hyperlink" Target="http://www.theregister.co.uk/2015/09/08/ashley_madison_made_dumb_security_mistakes_researcher_say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3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community.mis.temple.edu/mis5211sec001f15/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one that tells google to not include items that match what comes directly after “-”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Hacking –ethical – gives all results that include information about hacking as long as they do not include the term “ethical”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Site: restricts searches to a specific site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Site:edu – Restricts searches to only sites ending in .edu</a:t>
            </a:r>
          </a:p>
          <a:p>
            <a:pPr lvl="1"/>
            <a:r>
              <a:rPr lang="en-US" dirty="0" smtClean="0"/>
              <a:t>Site:temple.edu – Restricts searches to a specific top level site</a:t>
            </a:r>
          </a:p>
          <a:p>
            <a:pPr lvl="1"/>
            <a:r>
              <a:rPr lang="en-US" dirty="0" smtClean="0"/>
              <a:t>Site:mis.temple.edu –Restricts searches to a sub-site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Filetype: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a specific file type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Filetype:pdf – Only responds with sites linked to Adobe documents with file extension of pdf</a:t>
            </a:r>
          </a:p>
          <a:p>
            <a:pPr lvl="1"/>
            <a:r>
              <a:rPr lang="en-US" dirty="0" smtClean="0"/>
              <a:t>Filetype:xls – Only </a:t>
            </a:r>
            <a:r>
              <a:rPr lang="en-US" dirty="0"/>
              <a:t>responds with sites linked to </a:t>
            </a:r>
            <a:r>
              <a:rPr lang="en-US" dirty="0" smtClean="0"/>
              <a:t>Microsoft spreadsheets documents with file extension of xls</a:t>
            </a:r>
          </a:p>
          <a:p>
            <a:pPr lvl="1"/>
            <a:r>
              <a:rPr lang="en-US" dirty="0" smtClean="0"/>
              <a:t>Filetype:xlsx </a:t>
            </a:r>
            <a:r>
              <a:rPr lang="en-US" dirty="0"/>
              <a:t>– Only responds with sites linked to Microsoft spreadsheets documents with file extension of </a:t>
            </a:r>
            <a:r>
              <a:rPr lang="en-US" dirty="0" smtClean="0"/>
              <a:t>xlsx – Excel’s newer file format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 or phrase is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inurl:"/</a:t>
            </a:r>
            <a:r>
              <a:rPr lang="en-US" dirty="0" smtClean="0"/>
              <a:t>root/etc/passwd“</a:t>
            </a:r>
          </a:p>
          <a:p>
            <a:pPr lvl="1"/>
            <a:r>
              <a:rPr lang="en-US" dirty="0" smtClean="0"/>
              <a:t>inurl:admin</a:t>
            </a:r>
          </a:p>
          <a:p>
            <a:pPr lvl="1"/>
            <a:r>
              <a:rPr lang="en-US" dirty="0" smtClean="0"/>
              <a:t>inurl:j2ee/examples/jsp</a:t>
            </a:r>
          </a:p>
          <a:p>
            <a:pPr lvl="1"/>
            <a:r>
              <a:rPr lang="en-US" dirty="0"/>
              <a:t>inurl:backup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Intitle: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words are used in the title of a page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b="1" u="sng" dirty="0"/>
              <a:t>intitle:index.of  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intitle:"Test Page for Apache"</a:t>
            </a:r>
          </a:p>
          <a:p>
            <a:pPr lvl="1"/>
            <a:r>
              <a:rPr lang="en-US" dirty="0"/>
              <a:t>intitle:"Apache Status"</a:t>
            </a:r>
          </a:p>
          <a:p>
            <a:pPr lvl="1"/>
            <a:r>
              <a:rPr lang="en-US" dirty="0"/>
              <a:t>intitle:"PHP Explorer"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documents containing term in the </a:t>
            </a:r>
            <a:r>
              <a:rPr lang="en-US" dirty="0" smtClean="0"/>
              <a:t>text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intext:"root:x:0:0:root:/root:/bin/bash"</a:t>
            </a:r>
          </a:p>
          <a:p>
            <a:pPr lvl="1"/>
            <a:r>
              <a:rPr lang="en-US" dirty="0"/>
              <a:t>intext:"SteamUserPassphrase=" </a:t>
            </a:r>
          </a:p>
          <a:p>
            <a:pPr lvl="1"/>
            <a:r>
              <a:rPr lang="en-US" dirty="0"/>
              <a:t>intext:"SteamAppUser=" -"username" -"user"</a:t>
            </a:r>
          </a:p>
          <a:p>
            <a:pPr lvl="1"/>
            <a:r>
              <a:rPr lang="en-US" dirty="0"/>
              <a:t>intext:"Usage Statistics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those containing all the query terms you specify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allinurl:/hide_my_wp=</a:t>
            </a:r>
          </a:p>
          <a:p>
            <a:pPr lvl="1"/>
            <a:r>
              <a:rPr lang="en-US" dirty="0"/>
              <a:t>allinurl:"/main/auth/profile.php"</a:t>
            </a:r>
          </a:p>
          <a:p>
            <a:pPr lvl="1"/>
            <a:r>
              <a:rPr lang="en-US" dirty="0"/>
              <a:t>allinurl:"owa/auth/logon.aspx"</a:t>
            </a:r>
          </a:p>
          <a:p>
            <a:pPr lvl="1"/>
            <a:r>
              <a:rPr lang="en-US" dirty="0"/>
              <a:t>allinurl:forcedownload.php?file=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those containing all the query terms you specify in the text of the page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allintext: /iissamples/default/</a:t>
            </a:r>
          </a:p>
          <a:p>
            <a:pPr lvl="1"/>
            <a:r>
              <a:rPr lang="en-US" dirty="0"/>
              <a:t>allintext: "Please login to continue..." </a:t>
            </a:r>
          </a:p>
          <a:p>
            <a:pPr lvl="1"/>
            <a:r>
              <a:rPr lang="en-US" dirty="0"/>
              <a:t>allintext:"Browse our directory of our members top sites or create your own for free!"</a:t>
            </a:r>
          </a:p>
          <a:p>
            <a:pPr lvl="1"/>
            <a:r>
              <a:rPr lang="en-US" dirty="0"/>
              <a:t>allintext:"fs-admin.php"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search terms</a:t>
            </a:r>
          </a:p>
          <a:p>
            <a:pPr lvl="1"/>
            <a:r>
              <a:rPr lang="en-US" dirty="0"/>
              <a:t>“index of /”</a:t>
            </a:r>
          </a:p>
          <a:p>
            <a:pPr lvl="1"/>
            <a:r>
              <a:rPr lang="en-US" dirty="0"/>
              <a:t>“Please re-enter your password it must match”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GoogleGuide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www.googleguide.com/advanced_operators_reference.html</a:t>
            </a:r>
            <a:endParaRPr lang="en-US" sz="2000" dirty="0" smtClean="0"/>
          </a:p>
          <a:p>
            <a:r>
              <a:rPr lang="en-US" dirty="0" smtClean="0"/>
              <a:t>Exploit Database</a:t>
            </a:r>
          </a:p>
          <a:p>
            <a:pPr lvl="1"/>
            <a:r>
              <a:rPr lang="en-US" sz="2000" dirty="0">
                <a:hlinkClick r:id="rId3"/>
              </a:rPr>
              <a:t>http://www.exploit-db.com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Wikipedia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en.wikipedia.org/wiki/Google_hacking</a:t>
            </a:r>
            <a:endParaRPr lang="en-US" sz="2000" dirty="0" smtClean="0"/>
          </a:p>
          <a:p>
            <a:r>
              <a:rPr lang="en-US" dirty="0" smtClean="0"/>
              <a:t>Google Hacking Volume 2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www.amazon.com/Google-Hacking-Penetration-Testers-Johnny/dp/1597491764/ref=sr_1_1?ie=UTF8&amp;qid=1410311674&amp;sr=8-1&amp;keywords=google+hacking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Certifications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Google Hacking</a:t>
            </a:r>
          </a:p>
          <a:p>
            <a:r>
              <a:rPr lang="en-US" dirty="0" smtClean="0"/>
              <a:t>Reconnaissance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gathers publicly available data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Corporate culture</a:t>
            </a:r>
          </a:p>
          <a:p>
            <a:pPr lvl="1"/>
            <a:r>
              <a:rPr lang="en-US" dirty="0" smtClean="0"/>
              <a:t>Technologies in use</a:t>
            </a:r>
          </a:p>
          <a:p>
            <a:pPr lvl="1"/>
            <a:r>
              <a:rPr lang="en-US" dirty="0" smtClean="0"/>
              <a:t>Terminology</a:t>
            </a:r>
          </a:p>
          <a:p>
            <a:r>
              <a:rPr lang="en-US" dirty="0" smtClean="0"/>
              <a:t>This is an important step as it will help focus later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an inventory of what you find</a:t>
            </a:r>
          </a:p>
          <a:p>
            <a:pPr lvl="1"/>
            <a:r>
              <a:rPr lang="en-US" dirty="0" smtClean="0"/>
              <a:t>Keep a log bog</a:t>
            </a:r>
          </a:p>
          <a:p>
            <a:pPr lvl="1"/>
            <a:r>
              <a:rPr lang="en-US" dirty="0" smtClean="0"/>
              <a:t>Create a spreadsheet</a:t>
            </a:r>
          </a:p>
          <a:p>
            <a:pPr lvl="1"/>
            <a:r>
              <a:rPr lang="en-US" dirty="0" smtClean="0"/>
              <a:t>Whatever works for you</a:t>
            </a:r>
          </a:p>
          <a:p>
            <a:r>
              <a:rPr lang="en-US" dirty="0" smtClean="0"/>
              <a:t>Record key information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Target names</a:t>
            </a:r>
          </a:p>
          <a:p>
            <a:pPr lvl="1"/>
            <a:r>
              <a:rPr lang="en-US" dirty="0" smtClean="0"/>
              <a:t>Search queries used</a:t>
            </a:r>
          </a:p>
          <a:p>
            <a:pPr lvl="1"/>
            <a:r>
              <a:rPr lang="en-US" dirty="0" smtClean="0"/>
              <a:t>Oss in use</a:t>
            </a:r>
          </a:p>
          <a:p>
            <a:pPr lvl="1"/>
            <a:r>
              <a:rPr lang="en-US" dirty="0" smtClean="0"/>
              <a:t>Known vulnerabilities</a:t>
            </a:r>
          </a:p>
          <a:p>
            <a:pPr lvl="1"/>
            <a:r>
              <a:rPr lang="en-US" dirty="0" smtClean="0"/>
              <a:t>Any passwords found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room to annotate future information that may be discovered as you go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Open ports from port scanning</a:t>
            </a:r>
          </a:p>
          <a:p>
            <a:pPr lvl="1"/>
            <a:r>
              <a:rPr lang="en-US" dirty="0" smtClean="0"/>
              <a:t>Search from compromised hosts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like a business competitor</a:t>
            </a:r>
          </a:p>
          <a:p>
            <a:pPr lvl="1"/>
            <a:r>
              <a:rPr lang="en-US" dirty="0" smtClean="0"/>
              <a:t>Lines of business</a:t>
            </a:r>
          </a:p>
          <a:p>
            <a:pPr lvl="1"/>
            <a:r>
              <a:rPr lang="en-US" dirty="0" smtClean="0"/>
              <a:t>Major products or services</a:t>
            </a:r>
          </a:p>
          <a:p>
            <a:pPr lvl="1"/>
            <a:r>
              <a:rPr lang="en-US" dirty="0" smtClean="0"/>
              <a:t>Who’s in charge</a:t>
            </a:r>
          </a:p>
          <a:p>
            <a:pPr lvl="2"/>
            <a:r>
              <a:rPr lang="en-US" dirty="0" smtClean="0"/>
              <a:t>Officers</a:t>
            </a:r>
          </a:p>
          <a:p>
            <a:pPr lvl="2"/>
            <a:r>
              <a:rPr lang="en-US" dirty="0" smtClean="0"/>
              <a:t>VPs</a:t>
            </a:r>
          </a:p>
          <a:p>
            <a:pPr lvl="1"/>
            <a:r>
              <a:rPr lang="en-US" dirty="0" smtClean="0"/>
              <a:t>Press Releases</a:t>
            </a:r>
          </a:p>
          <a:p>
            <a:pPr lvl="1"/>
            <a:r>
              <a:rPr lang="en-US" dirty="0" smtClean="0"/>
              <a:t>Where are their physical locations</a:t>
            </a:r>
          </a:p>
          <a:p>
            <a:pPr lvl="1"/>
            <a:r>
              <a:rPr lang="en-US" dirty="0" smtClean="0"/>
              <a:t>Who are the major competitors in there market place</a:t>
            </a:r>
          </a:p>
          <a:p>
            <a:r>
              <a:rPr lang="en-US" dirty="0" smtClean="0"/>
              <a:t>The same kind of information you would gather for a job interview.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use Google</a:t>
            </a:r>
          </a:p>
          <a:p>
            <a:pPr lvl="1"/>
            <a:r>
              <a:rPr lang="en-US" dirty="0" smtClean="0"/>
              <a:t>Bing</a:t>
            </a:r>
          </a:p>
          <a:p>
            <a:pPr lvl="1"/>
            <a:r>
              <a:rPr lang="en-US" dirty="0" smtClean="0"/>
              <a:t>Yahoo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r>
              <a:rPr lang="en-US" dirty="0" smtClean="0"/>
              <a:t>DuckDuckGo</a:t>
            </a:r>
          </a:p>
          <a:p>
            <a:r>
              <a:rPr lang="en-US" dirty="0" smtClean="0"/>
              <a:t>All search engines filter data, but they don’t all filter the same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w/ “-”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techniques from Google Hacking</a:t>
            </a:r>
          </a:p>
          <a:p>
            <a:r>
              <a:rPr lang="en-US" dirty="0" smtClean="0"/>
              <a:t>Site:temple.edu -www.temple.edu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0545"/>
            <a:ext cx="4187708" cy="29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2308"/>
            <a:ext cx="4191000" cy="29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Versions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WayBack Machine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archive.org/web/web.php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324600" cy="35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Job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requirements can often provide insight into technologies in use, and where staffing shortages may result in weaknesses</a:t>
            </a:r>
          </a:p>
          <a:p>
            <a:r>
              <a:rPr lang="en-US" dirty="0" smtClean="0"/>
              <a:t>Check multiple sites</a:t>
            </a:r>
          </a:p>
          <a:p>
            <a:pPr lvl="1"/>
            <a:r>
              <a:rPr lang="en-US" dirty="0" smtClean="0"/>
              <a:t>Monster.com</a:t>
            </a:r>
          </a:p>
          <a:p>
            <a:pPr lvl="1"/>
            <a:r>
              <a:rPr lang="en-US" dirty="0" smtClean="0"/>
              <a:t>Dice.com</a:t>
            </a:r>
          </a:p>
          <a:p>
            <a:pPr lvl="1"/>
            <a:r>
              <a:rPr lang="en-US" dirty="0" smtClean="0"/>
              <a:t>Organizations site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www.temple.edu/hr/departments/employment/jobs_within.htm</a:t>
            </a:r>
            <a:endParaRPr lang="en-US" dirty="0" smtClean="0"/>
          </a:p>
          <a:p>
            <a:pPr lvl="1"/>
            <a:r>
              <a:rPr lang="en-US" dirty="0" smtClean="0"/>
              <a:t>Local job sites</a:t>
            </a:r>
          </a:p>
          <a:p>
            <a:pPr lvl="2"/>
            <a:r>
              <a:rPr lang="en-US" sz="2000" dirty="0">
                <a:hlinkClick r:id="rId3"/>
              </a:rPr>
              <a:t>http://regionalhelpwanted.com/philadelphia-jobs/?</a:t>
            </a:r>
            <a:r>
              <a:rPr lang="en-US" sz="2000" dirty="0" smtClean="0">
                <a:hlinkClick r:id="rId3"/>
              </a:rPr>
              <a:t>sn=83</a:t>
            </a:r>
            <a:endParaRPr lang="en-US" sz="2000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01097" cy="16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</a:p>
          <a:p>
            <a:r>
              <a:rPr lang="en-US" dirty="0" smtClean="0"/>
              <a:t>Facebook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2" y="1587843"/>
            <a:ext cx="5210175" cy="44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Google Earth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66335"/>
            <a:ext cx="485673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867025" cy="28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Certifications</a:t>
            </a:r>
          </a:p>
          <a:p>
            <a:pPr lvl="1"/>
            <a:r>
              <a:rPr lang="en-US" dirty="0" smtClean="0"/>
              <a:t>Starter Certs</a:t>
            </a:r>
          </a:p>
          <a:p>
            <a:pPr lvl="2"/>
            <a:r>
              <a:rPr lang="en-US" dirty="0" smtClean="0"/>
              <a:t>CompTia’s Security+</a:t>
            </a:r>
          </a:p>
          <a:p>
            <a:pPr lvl="2"/>
            <a:r>
              <a:rPr lang="en-US" dirty="0" smtClean="0"/>
              <a:t>CompTia’s Network+ or Cisco CCNA</a:t>
            </a:r>
          </a:p>
          <a:p>
            <a:pPr lvl="1"/>
            <a:r>
              <a:rPr lang="en-US" dirty="0" smtClean="0"/>
              <a:t>Technical Certs</a:t>
            </a:r>
          </a:p>
          <a:p>
            <a:pPr lvl="2"/>
            <a:r>
              <a:rPr lang="en-US" dirty="0" smtClean="0"/>
              <a:t>GIAC GSEC and GCIH</a:t>
            </a:r>
          </a:p>
          <a:p>
            <a:pPr lvl="1"/>
            <a:r>
              <a:rPr lang="en-US" dirty="0" smtClean="0"/>
              <a:t>Higher Level Certs</a:t>
            </a:r>
          </a:p>
          <a:p>
            <a:pPr lvl="2"/>
            <a:r>
              <a:rPr lang="en-US" dirty="0" smtClean="0"/>
              <a:t>ISC</a:t>
            </a:r>
            <a:r>
              <a:rPr lang="en-US" baseline="30000" dirty="0" smtClean="0"/>
              <a:t>2</a:t>
            </a:r>
            <a:r>
              <a:rPr lang="en-US" dirty="0" smtClean="0"/>
              <a:t> CISSP</a:t>
            </a:r>
          </a:p>
          <a:p>
            <a:pPr lvl="2"/>
            <a:r>
              <a:rPr lang="en-US" dirty="0" smtClean="0"/>
              <a:t>ISACA CISA</a:t>
            </a:r>
          </a:p>
          <a:p>
            <a:pPr lvl="2"/>
            <a:r>
              <a:rPr lang="en-US" dirty="0" smtClean="0"/>
              <a:t>ISACA CISM</a:t>
            </a:r>
          </a:p>
          <a:p>
            <a:pPr lvl="2"/>
            <a:r>
              <a:rPr lang="en-US" dirty="0" smtClean="0"/>
              <a:t>ISACA CSX (Brand New)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r>
              <a:rPr lang="en-US" dirty="0" smtClean="0"/>
              <a:t>Whois</a:t>
            </a:r>
          </a:p>
          <a:p>
            <a:pPr lvl="1"/>
            <a:r>
              <a:rPr lang="en-US" dirty="0" smtClean="0"/>
              <a:t>Database to lookup domain name, IP address and who registered the address</a:t>
            </a:r>
          </a:p>
          <a:p>
            <a:pPr lvl="1"/>
            <a:r>
              <a:rPr lang="en-US" dirty="0"/>
              <a:t>Web based or Command Line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hois google.com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www.networksolutions.com/whois/index.jsp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1592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495800" cy="15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Registry for Internet Numbers</a:t>
            </a:r>
          </a:p>
          <a:p>
            <a:pPr lvl="1"/>
            <a:r>
              <a:rPr lang="en-US" dirty="0" smtClean="0"/>
              <a:t>Regional Internet Registry for US, Canada, and many Caribbean islands</a:t>
            </a:r>
          </a:p>
          <a:p>
            <a:pPr lvl="1"/>
            <a:r>
              <a:rPr lang="en-US" dirty="0" smtClean="0"/>
              <a:t>ARIN is one of five regional registries</a:t>
            </a:r>
          </a:p>
          <a:p>
            <a:pPr lvl="1"/>
            <a:r>
              <a:rPr lang="en-US" dirty="0"/>
              <a:t>Provides services related to the technical coordination and management of Internet number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05713" cy="5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1822"/>
            <a:ext cx="567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276600" cy="24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657600"/>
            <a:ext cx="4610100" cy="17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676191" cy="1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438650" cy="36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Querying DNS Server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By domain name</a:t>
            </a:r>
          </a:p>
          <a:p>
            <a:pPr lvl="3"/>
            <a:r>
              <a:rPr lang="en-US" dirty="0" smtClean="0"/>
              <a:t>Nslookup temple.edu OR nslookup ns1.temple.edu</a:t>
            </a:r>
          </a:p>
          <a:p>
            <a:pPr lvl="2"/>
            <a:r>
              <a:rPr lang="en-US" dirty="0" smtClean="0"/>
              <a:t>Interactive</a:t>
            </a:r>
          </a:p>
          <a:p>
            <a:pPr lvl="3"/>
            <a:r>
              <a:rPr lang="en-US" dirty="0" smtClean="0"/>
              <a:t>Nslookup</a:t>
            </a:r>
          </a:p>
          <a:p>
            <a:pPr lvl="3"/>
            <a:r>
              <a:rPr lang="en-US" dirty="0" smtClean="0"/>
              <a:t>Followed by prompts</a:t>
            </a:r>
          </a:p>
          <a:p>
            <a:pPr lvl="3"/>
            <a:r>
              <a:rPr lang="en-US" dirty="0" smtClean="0"/>
              <a:t>See next slide</a:t>
            </a:r>
          </a:p>
          <a:p>
            <a:pPr lvl="3"/>
            <a:r>
              <a:rPr lang="en-US" dirty="0" smtClean="0"/>
              <a:t>Type exit to get out of interactive mode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98" y="1600200"/>
            <a:ext cx="391900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 (Domain Information </a:t>
            </a:r>
            <a:r>
              <a:rPr lang="en-US" dirty="0" smtClean="0"/>
              <a:t>Groper)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 command is used to gather additional DNS information</a:t>
            </a:r>
          </a:p>
          <a:p>
            <a:r>
              <a:rPr lang="en-US" dirty="0" smtClean="0"/>
              <a:t>May also be used to make zone transfers.</a:t>
            </a:r>
          </a:p>
          <a:p>
            <a:r>
              <a:rPr lang="en-US" dirty="0" smtClean="0"/>
              <a:t>Zone transfers may include details around other assets within an organization.</a:t>
            </a:r>
          </a:p>
          <a:p>
            <a:endParaRPr lang="en-US" dirty="0"/>
          </a:p>
          <a:p>
            <a:r>
              <a:rPr lang="en-US" dirty="0" smtClean="0"/>
              <a:t>CAUTION, don’t go further then basic dig command on the next page as you may start triggering alerts in more security focused organizations.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690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://www.thegeekstuff.com/2012/02/dig-command-examples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http://www.cyberciti.biz/faq/linux-unix-dig-command-examples-usage-syntax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 is available for windows 7</a:t>
            </a:r>
          </a:p>
          <a:p>
            <a:r>
              <a:rPr lang="en-US" dirty="0" smtClean="0"/>
              <a:t>Site:</a:t>
            </a:r>
          </a:p>
          <a:p>
            <a:pPr lvl="1"/>
            <a:r>
              <a:rPr lang="en-US" dirty="0">
                <a:hlinkClick r:id="rId2"/>
              </a:rPr>
              <a:t>http://www.isc.org/downloads/bind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hacking environment (Kali 2.0, VMware Player, VMware Workstation [Temple’s SW Repository], </a:t>
            </a:r>
            <a:r>
              <a:rPr lang="en-US" dirty="0" err="1"/>
              <a:t>etc</a:t>
            </a:r>
            <a:r>
              <a:rPr lang="en-US" dirty="0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www.dnsstuff.com/tools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://dnsquery.org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http://network-tools.com/nslook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0" y="16764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Sensepost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github.com/sensepost</a:t>
            </a:r>
            <a:endParaRPr lang="en-US" dirty="0" smtClean="0"/>
          </a:p>
          <a:p>
            <a:pPr lvl="1"/>
            <a:r>
              <a:rPr lang="en-US" dirty="0" smtClean="0"/>
              <a:t>BiLE-Suite – The Bi-directional </a:t>
            </a:r>
            <a:r>
              <a:rPr lang="en-US" dirty="0"/>
              <a:t>Link </a:t>
            </a:r>
            <a:r>
              <a:rPr lang="en-US" dirty="0" smtClean="0"/>
              <a:t>Extractor</a:t>
            </a:r>
          </a:p>
          <a:p>
            <a:pPr lvl="1"/>
            <a:r>
              <a:rPr lang="en-US" dirty="0" smtClean="0"/>
              <a:t>A suite of perl scripts to find targets related to a given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little green down arrow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0275"/>
            <a:ext cx="487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94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148638" cy="5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&amp;strip=1 – It’s magic</a:t>
            </a:r>
          </a:p>
          <a:p>
            <a:r>
              <a:rPr lang="en-US" dirty="0" smtClean="0"/>
              <a:t>Right click the cache button and copy shortcut</a:t>
            </a:r>
          </a:p>
          <a:p>
            <a:r>
              <a:rPr lang="en-US" dirty="0" smtClean="0"/>
              <a:t>Paste short cut into notepad and append &amp;strip=1 to the end</a:t>
            </a:r>
          </a:p>
          <a:p>
            <a:r>
              <a:rPr lang="en-US" dirty="0" smtClean="0"/>
              <a:t>Copy and paste into URL</a:t>
            </a:r>
          </a:p>
          <a:p>
            <a:r>
              <a:rPr lang="en-US" dirty="0" smtClean="0"/>
              <a:t>Now you get Google’s cache without leaving a footprint in the target servers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Cache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&amp;strip=1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848600" cy="4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&amp;strip=1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86200" cy="37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formal assignment</a:t>
            </a:r>
          </a:p>
          <a:p>
            <a:r>
              <a:rPr lang="en-US" dirty="0" smtClean="0"/>
              <a:t>From Syllabus</a:t>
            </a:r>
          </a:p>
          <a:p>
            <a:pPr lvl="1"/>
            <a:r>
              <a:rPr lang="en-US" dirty="0"/>
              <a:t>(student presentations) Reconnaissance exercise using only publicly available information, develop a profile of a public company or organization of your </a:t>
            </a:r>
            <a:r>
              <a:rPr lang="en-US" dirty="0" smtClean="0"/>
              <a:t>choosing</a:t>
            </a:r>
          </a:p>
          <a:p>
            <a:pPr lvl="1"/>
            <a:r>
              <a:rPr lang="en-US" dirty="0" smtClean="0"/>
              <a:t>You may work in teams, or separately</a:t>
            </a:r>
          </a:p>
          <a:p>
            <a:pPr lvl="2"/>
            <a:r>
              <a:rPr lang="en-US" dirty="0" smtClean="0"/>
              <a:t>One to two page Executive Summary</a:t>
            </a:r>
          </a:p>
          <a:p>
            <a:pPr lvl="2"/>
            <a:r>
              <a:rPr lang="en-US" dirty="0" smtClean="0"/>
              <a:t>Short (no more then three slides, no welcome slide) presentation</a:t>
            </a:r>
          </a:p>
          <a:p>
            <a:pPr lvl="2"/>
            <a:r>
              <a:rPr lang="en-US" dirty="0" smtClean="0"/>
              <a:t>See “Exercise Analysis” tab for more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sz="2000" dirty="0">
                <a:hlinkClick r:id="rId2"/>
              </a:rPr>
              <a:t>http://www.zdnet.com/article/avast-qualcomm-tag-team-to-protect-devices-at-the-kernel-level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http://techcrunch.com/2015/09/06/how-the-rules-of-cyber-engagement-have-changed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http://www.infosecurity-magazine.com/news/airport-scanners-riddled-with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www.securityweek.com/ibm-warns-organizations-new-corebot-stealer</a:t>
            </a:r>
            <a:endParaRPr lang="en-US" sz="2000" dirty="0" smtClean="0"/>
          </a:p>
          <a:p>
            <a:pPr lvl="1"/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www.ehackingnews.com/2015/09/stay-alert-security-researchers-as-fake.html</a:t>
            </a:r>
            <a:endParaRPr lang="en-US" sz="2000" dirty="0" smtClean="0"/>
          </a:p>
          <a:p>
            <a:pPr lvl="1"/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www.technewsworld.com/story/82417.html</a:t>
            </a:r>
            <a:r>
              <a:rPr lang="en-US" sz="2000" dirty="0" smtClean="0"/>
              <a:t> (Round up Ashley Madison Hackers)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www.homelandsecuritynewswire.com/dr20150908-apples-encryption-prevents-it-from-complying-with-u-s-court-order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www.americanbanker.com/bankthink/could-a-smartphone-camera-pierce-your-banks-cybersecurity-1076553-1.html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http://www.wired.com/2015/08/uber-hires-hackers-wirelessly-hijacked-jeep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thehackernews.com/2015/09/seagate-wireless-harddrives.html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www.inc.com/will-yakowicz/cyberattacks-cost-companies-400-billion-each-year.html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www.databreachtoday.com/hackers-exploit-stolen-firefox-bug-information-a-8525?rf=2015-09-08-edbt&amp;mkt_tok=3RkMMJWWfF9wsRojuq3OZKXonjHpfsX66OgpUa6g38431UFwdcjKPmjr1YYIRct0aPyQAgobGp5I5FEIT7HYRrhpt6cOXA%3D%3D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http://researchcenter.paloaltonetworks.com/2015/08/keyraider-ios-malware-steals-over-225000-apple-accounts-to-create-free-app-utopia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m.v3.co.uk/v3-uk/news/2425237/turla-apt-malware-threat-uses-satellites-to-avoid-detection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gadgets.ndtv.com/apps/news/pornography-based-android-ransomware-app-discovered-by-researchers-737371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 noted</a:t>
            </a:r>
          </a:p>
          <a:p>
            <a:pPr lvl="1"/>
            <a:r>
              <a:rPr lang="en-US" dirty="0">
                <a:hlinkClick r:id="rId2"/>
              </a:rPr>
              <a:t>http://www.theregister.co.uk/2015/09/08/dell_secureworks_malwareless/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://www.theregister.co.uk/2015/09/08/fireeye_0day/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://www.theregister.co.uk/2015/09/08/ashley_madison_made_dumb_security_mistakes_researcher_says/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://it.slashdot.org/story/15/09/08/1256231/vulnerabilities-in-whatsapp-web-affect-millions-of-users-globally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://betanews.com/2015/09/07/time-to-patch-your-firmware-backdoor-discovered-into-seagate-nas-drives/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Bar Commands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Site:</a:t>
            </a:r>
          </a:p>
          <a:p>
            <a:pPr lvl="1"/>
            <a:r>
              <a:rPr lang="en-US" dirty="0" smtClean="0"/>
              <a:t>Filetype:</a:t>
            </a:r>
          </a:p>
          <a:p>
            <a:pPr lvl="1"/>
            <a:r>
              <a:rPr lang="en-US" dirty="0" smtClean="0"/>
              <a:t>Inurl:</a:t>
            </a:r>
          </a:p>
          <a:p>
            <a:pPr lvl="1"/>
            <a:r>
              <a:rPr lang="en-US" dirty="0" smtClean="0"/>
              <a:t>Intitle:</a:t>
            </a:r>
          </a:p>
          <a:p>
            <a:pPr lvl="1"/>
            <a:r>
              <a:rPr lang="en-US" dirty="0" smtClean="0"/>
              <a:t>Intext:</a:t>
            </a:r>
          </a:p>
          <a:p>
            <a:pPr lvl="1"/>
            <a:r>
              <a:rPr lang="en-US" dirty="0" smtClean="0"/>
              <a:t>Allinurl:</a:t>
            </a:r>
          </a:p>
          <a:p>
            <a:pPr lvl="1"/>
            <a:r>
              <a:rPr lang="en-US" dirty="0" smtClean="0"/>
              <a:t>Allintext:</a:t>
            </a:r>
          </a:p>
          <a:p>
            <a:pPr lvl="1"/>
            <a:r>
              <a:rPr lang="en-US" dirty="0" smtClean="0"/>
              <a:t>Search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1852</TotalTime>
  <Words>1299</Words>
  <Application>Microsoft Office PowerPoint</Application>
  <PresentationFormat>On-screen Show (4:3)</PresentationFormat>
  <Paragraphs>358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Certifications</vt:lpstr>
      <vt:lpstr>Questions from Students</vt:lpstr>
      <vt:lpstr>In The News</vt:lpstr>
      <vt:lpstr>In The News</vt:lpstr>
      <vt:lpstr>In The News</vt:lpstr>
      <vt:lpstr>In The News</vt:lpstr>
      <vt:lpstr>Google Hacking</vt:lpstr>
      <vt:lpstr>-</vt:lpstr>
      <vt:lpstr>Site:</vt:lpstr>
      <vt:lpstr>Filetype:</vt:lpstr>
      <vt:lpstr>Inurl:</vt:lpstr>
      <vt:lpstr>Intitle:</vt:lpstr>
      <vt:lpstr>Intext:</vt:lpstr>
      <vt:lpstr>Allinurl:</vt:lpstr>
      <vt:lpstr>Allintext:</vt:lpstr>
      <vt:lpstr>Search Terms</vt:lpstr>
      <vt:lpstr>Google Hacking References</vt:lpstr>
      <vt:lpstr>Reconnaissance</vt:lpstr>
      <vt:lpstr>Inventory</vt:lpstr>
      <vt:lpstr>More on Inventory</vt:lpstr>
      <vt:lpstr>Competitive Intelligence</vt:lpstr>
      <vt:lpstr>Search Engines</vt:lpstr>
      <vt:lpstr>Google w/ “-”</vt:lpstr>
      <vt:lpstr>Older Versions of Websites</vt:lpstr>
      <vt:lpstr>Open Job Posting</vt:lpstr>
      <vt:lpstr>People</vt:lpstr>
      <vt:lpstr>Don’t Forget About Maps</vt:lpstr>
      <vt:lpstr>Whois</vt:lpstr>
      <vt:lpstr>ARIN</vt:lpstr>
      <vt:lpstr>ARIN</vt:lpstr>
      <vt:lpstr>ARIN</vt:lpstr>
      <vt:lpstr>DNS</vt:lpstr>
      <vt:lpstr>DNS</vt:lpstr>
      <vt:lpstr>Dig (Domain Information Groper)</vt:lpstr>
      <vt:lpstr>Dig</vt:lpstr>
      <vt:lpstr>More on Dig</vt:lpstr>
      <vt:lpstr>Windows Dig</vt:lpstr>
      <vt:lpstr>DNS Query Websites</vt:lpstr>
      <vt:lpstr>More Tools</vt:lpstr>
      <vt:lpstr>Google Cache</vt:lpstr>
      <vt:lpstr>Google Cache</vt:lpstr>
      <vt:lpstr>Google Cache (Example)</vt:lpstr>
      <vt:lpstr>PowerPoint Presentation</vt:lpstr>
      <vt:lpstr>Due for 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121</cp:revision>
  <dcterms:created xsi:type="dcterms:W3CDTF">2014-08-27T02:09:01Z</dcterms:created>
  <dcterms:modified xsi:type="dcterms:W3CDTF">2015-09-09T23:38:19Z</dcterms:modified>
</cp:coreProperties>
</file>