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9"/>
  </p:notesMasterIdLst>
  <p:sldIdLst>
    <p:sldId id="256" r:id="rId2"/>
    <p:sldId id="258" r:id="rId3"/>
    <p:sldId id="357" r:id="rId4"/>
    <p:sldId id="492" r:id="rId5"/>
    <p:sldId id="491" r:id="rId6"/>
    <p:sldId id="514" r:id="rId7"/>
    <p:sldId id="509" r:id="rId8"/>
    <p:sldId id="510" r:id="rId9"/>
    <p:sldId id="511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399" r:id="rId27"/>
    <p:sldId id="470" r:id="rId28"/>
    <p:sldId id="398" r:id="rId29"/>
    <p:sldId id="397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512" r:id="rId39"/>
    <p:sldId id="408" r:id="rId40"/>
    <p:sldId id="409" r:id="rId41"/>
    <p:sldId id="410" r:id="rId42"/>
    <p:sldId id="411" r:id="rId43"/>
    <p:sldId id="487" r:id="rId44"/>
    <p:sldId id="489" r:id="rId45"/>
    <p:sldId id="471" r:id="rId46"/>
    <p:sldId id="472" r:id="rId47"/>
    <p:sldId id="476" r:id="rId48"/>
    <p:sldId id="479" r:id="rId49"/>
    <p:sldId id="482" r:id="rId50"/>
    <p:sldId id="480" r:id="rId51"/>
    <p:sldId id="483" r:id="rId52"/>
    <p:sldId id="481" r:id="rId53"/>
    <p:sldId id="477" r:id="rId54"/>
    <p:sldId id="413" r:id="rId55"/>
    <p:sldId id="414" r:id="rId56"/>
    <p:sldId id="415" r:id="rId57"/>
    <p:sldId id="488" r:id="rId58"/>
    <p:sldId id="416" r:id="rId59"/>
    <p:sldId id="417" r:id="rId60"/>
    <p:sldId id="513" r:id="rId61"/>
    <p:sldId id="418" r:id="rId62"/>
    <p:sldId id="419" r:id="rId63"/>
    <p:sldId id="420" r:id="rId64"/>
    <p:sldId id="421" r:id="rId65"/>
    <p:sldId id="490" r:id="rId66"/>
    <p:sldId id="395" r:id="rId67"/>
    <p:sldId id="39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9/23/2015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9/23/2015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9/23/2015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9/23/2015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9/23/2015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9/23/2015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9/23/2015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9/23/2015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14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anielmiessler.com/study/tcpdump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Transmission_Control_Protoco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nn.com/2015/09/17/politics/opm-hack-director-national-intelligence-response-wyden/index.html" TargetMode="External"/><Relationship Id="rId3" Type="http://schemas.openxmlformats.org/officeDocument/2006/relationships/hyperlink" Target="http://www.ehackingnews.com/2015/09/security-bug-allows-hackers-to-take.html" TargetMode="External"/><Relationship Id="rId7" Type="http://schemas.openxmlformats.org/officeDocument/2006/relationships/hyperlink" Target="http://www.zdnet.com/article/hp-bulks-up-security-features-on-enterprise-laserjet-printers/" TargetMode="External"/><Relationship Id="rId2" Type="http://schemas.openxmlformats.org/officeDocument/2006/relationships/hyperlink" Target="https://www.govtechworks.com/military-battles-to-man-its-growing-cyber-force/#gs.BUzyl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kreading.com/analytics/healthcare-biggest-offender-in-10-years-of-data-breaches/d/d-id/1322292" TargetMode="External"/><Relationship Id="rId5" Type="http://schemas.openxmlformats.org/officeDocument/2006/relationships/hyperlink" Target="http://www.scmagazineuk.com/apples-chinese-app-store-gets-infected-with-malware/article/439793/" TargetMode="External"/><Relationship Id="rId4" Type="http://schemas.openxmlformats.org/officeDocument/2006/relationships/hyperlink" Target="http://krebsonsecurity.com/2013/06/the-value-of-a-hacked-email-account/" TargetMode="External"/><Relationship Id="rId9" Type="http://schemas.openxmlformats.org/officeDocument/2006/relationships/hyperlink" Target="http://arstechnica.com/security/2014/03/malware-designed-to-take-over-cameras-and-record-audio-enters-google-play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Nmap-Network-Scanning-Official-Discovery/dp/0979958717/ref=sr_1_1?ie=UTF8&amp;qid=1411443925&amp;sr=8-1&amp;keywords=nmap" TargetMode="External"/><Relationship Id="rId2" Type="http://schemas.openxmlformats.org/officeDocument/2006/relationships/hyperlink" Target="http://nmap.org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virtualhacking/files/os/metasploitable/metasploitable-linux-2.0.0/downlo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bc.com/news/technology-34324252" TargetMode="External"/><Relationship Id="rId3" Type="http://schemas.openxmlformats.org/officeDocument/2006/relationships/hyperlink" Target="http://www.databreachtoday.com/apple-battles-app-store-malware-outbreak-a-8538" TargetMode="External"/><Relationship Id="rId7" Type="http://schemas.openxmlformats.org/officeDocument/2006/relationships/hyperlink" Target="http://www.cultofmac.com/389904/apple-takes-steps-to-avoid-a-repeat-of-xcodeghost-debacle/" TargetMode="External"/><Relationship Id="rId2" Type="http://schemas.openxmlformats.org/officeDocument/2006/relationships/hyperlink" Target="http://thehackernews.com/2015/09/hack-rout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red.com/2015/09/hack-brief-popular-mobile-phone-manager-open-lock-wipe-hacks/http:/www.wired.com/2015/09/hack-brief-popular-mobile-phone-manager-open-lock-wipe-hacks/" TargetMode="External"/><Relationship Id="rId5" Type="http://schemas.openxmlformats.org/officeDocument/2006/relationships/hyperlink" Target="http://www.cnbc.com/2015/09/20/apples-ios-app-store-suffers-first-major-attack.html" TargetMode="External"/><Relationship Id="rId4" Type="http://schemas.openxmlformats.org/officeDocument/2006/relationships/hyperlink" Target="http://betanews.com/2015/09/22/apple-sweeps-aside-app-store-malware-mess/" TargetMode="External"/><Relationship Id="rId9" Type="http://schemas.openxmlformats.org/officeDocument/2006/relationships/hyperlink" Target="http://www.securitymagazine.com/articles/86653-study-says-75-of-us-organizations-are-not-prepared-to-respond-to-cyber-attacks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na.org/assignments/service-names-port-numbers/service-names-port-numbers.x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ndustantimes.com/india-news/bowing-to-public-pressure-govt-withdraws-draft-encryption-policy/article1-1392348.aspx" TargetMode="External"/><Relationship Id="rId2" Type="http://schemas.openxmlformats.org/officeDocument/2006/relationships/hyperlink" Target="http://www.networkworld.com/article/2985246/security/cia-details-agency-s-new-digital-and-cyber-espionage-focu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ytimes.com/2015/09/19/business/volkswagen-is-ordered-to-recall-nearly-500000-vehicles-over-emissions-software.html?_r=0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ux.com/learn/tutorials/381794-audit-your-network-with-zenmap?format=pdf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5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community.mis.temple.edu/mis5211sec001f15/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Find live network hosts, Firewalls, Routers, Printers, etc…</a:t>
            </a:r>
          </a:p>
          <a:p>
            <a:pPr lvl="1"/>
            <a:r>
              <a:rPr lang="en-US" dirty="0" smtClean="0"/>
              <a:t>Work out network topology</a:t>
            </a:r>
          </a:p>
          <a:p>
            <a:pPr lvl="1"/>
            <a:r>
              <a:rPr lang="en-US" dirty="0" smtClean="0"/>
              <a:t>Operating systems used</a:t>
            </a:r>
          </a:p>
          <a:p>
            <a:pPr lvl="1"/>
            <a:r>
              <a:rPr lang="en-US" dirty="0" smtClean="0"/>
              <a:t>Open ports</a:t>
            </a:r>
          </a:p>
          <a:p>
            <a:pPr lvl="1"/>
            <a:r>
              <a:rPr lang="en-US" dirty="0" smtClean="0"/>
              <a:t>Available network services</a:t>
            </a:r>
          </a:p>
          <a:p>
            <a:pPr lvl="1"/>
            <a:r>
              <a:rPr lang="en-US" u="sng" dirty="0" smtClean="0"/>
              <a:t>Potential</a:t>
            </a:r>
            <a:r>
              <a:rPr lang="en-US" dirty="0" smtClean="0"/>
              <a:t> vulnerabilities</a:t>
            </a:r>
          </a:p>
          <a:p>
            <a:pPr lvl="1"/>
            <a:r>
              <a:rPr lang="en-US" dirty="0" smtClean="0"/>
              <a:t>While minimizing the chance of disrupting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Sweep – Send a series of probes (ICMP ping) to find live hosts</a:t>
            </a:r>
          </a:p>
          <a:p>
            <a:r>
              <a:rPr lang="en-US" dirty="0" smtClean="0"/>
              <a:t>Trace – Use tools like traceroute and/or tracert to map network</a:t>
            </a:r>
          </a:p>
          <a:p>
            <a:r>
              <a:rPr lang="en-US" dirty="0" smtClean="0"/>
              <a:t>Port Scanning – Checking for open TCP or UDP ports</a:t>
            </a:r>
          </a:p>
          <a:p>
            <a:r>
              <a:rPr lang="en-US" dirty="0" smtClean="0"/>
              <a:t>Fingerprinting – Determine operating system</a:t>
            </a:r>
          </a:p>
          <a:p>
            <a:r>
              <a:rPr lang="en-US" dirty="0" smtClean="0"/>
              <a:t>Version Scanning – Finding versions of services and protocols</a:t>
            </a:r>
          </a:p>
          <a:p>
            <a:r>
              <a:rPr lang="en-US" dirty="0" smtClean="0"/>
              <a:t>Vulnerability Scanning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works from </a:t>
            </a:r>
            <a:r>
              <a:rPr lang="en-US" u="sng" dirty="0" smtClean="0"/>
              <a:t>less</a:t>
            </a:r>
            <a:r>
              <a:rPr lang="en-US" dirty="0" smtClean="0"/>
              <a:t> to </a:t>
            </a:r>
            <a:r>
              <a:rPr lang="en-US" u="sng" dirty="0" smtClean="0"/>
              <a:t>more</a:t>
            </a:r>
            <a:r>
              <a:rPr lang="en-US" dirty="0" smtClean="0"/>
              <a:t> intrusive</a:t>
            </a:r>
          </a:p>
          <a:p>
            <a:pPr lvl="1"/>
            <a:r>
              <a:rPr lang="en-US" dirty="0" smtClean="0"/>
              <a:t>Sweeps are unlikely to disrupt anything, probably will not even alert security systems</a:t>
            </a:r>
          </a:p>
          <a:p>
            <a:pPr lvl="1"/>
            <a:r>
              <a:rPr lang="en-US" dirty="0" smtClean="0"/>
              <a:t>Vulnerability scans may cause system disruptions, and will definitely light up even a marginally effective security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target by IP address</a:t>
            </a:r>
          </a:p>
          <a:p>
            <a:r>
              <a:rPr lang="en-US" dirty="0" smtClean="0"/>
              <a:t>Round Robbin DNS (Think basic load balancing) may spread packets to different machines and corrupt your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Targeting a large number of addresses and/or ports will create a very long scan</a:t>
            </a:r>
          </a:p>
          <a:p>
            <a:r>
              <a:rPr lang="en-US" dirty="0" smtClean="0"/>
              <a:t>Need to focus on smaller scope of addresses and a limited number of ports</a:t>
            </a:r>
          </a:p>
          <a:p>
            <a:r>
              <a:rPr lang="en-US" dirty="0" smtClean="0"/>
              <a:t>If you have to scan large addresses space or all ports consider:</a:t>
            </a:r>
          </a:p>
          <a:p>
            <a:pPr lvl="1"/>
            <a:r>
              <a:rPr lang="en-US" dirty="0" smtClean="0"/>
              <a:t>Multiple scanners</a:t>
            </a:r>
          </a:p>
          <a:p>
            <a:pPr lvl="1"/>
            <a:r>
              <a:rPr lang="en-US" dirty="0" smtClean="0"/>
              <a:t>Distributed scanners (Closer to Targets)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Sniffers for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Pen Testers suggest running a sniffer to watch activity</a:t>
            </a:r>
          </a:p>
          <a:p>
            <a:pPr lvl="1"/>
            <a:r>
              <a:rPr lang="en-US" dirty="0" smtClean="0"/>
              <a:t>Detect errors</a:t>
            </a:r>
          </a:p>
          <a:p>
            <a:pPr lvl="1"/>
            <a:r>
              <a:rPr lang="en-US" dirty="0" smtClean="0"/>
              <a:t>Visualize what is happening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 sniffer tool is tcpdump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410200" cy="36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Man page for tcpdump is already installed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8564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0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Communications</a:t>
            </a:r>
          </a:p>
          <a:p>
            <a:pPr lvl="1"/>
            <a:r>
              <a:rPr lang="en-US" dirty="0" smtClean="0"/>
              <a:t>Try tcpdump -nS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Looking for pings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675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05" y="3276600"/>
            <a:ext cx="67516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691356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6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you are not root:</a:t>
            </a:r>
          </a:p>
          <a:p>
            <a:pPr lvl="1"/>
            <a:r>
              <a:rPr lang="en-US" dirty="0" smtClean="0"/>
              <a:t>Remember: sudo tcpdump</a:t>
            </a:r>
          </a:p>
          <a:p>
            <a:r>
              <a:rPr lang="en-US" dirty="0" smtClean="0"/>
              <a:t>Can filter for specific IP</a:t>
            </a:r>
          </a:p>
          <a:p>
            <a:pPr lvl="1"/>
            <a:r>
              <a:rPr lang="en-US" dirty="0" smtClean="0"/>
              <a:t>Try: tcpdump –nn tcp and dst 10.10.10.10</a:t>
            </a:r>
          </a:p>
          <a:p>
            <a:pPr lvl="1"/>
            <a:r>
              <a:rPr lang="en-US" dirty="0" smtClean="0"/>
              <a:t>Try: tcpdump –nn udp and src 10.10.10.10</a:t>
            </a:r>
          </a:p>
          <a:p>
            <a:pPr lvl="1"/>
            <a:r>
              <a:rPr lang="en-US" dirty="0" smtClean="0"/>
              <a:t>Try: tcpdump –nn tcp and port 443 and host 10.10.10.10</a:t>
            </a:r>
          </a:p>
          <a:p>
            <a:pPr lvl="1"/>
            <a:r>
              <a:rPr lang="en-US" dirty="0" smtClean="0"/>
              <a:t>FYI</a:t>
            </a:r>
          </a:p>
          <a:p>
            <a:pPr lvl="2"/>
            <a:r>
              <a:rPr lang="en-US" dirty="0"/>
              <a:t>-n : Don’t resolve hostnames.</a:t>
            </a:r>
          </a:p>
          <a:p>
            <a:pPr lvl="2"/>
            <a:r>
              <a:rPr lang="en-US" dirty="0"/>
              <a:t>-nn : Don’t resolve hostnames or port names.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detailed How To:</a:t>
            </a:r>
          </a:p>
          <a:p>
            <a:pPr lvl="1"/>
            <a:r>
              <a:rPr lang="en-US" dirty="0">
                <a:hlinkClick r:id="rId2"/>
              </a:rPr>
              <a:t>http://danielmiessler.com/study/tcpdump/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from last week</a:t>
            </a:r>
          </a:p>
          <a:p>
            <a:r>
              <a:rPr lang="en-US" dirty="0" smtClean="0"/>
              <a:t>In the news</a:t>
            </a:r>
          </a:p>
          <a:p>
            <a:r>
              <a:rPr lang="en-US" dirty="0" err="1" smtClean="0"/>
              <a:t>Nmap</a:t>
            </a:r>
            <a:endParaRPr lang="en-US" dirty="0" smtClean="0"/>
          </a:p>
          <a:p>
            <a:pPr lvl="1"/>
            <a:r>
              <a:rPr lang="en-US" dirty="0" err="1" smtClean="0"/>
              <a:t>Fundmentals</a:t>
            </a:r>
            <a:endParaRPr lang="en-US" dirty="0" smtClean="0"/>
          </a:p>
          <a:p>
            <a:pPr lvl="1"/>
            <a:r>
              <a:rPr lang="en-US" dirty="0" smtClean="0"/>
              <a:t>Scan and Scan Options</a:t>
            </a:r>
          </a:p>
          <a:p>
            <a:pPr lvl="1"/>
            <a:r>
              <a:rPr lang="en-US" dirty="0" err="1" smtClean="0"/>
              <a:t>ZenMap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Sweeps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Hping3</a:t>
            </a:r>
          </a:p>
          <a:p>
            <a:pPr lvl="1"/>
            <a:r>
              <a:rPr lang="en-US" dirty="0" smtClean="0"/>
              <a:t>One target at a time</a:t>
            </a:r>
          </a:p>
          <a:p>
            <a:r>
              <a:rPr lang="en-US" dirty="0" smtClean="0"/>
              <a:t>Caution: Windows firewalls may block functionality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68849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Hping3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spoof source</a:t>
            </a:r>
          </a:p>
          <a:p>
            <a:pPr lvl="1"/>
            <a:r>
              <a:rPr lang="en-US" dirty="0" smtClean="0"/>
              <a:t>--spoof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Hping3 –spoof 10.10.10.10 10.10.10.20</a:t>
            </a:r>
          </a:p>
          <a:p>
            <a:pPr lvl="2"/>
            <a:r>
              <a:rPr lang="en-US" dirty="0" smtClean="0"/>
              <a:t>Sets source to 10.10.10.10</a:t>
            </a:r>
          </a:p>
          <a:p>
            <a:pPr lvl="2"/>
            <a:r>
              <a:rPr lang="en-US" dirty="0" smtClean="0"/>
              <a:t>Sets destination to 10.10.10.20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Hping3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Targets ports</a:t>
            </a:r>
          </a:p>
          <a:p>
            <a:pPr lvl="1"/>
            <a:r>
              <a:rPr lang="en-US" dirty="0" smtClean="0"/>
              <a:t>-- destport [port]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Hping3 10.10.10.10 –p 53</a:t>
            </a:r>
          </a:p>
          <a:p>
            <a:pPr lvl="2"/>
            <a:r>
              <a:rPr lang="en-US" dirty="0" smtClean="0"/>
              <a:t>Targets port 53 on 10.10.10.10</a:t>
            </a:r>
          </a:p>
          <a:p>
            <a:r>
              <a:rPr lang="en-US" dirty="0" smtClean="0"/>
              <a:t>Target multiple 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targeting port 22 with count “-c” and verbose “-V”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5419725" cy="366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2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Nmap is a network mapper</a:t>
            </a:r>
          </a:p>
          <a:p>
            <a:r>
              <a:rPr lang="en-US" dirty="0" smtClean="0"/>
              <a:t>Very basic example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Just pings a machine and confirms it exists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738438"/>
            <a:ext cx="64849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0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take it up a notch</a:t>
            </a:r>
          </a:p>
          <a:p>
            <a:r>
              <a:rPr lang="en-US" dirty="0" smtClean="0"/>
              <a:t>Lets check an entire class “C” address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Try: nmap –sP 192.168.1-255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533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Recall, two principle packet types</a:t>
            </a:r>
          </a:p>
          <a:p>
            <a:pPr lvl="1"/>
            <a:r>
              <a:rPr lang="en-US" dirty="0" smtClean="0"/>
              <a:t>TCP (Transmission Control Protocol)</a:t>
            </a:r>
          </a:p>
          <a:p>
            <a:pPr lvl="2"/>
            <a:r>
              <a:rPr lang="en-US" dirty="0" smtClean="0"/>
              <a:t>Connection oriented</a:t>
            </a:r>
          </a:p>
          <a:p>
            <a:pPr lvl="2"/>
            <a:r>
              <a:rPr lang="en-US" dirty="0" smtClean="0"/>
              <a:t>Reliable</a:t>
            </a:r>
          </a:p>
          <a:p>
            <a:pPr lvl="2"/>
            <a:r>
              <a:rPr lang="en-US" dirty="0" smtClean="0"/>
              <a:t>Sequenced</a:t>
            </a:r>
          </a:p>
          <a:p>
            <a:pPr lvl="1"/>
            <a:r>
              <a:rPr lang="en-US" dirty="0" smtClean="0"/>
              <a:t>UDP (User Datagram Protocol)</a:t>
            </a:r>
          </a:p>
          <a:p>
            <a:pPr lvl="2"/>
            <a:r>
              <a:rPr lang="en-US" dirty="0" smtClean="0"/>
              <a:t>Connectionless</a:t>
            </a:r>
          </a:p>
          <a:p>
            <a:pPr lvl="2"/>
            <a:r>
              <a:rPr lang="en-US" dirty="0" smtClean="0"/>
              <a:t>Best effort (Left to higher level application to detect loss and request retransmission if needed)</a:t>
            </a:r>
          </a:p>
          <a:p>
            <a:pPr lvl="2"/>
            <a:r>
              <a:rPr lang="en-US" dirty="0" smtClean="0"/>
              <a:t>Independent (un-sequenced)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24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4114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of flags have grown over the years, adding flags to the left as new ones are approved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nine flags, there are 512 unique combinations of 1s and 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the three reserved flags and the number grows to 4096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Control 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bits also called “Control Flags”</a:t>
            </a:r>
          </a:p>
          <a:p>
            <a:r>
              <a:rPr lang="en-US" dirty="0" smtClean="0"/>
              <a:t>Defined by RFCs 793, 3168, and 3540</a:t>
            </a:r>
          </a:p>
          <a:p>
            <a:r>
              <a:rPr lang="en-US" dirty="0" smtClean="0"/>
              <a:t>Currently defines 9 bits or flags</a:t>
            </a:r>
          </a:p>
          <a:p>
            <a:pPr lvl="1"/>
            <a:r>
              <a:rPr lang="en-US" dirty="0" smtClean="0"/>
              <a:t>See: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en.wikipedia.org/wiki/Transmission_Control_Protocol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Way Handshake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“Legal” TCP connection begins with a three way handshake.</a:t>
            </a:r>
          </a:p>
          <a:p>
            <a:r>
              <a:rPr lang="en-US" dirty="0" smtClean="0"/>
              <a:t>Sequence numbers are exchanged with the </a:t>
            </a:r>
            <a:r>
              <a:rPr lang="en-US" dirty="0" err="1" smtClean="0"/>
              <a:t>Syn</a:t>
            </a:r>
            <a:r>
              <a:rPr lang="en-US" dirty="0" smtClean="0"/>
              <a:t>, </a:t>
            </a:r>
            <a:r>
              <a:rPr lang="en-US" dirty="0" err="1" smtClean="0"/>
              <a:t>Syn-Ack</a:t>
            </a:r>
            <a:r>
              <a:rPr lang="en-US" dirty="0" smtClean="0"/>
              <a:t>, and </a:t>
            </a:r>
            <a:r>
              <a:rPr lang="en-US" dirty="0" err="1" smtClean="0"/>
              <a:t>Ack</a:t>
            </a:r>
            <a:r>
              <a:rPr lang="en-US" dirty="0" smtClean="0"/>
              <a:t> packets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783236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7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https://www.govtechworks.com/military-battles-to-man-its-growing-cyber-force/#</a:t>
            </a:r>
            <a:r>
              <a:rPr lang="en-US" dirty="0" smtClean="0">
                <a:hlinkClick r:id="rId2"/>
              </a:rPr>
              <a:t>gs.BUzyl30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www.ehackingnews.com/2015/09/security-bug-allows-hackers-to-take.html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http://krebsonsecurity.com/2013/06/the-value-of-a-hacked-email-account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http://www.scmagazineuk.com/apples-chinese-app-store-gets-infected-with-malware/article/439793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www.darkreading.com/analytics/healthcare-biggest-offender-in-10-years-of-data-breaches/d/d-id/1322292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http://www.zdnet.com/article/hp-bulks-up-security-features-on-enterprise-laserjet-printers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www.cnn.com/2015/09/17/politics/opm-hack-director-national-intelligence-response-wyden/index.html</a:t>
            </a:r>
            <a:endParaRPr lang="en-US" dirty="0" smtClean="0"/>
          </a:p>
          <a:p>
            <a:pPr lvl="1"/>
            <a:r>
              <a:rPr lang="en-US">
                <a:hlinkClick r:id="rId9"/>
              </a:rPr>
              <a:t>http://arstechnica.com/security/2014/03/malware-designed-to-take-over-cameras-and-record-audio-enters-google-play</a:t>
            </a:r>
            <a:r>
              <a:rPr lang="en-US" smtClean="0">
                <a:hlinkClick r:id="rId9"/>
              </a:rPr>
              <a:t>/</a:t>
            </a:r>
            <a:endParaRPr lang="en-US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This Applies to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the RFC (793)</a:t>
            </a:r>
          </a:p>
          <a:p>
            <a:r>
              <a:rPr lang="en-US" dirty="0" smtClean="0"/>
              <a:t>A TCP listener on a port will respond with </a:t>
            </a:r>
            <a:r>
              <a:rPr lang="en-US" dirty="0" err="1" smtClean="0"/>
              <a:t>Ack</a:t>
            </a:r>
            <a:r>
              <a:rPr lang="en-US" dirty="0" smtClean="0"/>
              <a:t>, regardless of the payload</a:t>
            </a:r>
          </a:p>
          <a:p>
            <a:r>
              <a:rPr lang="en-US" dirty="0" smtClean="0"/>
              <a:t>Listener responds with a </a:t>
            </a:r>
            <a:r>
              <a:rPr lang="en-US" dirty="0" err="1" smtClean="0"/>
              <a:t>Syn-Ack</a:t>
            </a:r>
            <a:endParaRPr lang="en-US" dirty="0" smtClean="0"/>
          </a:p>
          <a:p>
            <a:r>
              <a:rPr lang="en-US" dirty="0" smtClean="0"/>
              <a:t>Therefore, if you get a </a:t>
            </a:r>
            <a:r>
              <a:rPr lang="en-US" dirty="0" err="1" smtClean="0"/>
              <a:t>Syn-Ack</a:t>
            </a:r>
            <a:r>
              <a:rPr lang="en-US" dirty="0" smtClean="0"/>
              <a:t>, something that speaks TCP was listening on that 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 Open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Port Closed or Blocked by Firewall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95500"/>
            <a:ext cx="7728697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191000"/>
            <a:ext cx="7652497" cy="12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 Inaccessible (Likely Blocked by Firewall)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Port Inaccessible (Likely Blocked by Firewall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Note: </a:t>
            </a:r>
            <a:r>
              <a:rPr lang="en-US" dirty="0" err="1" smtClean="0"/>
              <a:t>Nmap</a:t>
            </a:r>
            <a:r>
              <a:rPr lang="en-US" dirty="0" smtClean="0"/>
              <a:t> will mark both as “filtered”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9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you can see, UDP is a lot simpler.</a:t>
            </a:r>
          </a:p>
          <a:p>
            <a:pPr lvl="1"/>
            <a:r>
              <a:rPr lang="en-US" dirty="0" smtClean="0"/>
              <a:t>No Sequence Numbers</a:t>
            </a:r>
          </a:p>
          <a:p>
            <a:pPr lvl="1"/>
            <a:r>
              <a:rPr lang="en-US" dirty="0" smtClean="0"/>
              <a:t>No flags or control bits</a:t>
            </a:r>
          </a:p>
          <a:p>
            <a:pPr lvl="1"/>
            <a:r>
              <a:rPr lang="en-US" dirty="0" smtClean="0"/>
              <a:t>No “Connection”</a:t>
            </a:r>
          </a:p>
          <a:p>
            <a:r>
              <a:rPr lang="en-US" dirty="0" smtClean="0"/>
              <a:t>As a result</a:t>
            </a:r>
          </a:p>
          <a:p>
            <a:pPr lvl="1"/>
            <a:r>
              <a:rPr lang="en-US" dirty="0" smtClean="0"/>
              <a:t>Slower to scan</a:t>
            </a:r>
          </a:p>
          <a:p>
            <a:pPr lvl="1"/>
            <a:r>
              <a:rPr lang="en-US" dirty="0" smtClean="0"/>
              <a:t>Less reliable scanning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8662" cy="10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4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 Open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Port Closed or Blocked by Firewall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3" y="22098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7391400" cy="120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9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Port Inaccessible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Could be:</a:t>
            </a:r>
          </a:p>
          <a:p>
            <a:pPr lvl="1"/>
            <a:r>
              <a:rPr lang="en-US" dirty="0" smtClean="0"/>
              <a:t>Closed</a:t>
            </a:r>
          </a:p>
          <a:p>
            <a:pPr lvl="1"/>
            <a:r>
              <a:rPr lang="en-US" dirty="0" smtClean="0"/>
              <a:t>Blocked going in</a:t>
            </a:r>
          </a:p>
          <a:p>
            <a:pPr lvl="1"/>
            <a:r>
              <a:rPr lang="en-US" dirty="0" smtClean="0"/>
              <a:t>Blocked coming out</a:t>
            </a:r>
          </a:p>
          <a:p>
            <a:pPr lvl="1"/>
            <a:r>
              <a:rPr lang="en-US" dirty="0" smtClean="0"/>
              <a:t>Service not responding (Looking for a particular payload)</a:t>
            </a:r>
          </a:p>
          <a:p>
            <a:pPr lvl="1"/>
            <a:r>
              <a:rPr lang="en-US" dirty="0" smtClean="0"/>
              <a:t>Packet simply dropped due to collision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4944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to </a:t>
            </a:r>
            <a:r>
              <a:rPr lang="en-US" dirty="0" err="1" smtClean="0"/>
              <a:t>Nmap</a:t>
            </a:r>
            <a:r>
              <a:rPr lang="en-US" dirty="0" smtClean="0"/>
              <a:t> the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and maintained by Fyodor</a:t>
            </a:r>
          </a:p>
          <a:p>
            <a:r>
              <a:rPr lang="en-US" dirty="0">
                <a:hlinkClick r:id="rId2"/>
              </a:rPr>
              <a:t>http://nmap.org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Note: Lots of good info on the site, but the tutorial is a bit out of date.  Latest info was put in a book and is sold on Amazon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www.amazon.com/Nmap-Network-Scanning-Official-Discovery/dp/0979958717/ref=sr_1_1?ie=UTF8&amp;qid=1411443925&amp;sr=8-1&amp;keywords=nmap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r>
              <a:rPr lang="en-US" dirty="0" smtClean="0"/>
              <a:t> Location On Kali (old)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05" y="1600200"/>
            <a:ext cx="6732189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3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NMAP New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649" y="1600200"/>
            <a:ext cx="4362701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Suitable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Metasploitable</a:t>
            </a:r>
            <a:endParaRPr lang="en-US" dirty="0" smtClean="0"/>
          </a:p>
          <a:p>
            <a:pPr lvl="1"/>
            <a:r>
              <a:rPr lang="en-US" dirty="0" smtClean="0"/>
              <a:t>Deliberately vulnerable version of Linux developed for training on </a:t>
            </a:r>
            <a:r>
              <a:rPr lang="en-US" dirty="0" err="1" smtClean="0"/>
              <a:t>Metasploit</a:t>
            </a:r>
            <a:endParaRPr lang="en-US" dirty="0" smtClean="0"/>
          </a:p>
          <a:p>
            <a:pPr lvl="1"/>
            <a:r>
              <a:rPr lang="en-US" dirty="0" smtClean="0"/>
              <a:t>We’ll use it here since there will be worthwhile things to find with </a:t>
            </a:r>
            <a:r>
              <a:rPr lang="en-US" dirty="0" err="1" smtClean="0"/>
              <a:t>nmap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sourceforge.net/projects/virtualhacking/files/os/metasploitable/metasploitable-linux-2.0.0/download</a:t>
            </a:r>
            <a:endParaRPr lang="en-US" dirty="0" smtClean="0"/>
          </a:p>
          <a:p>
            <a:r>
              <a:rPr lang="en-US" dirty="0" err="1" smtClean="0"/>
              <a:t>UserID</a:t>
            </a:r>
            <a:r>
              <a:rPr lang="en-US" dirty="0" smtClean="0"/>
              <a:t>: </a:t>
            </a:r>
            <a:r>
              <a:rPr lang="en-US" dirty="0" err="1" smtClean="0"/>
              <a:t>msfadmin</a:t>
            </a:r>
            <a:r>
              <a:rPr lang="en-US" dirty="0" smtClean="0"/>
              <a:t>  Password: </a:t>
            </a:r>
            <a:r>
              <a:rPr lang="en-US" dirty="0" err="1" smtClean="0"/>
              <a:t>msfadmin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thehackernews.com/2015/09/hack-router.html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http://www.databreachtoday.com/apple-battles-app-store-malware-outbreak-a-8538</a:t>
            </a:r>
            <a:r>
              <a:rPr lang="en-US" dirty="0" smtClean="0">
                <a:hlinkClick r:id="rId3"/>
              </a:rPr>
              <a:t>#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http://betanews.com/2015/09/22/apple-sweeps-aside-app-store-malware-mess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http://www.cnbc.com/2015/09/20/apples-ios-app-store-suffers-first-major-attack.html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http://www.wired.com/2015/09/hack-brief-popular-mobile-phone-manager-open-lock-wipe-hacks/http://www.wired.com/2015/09/hack-brief-popular-mobile-phone-manager-open-lock-wipe-hacks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http://www.cultofmac.com/389904/apple-takes-steps-to-avoid-a-repeat-of-xcodeghost-debacle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www.bbc.com/news/technology-34324252</a:t>
            </a:r>
            <a:r>
              <a:rPr lang="en-US" dirty="0" smtClean="0"/>
              <a:t> (China Hacking)</a:t>
            </a:r>
          </a:p>
          <a:p>
            <a:pPr lvl="1"/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www.securitymagazine.com/articles/86653-study-says-75-of-us-organizations-are-not-prepared-to-respond-to-cyber-attacks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After downloading the zip file, extract to a convenient location.  VMWare should have created a folder in “My Documents” called “Virtual Machines”</a:t>
            </a:r>
          </a:p>
          <a:p>
            <a:r>
              <a:rPr lang="en-US" dirty="0" smtClean="0"/>
              <a:t>Let Kali get started first</a:t>
            </a:r>
          </a:p>
          <a:p>
            <a:r>
              <a:rPr lang="en-US" dirty="0" smtClean="0"/>
              <a:t>Then, select “Open a Virtual Machine” and navigate to the folder for </a:t>
            </a:r>
            <a:r>
              <a:rPr lang="en-US" dirty="0" err="1" smtClean="0"/>
              <a:t>metasploitable</a:t>
            </a:r>
            <a:r>
              <a:rPr lang="en-US" dirty="0" smtClean="0"/>
              <a:t>.  Then launch.</a:t>
            </a:r>
          </a:p>
          <a:p>
            <a:r>
              <a:rPr lang="en-US" dirty="0" smtClean="0"/>
              <a:t>You get a prompt asking if you moved or copied the VM, select “Moved”</a:t>
            </a:r>
          </a:p>
          <a:p>
            <a:r>
              <a:rPr lang="en-US" dirty="0" smtClean="0"/>
              <a:t>Once started, login and issue command </a:t>
            </a:r>
            <a:r>
              <a:rPr lang="en-US" dirty="0" err="1" smtClean="0"/>
              <a:t>ifconfig</a:t>
            </a:r>
            <a:r>
              <a:rPr lang="en-US" dirty="0" smtClean="0"/>
              <a:t> to get you IP address and your done.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</a:t>
            </a:r>
            <a:r>
              <a:rPr lang="en-US" dirty="0" err="1" smtClean="0"/>
              <a:t>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60"/>
          </a:xfrm>
        </p:spPr>
        <p:txBody>
          <a:bodyPr/>
          <a:lstStyle/>
          <a:p>
            <a:r>
              <a:rPr lang="en-US" dirty="0" smtClean="0"/>
              <a:t>Lets try something simple</a:t>
            </a:r>
          </a:p>
          <a:p>
            <a:r>
              <a:rPr lang="en-US" dirty="0" err="1" smtClean="0"/>
              <a:t>Nmap</a:t>
            </a:r>
            <a:r>
              <a:rPr lang="en-US" dirty="0" smtClean="0"/>
              <a:t> 192.168.233.135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239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5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Tells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a number of interesting ports here</a:t>
            </a:r>
          </a:p>
          <a:p>
            <a:pPr lvl="1"/>
            <a:r>
              <a:rPr lang="en-US" dirty="0" smtClean="0"/>
              <a:t>ftp</a:t>
            </a:r>
          </a:p>
          <a:p>
            <a:pPr lvl="1"/>
            <a:r>
              <a:rPr lang="en-US" dirty="0" err="1" smtClean="0"/>
              <a:t>Ssh</a:t>
            </a:r>
            <a:endParaRPr lang="en-US" dirty="0" smtClean="0"/>
          </a:p>
          <a:p>
            <a:pPr lvl="1"/>
            <a:r>
              <a:rPr lang="en-US" dirty="0" smtClean="0"/>
              <a:t>telnet</a:t>
            </a:r>
          </a:p>
          <a:p>
            <a:pPr lvl="1"/>
            <a:r>
              <a:rPr lang="en-US" dirty="0" err="1" smtClean="0"/>
              <a:t>Smtp</a:t>
            </a:r>
            <a:r>
              <a:rPr lang="en-US" dirty="0" smtClean="0"/>
              <a:t> (Mail)</a:t>
            </a:r>
          </a:p>
          <a:p>
            <a:pPr lvl="1"/>
            <a:r>
              <a:rPr lang="en-US" dirty="0" smtClean="0"/>
              <a:t>domain (DNS)</a:t>
            </a:r>
          </a:p>
          <a:p>
            <a:pPr lvl="1"/>
            <a:r>
              <a:rPr lang="en-US" dirty="0" smtClean="0"/>
              <a:t>http (Web Server)</a:t>
            </a:r>
          </a:p>
          <a:p>
            <a:r>
              <a:rPr lang="en-US" dirty="0" smtClean="0"/>
              <a:t>Keep in mind, ports are “commonly associated” with these services, but not guaranteed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www.iana.org/assignments/service-names-port-numbers/service-names-port-numbers.xhtml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-n – Don’t resolve host names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nn</a:t>
            </a:r>
            <a:r>
              <a:rPr lang="en-US" dirty="0" smtClean="0"/>
              <a:t> – Don’t resolve host names OR port names</a:t>
            </a:r>
          </a:p>
          <a:p>
            <a:r>
              <a:rPr lang="en-US" dirty="0" smtClean="0"/>
              <a:t>-v – Verbose, tell me more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vv</a:t>
            </a:r>
            <a:r>
              <a:rPr lang="en-US" dirty="0" smtClean="0"/>
              <a:t> – Really Verbose, tell me lots more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iL</a:t>
            </a:r>
            <a:r>
              <a:rPr lang="en-US" dirty="0" smtClean="0"/>
              <a:t> – Input from list, get host list from a text file</a:t>
            </a:r>
          </a:p>
          <a:p>
            <a:r>
              <a:rPr lang="en-US" dirty="0" smtClean="0"/>
              <a:t>--exclude – Don’t scan a particular host</a:t>
            </a:r>
          </a:p>
          <a:p>
            <a:r>
              <a:rPr lang="en-US" dirty="0" smtClean="0"/>
              <a:t>--</a:t>
            </a:r>
            <a:r>
              <a:rPr lang="en-US" dirty="0" err="1" smtClean="0"/>
              <a:t>excludefile</a:t>
            </a:r>
            <a:r>
              <a:rPr lang="en-US" dirty="0" smtClean="0"/>
              <a:t> – Don’t scan hosts from a text file</a:t>
            </a:r>
          </a:p>
          <a:p>
            <a:r>
              <a:rPr lang="en-US" dirty="0" smtClean="0"/>
              <a:t>Remember – “man </a:t>
            </a:r>
            <a:r>
              <a:rPr lang="en-US" dirty="0" err="1" smtClean="0"/>
              <a:t>nmap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--packet-trace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r>
              <a:rPr lang="en-US" dirty="0" smtClean="0"/>
              <a:t> prints a summary of every packet sent or received</a:t>
            </a:r>
          </a:p>
          <a:p>
            <a:r>
              <a:rPr lang="en-US" dirty="0" smtClean="0"/>
              <a:t>May want to limit ports “-p1-1024” or less</a:t>
            </a:r>
          </a:p>
          <a:p>
            <a:r>
              <a:rPr lang="en-US" dirty="0" smtClean="0"/>
              <a:t>There are also</a:t>
            </a:r>
          </a:p>
          <a:p>
            <a:pPr lvl="1"/>
            <a:r>
              <a:rPr lang="en-US" dirty="0" smtClean="0"/>
              <a:t>--version-trace</a:t>
            </a:r>
          </a:p>
          <a:p>
            <a:pPr lvl="1"/>
            <a:r>
              <a:rPr lang="en-US" dirty="0" smtClean="0"/>
              <a:t>--script-trace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86" y="4483803"/>
            <a:ext cx="5943601" cy="175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9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Scan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sT</a:t>
            </a:r>
            <a:r>
              <a:rPr lang="en-US" dirty="0" smtClean="0"/>
              <a:t> – TCP connect() scanning</a:t>
            </a:r>
          </a:p>
          <a:p>
            <a:pPr lvl="1"/>
            <a:r>
              <a:rPr lang="en-US" dirty="0" smtClean="0"/>
              <a:t>If connect succeeds, port is open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3911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5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Scan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sS</a:t>
            </a:r>
            <a:r>
              <a:rPr lang="en-US" dirty="0" smtClean="0"/>
              <a:t> – SYN stealth Scan</a:t>
            </a:r>
          </a:p>
          <a:p>
            <a:pPr lvl="1"/>
            <a:r>
              <a:rPr lang="en-US" dirty="0" smtClean="0"/>
              <a:t>If SYN-ACK is received, port is open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53721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0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sF</a:t>
            </a:r>
            <a:r>
              <a:rPr lang="en-US" dirty="0" smtClean="0"/>
              <a:t> – Like SYN Scan, less likely to be flagged</a:t>
            </a:r>
          </a:p>
          <a:p>
            <a:pPr lvl="1"/>
            <a:r>
              <a:rPr lang="en-US" dirty="0" smtClean="0"/>
              <a:t>Closed port responds w/ RST, Open port drops</a:t>
            </a:r>
          </a:p>
          <a:p>
            <a:pPr lvl="1"/>
            <a:r>
              <a:rPr lang="en-US" dirty="0" smtClean="0"/>
              <a:t>Works on RFC 793 compliant systems</a:t>
            </a:r>
          </a:p>
          <a:p>
            <a:pPr lvl="2"/>
            <a:r>
              <a:rPr lang="en-US" dirty="0" smtClean="0"/>
              <a:t>Windows not compliant, could differentiate a Windows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29373"/>
            <a:ext cx="5372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0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sN</a:t>
            </a:r>
            <a:r>
              <a:rPr lang="en-US" dirty="0" smtClean="0"/>
              <a:t> – Null scan</a:t>
            </a:r>
          </a:p>
          <a:p>
            <a:pPr lvl="1"/>
            <a:r>
              <a:rPr lang="en-US" dirty="0" smtClean="0"/>
              <a:t>Similar to FIN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sX</a:t>
            </a:r>
            <a:r>
              <a:rPr lang="en-US" dirty="0" smtClean="0"/>
              <a:t> – Xmas tree scan</a:t>
            </a:r>
          </a:p>
          <a:p>
            <a:pPr lvl="1"/>
            <a:r>
              <a:rPr lang="en-US" dirty="0" smtClean="0"/>
              <a:t>Sets FIN, PSH, and URG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sM</a:t>
            </a:r>
            <a:r>
              <a:rPr lang="en-US" dirty="0" smtClean="0"/>
              <a:t> – </a:t>
            </a:r>
            <a:r>
              <a:rPr lang="en-US" dirty="0" err="1" smtClean="0"/>
              <a:t>Maiman</a:t>
            </a:r>
            <a:r>
              <a:rPr lang="en-US" dirty="0" smtClean="0"/>
              <a:t> scan</a:t>
            </a:r>
          </a:p>
          <a:p>
            <a:pPr lvl="1"/>
            <a:r>
              <a:rPr lang="en-US" dirty="0" smtClean="0"/>
              <a:t>sets FIN and ACK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All work by looking for the absence of a RST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68" y="5326299"/>
            <a:ext cx="687546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0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--</a:t>
            </a:r>
            <a:r>
              <a:rPr lang="en-US" dirty="0" err="1" smtClean="0"/>
              <a:t>scanflags</a:t>
            </a:r>
            <a:endParaRPr lang="en-US" dirty="0" smtClean="0"/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err="1" smtClean="0"/>
              <a:t>Nmap</a:t>
            </a:r>
            <a:r>
              <a:rPr lang="en-US" dirty="0" smtClean="0"/>
              <a:t> –</a:t>
            </a:r>
            <a:r>
              <a:rPr lang="en-US" dirty="0" err="1" smtClean="0"/>
              <a:t>scanflags</a:t>
            </a:r>
            <a:r>
              <a:rPr lang="en-US" dirty="0" smtClean="0"/>
              <a:t> SYNPSHACK –p 80 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 noted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www.networkworld.com/article/2985246/security/cia-details-agency-s-new-digital-and-cyber-espionage-focus.html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www.hindustantimes.com/india-news/bowing-to-public-pressure-govt-withdraws-draft-encryption-policy/article1-1392348.aspx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http://www.nytimes.com/2015/09/19/business/volkswagen-is-ordered-to-recall-nearly-500000-vehicles-over-emissions-software.html?_</a:t>
            </a:r>
            <a:r>
              <a:rPr lang="en-US" dirty="0" smtClean="0">
                <a:hlinkClick r:id="rId4"/>
              </a:rPr>
              <a:t>r=0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sU</a:t>
            </a:r>
            <a:r>
              <a:rPr lang="en-US" dirty="0" smtClean="0"/>
              <a:t> – 0 Byte UDP Packet</a:t>
            </a:r>
          </a:p>
          <a:p>
            <a:pPr lvl="1"/>
            <a:r>
              <a:rPr lang="en-US" dirty="0" smtClean="0"/>
              <a:t>Port unreachable – Port is closed</a:t>
            </a:r>
          </a:p>
          <a:p>
            <a:pPr lvl="1"/>
            <a:r>
              <a:rPr lang="en-US" dirty="0" smtClean="0"/>
              <a:t>No response – Port assumed open</a:t>
            </a:r>
          </a:p>
          <a:p>
            <a:pPr lvl="1"/>
            <a:r>
              <a:rPr lang="en-US" dirty="0" smtClean="0"/>
              <a:t>Very time consuming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20 ports took 5.46 seconds, -</a:t>
            </a:r>
            <a:r>
              <a:rPr lang="en-US" dirty="0" err="1" smtClean="0"/>
              <a:t>sT</a:t>
            </a:r>
            <a:r>
              <a:rPr lang="en-US" dirty="0" smtClean="0"/>
              <a:t> scan only took 0.15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5353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0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sO</a:t>
            </a:r>
            <a:r>
              <a:rPr lang="en-US" dirty="0" smtClean="0"/>
              <a:t> – Looks for IP Protocols supported</a:t>
            </a:r>
          </a:p>
          <a:p>
            <a:pPr lvl="1"/>
            <a:r>
              <a:rPr lang="en-US" dirty="0" smtClean="0"/>
              <a:t>Sends raw IP packets without additional header information</a:t>
            </a:r>
          </a:p>
          <a:p>
            <a:pPr lvl="1"/>
            <a:r>
              <a:rPr lang="en-US" dirty="0" smtClean="0"/>
              <a:t>Takes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63" y="3428999"/>
            <a:ext cx="53530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3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sV</a:t>
            </a:r>
            <a:r>
              <a:rPr lang="en-US" dirty="0" smtClean="0"/>
              <a:t> – Attempts to determine version of services running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199"/>
            <a:ext cx="6096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1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-A – Looks for version of OS as well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87546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6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on Version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-O – Fingerprint the operating system</a:t>
            </a:r>
          </a:p>
          <a:p>
            <a:r>
              <a:rPr lang="en-US" dirty="0" smtClean="0"/>
              <a:t>-A = -</a:t>
            </a:r>
            <a:r>
              <a:rPr lang="en-US" dirty="0" err="1" smtClean="0"/>
              <a:t>sV</a:t>
            </a:r>
            <a:r>
              <a:rPr lang="en-US" dirty="0" smtClean="0"/>
              <a:t> + -O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r>
              <a:rPr lang="en-US" dirty="0" smtClean="0"/>
              <a:t> Scripting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NSE</a:t>
            </a:r>
          </a:p>
          <a:p>
            <a:pPr lvl="1"/>
            <a:r>
              <a:rPr lang="en-US" dirty="0" smtClean="0"/>
              <a:t>Written in “</a:t>
            </a:r>
            <a:r>
              <a:rPr lang="en-US" dirty="0" err="1" smtClean="0"/>
              <a:t>Lua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Activated with “-</a:t>
            </a:r>
            <a:r>
              <a:rPr lang="en-US" dirty="0" err="1" smtClean="0"/>
              <a:t>sC</a:t>
            </a:r>
            <a:r>
              <a:rPr lang="en-US" dirty="0" smtClean="0"/>
              <a:t>” or “- - script”</a:t>
            </a:r>
          </a:p>
          <a:p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Safe</a:t>
            </a:r>
          </a:p>
          <a:p>
            <a:pPr lvl="1"/>
            <a:r>
              <a:rPr lang="en-US" dirty="0" smtClean="0"/>
              <a:t>Intrusive</a:t>
            </a:r>
          </a:p>
          <a:p>
            <a:pPr lvl="1"/>
            <a:r>
              <a:rPr lang="en-US" dirty="0" smtClean="0"/>
              <a:t>Malware</a:t>
            </a:r>
          </a:p>
          <a:p>
            <a:pPr lvl="1"/>
            <a:r>
              <a:rPr lang="en-US" dirty="0" smtClean="0"/>
              <a:t>Version</a:t>
            </a:r>
          </a:p>
          <a:p>
            <a:pPr lvl="1"/>
            <a:r>
              <a:rPr lang="en-US" dirty="0" smtClean="0"/>
              <a:t>Discovery</a:t>
            </a:r>
          </a:p>
          <a:p>
            <a:pPr lvl="1"/>
            <a:r>
              <a:rPr lang="en-US" dirty="0" smtClean="0"/>
              <a:t>Vulnerability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Kali, </a:t>
            </a:r>
            <a:r>
              <a:rPr lang="en-US" dirty="0" err="1" smtClean="0"/>
              <a:t>nmap</a:t>
            </a:r>
            <a:r>
              <a:rPr lang="en-US" dirty="0" smtClean="0"/>
              <a:t> scripts are located in: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/share/</a:t>
            </a:r>
            <a:r>
              <a:rPr lang="en-US" dirty="0" err="1" smtClean="0"/>
              <a:t>nmap</a:t>
            </a:r>
            <a:r>
              <a:rPr lang="en-US" dirty="0" smtClean="0"/>
              <a:t>/scripts</a:t>
            </a:r>
          </a:p>
          <a:p>
            <a:r>
              <a:rPr lang="en-US" dirty="0" smtClean="0"/>
              <a:t>Can view using either “cat” OR </a:t>
            </a:r>
            <a:r>
              <a:rPr lang="en-US" dirty="0" err="1" smtClean="0"/>
              <a:t>gedits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5257800" cy="31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5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SSL-Heartbleed</a:t>
            </a:r>
          </a:p>
          <a:p>
            <a:r>
              <a:rPr lang="en-US" dirty="0" smtClean="0"/>
              <a:t>Try: </a:t>
            </a:r>
            <a:r>
              <a:rPr lang="en-US" dirty="0" err="1" smtClean="0"/>
              <a:t>nmap</a:t>
            </a:r>
            <a:r>
              <a:rPr lang="en-US" dirty="0" smtClean="0"/>
              <a:t> –p 443 --script </a:t>
            </a:r>
            <a:r>
              <a:rPr lang="en-US" dirty="0" err="1" smtClean="0"/>
              <a:t>ssl-heartbleed</a:t>
            </a:r>
            <a:r>
              <a:rPr lang="en-US" dirty="0" smtClean="0"/>
              <a:t> {target}</a:t>
            </a:r>
          </a:p>
          <a:p>
            <a:r>
              <a:rPr lang="en-US" dirty="0" smtClean="0"/>
              <a:t>In this case, 443 is not even open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436749"/>
            <a:ext cx="56578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5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Graphical User Interface for </a:t>
            </a:r>
            <a:r>
              <a:rPr lang="en-US" dirty="0" err="1" smtClean="0"/>
              <a:t>nmap</a:t>
            </a:r>
            <a:endParaRPr lang="en-US" dirty="0" smtClean="0"/>
          </a:p>
          <a:p>
            <a:r>
              <a:rPr lang="en-US" dirty="0" smtClean="0"/>
              <a:t>Why did we just spend that time on the command line?</a:t>
            </a:r>
          </a:p>
          <a:p>
            <a:pPr lvl="1"/>
            <a:r>
              <a:rPr lang="en-US" dirty="0" smtClean="0"/>
              <a:t>Better control</a:t>
            </a:r>
          </a:p>
          <a:p>
            <a:pPr lvl="1"/>
            <a:r>
              <a:rPr lang="en-US" dirty="0" smtClean="0"/>
              <a:t>Better understanding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r>
              <a:rPr lang="en-US" dirty="0" smtClean="0"/>
              <a:t> 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59</a:t>
            </a:fld>
            <a:endParaRPr lang="en-US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99" y="1600200"/>
            <a:ext cx="7139201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919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r>
              <a:rPr lang="en-US" dirty="0" smtClean="0"/>
              <a:t> New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649" y="1600200"/>
            <a:ext cx="4362701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r>
              <a:rPr lang="en-US" dirty="0" smtClean="0"/>
              <a:t> Scan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61</a:t>
            </a:fld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40805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7535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0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Really a 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709160"/>
          </a:xfrm>
        </p:spPr>
        <p:txBody>
          <a:bodyPr/>
          <a:lstStyle/>
          <a:p>
            <a:r>
              <a:rPr lang="en-US" dirty="0" smtClean="0"/>
              <a:t>Look at the arrow</a:t>
            </a:r>
          </a:p>
          <a:p>
            <a:r>
              <a:rPr lang="en-US" dirty="0" smtClean="0"/>
              <a:t>You can add to command line</a:t>
            </a:r>
          </a:p>
          <a:p>
            <a:r>
              <a:rPr lang="en-US" dirty="0" smtClean="0"/>
              <a:t>Remember that SSL-</a:t>
            </a:r>
            <a:r>
              <a:rPr lang="en-US" dirty="0" err="1" smtClean="0"/>
              <a:t>hearbleed</a:t>
            </a:r>
            <a:r>
              <a:rPr lang="en-US" dirty="0" smtClean="0"/>
              <a:t> script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62</a:t>
            </a:fld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51889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4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few Extras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63</a:t>
            </a:fld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73" y="1600200"/>
            <a:ext cx="536865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7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64</a:t>
            </a:fld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04" y="1868748"/>
            <a:ext cx="6676191" cy="41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9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Zenmap</a:t>
            </a:r>
            <a:r>
              <a:rPr lang="en-US" dirty="0" smtClean="0"/>
              <a:t>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www.linux.com/learn/tutorials/381794-audit-your-network-with-zenmap?format=pdf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Readings and Articles as usual</a:t>
            </a:r>
          </a:p>
          <a:p>
            <a:r>
              <a:rPr lang="en-US" dirty="0"/>
              <a:t>Nessus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Info On Kali 2.0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9888"/>
            <a:ext cx="8229600" cy="46291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Screen Size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17638"/>
            <a:ext cx="2021739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071" y="1417638"/>
            <a:ext cx="5270297" cy="1249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71" y="2895600"/>
            <a:ext cx="540966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Screen Size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598485"/>
            <a:ext cx="5486400" cy="482230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2824</TotalTime>
  <Words>1797</Words>
  <Application>Microsoft Office PowerPoint</Application>
  <PresentationFormat>On-screen Show (4:3)</PresentationFormat>
  <Paragraphs>472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In The News</vt:lpstr>
      <vt:lpstr>In The News</vt:lpstr>
      <vt:lpstr>In The News</vt:lpstr>
      <vt:lpstr>PowerPoint Presentation</vt:lpstr>
      <vt:lpstr>Quick Info On Kali 2.0</vt:lpstr>
      <vt:lpstr>Setting Screen Size</vt:lpstr>
      <vt:lpstr>Setting Screen Size</vt:lpstr>
      <vt:lpstr>Scanning</vt:lpstr>
      <vt:lpstr>Type of Scans</vt:lpstr>
      <vt:lpstr>More on Types</vt:lpstr>
      <vt:lpstr>Targeting</vt:lpstr>
      <vt:lpstr>Big Scans</vt:lpstr>
      <vt:lpstr>Sniffers for Scanning</vt:lpstr>
      <vt:lpstr>tcpdump</vt:lpstr>
      <vt:lpstr>tcpdump</vt:lpstr>
      <vt:lpstr>tcpdump</vt:lpstr>
      <vt:lpstr>tcpdump</vt:lpstr>
      <vt:lpstr>Network Sweeps</vt:lpstr>
      <vt:lpstr>Hping3</vt:lpstr>
      <vt:lpstr>Hping3</vt:lpstr>
      <vt:lpstr>PowerPoint Presentation</vt:lpstr>
      <vt:lpstr>Nmap</vt:lpstr>
      <vt:lpstr>Nmap</vt:lpstr>
      <vt:lpstr>A Little Refresher</vt:lpstr>
      <vt:lpstr>TCP Protocol</vt:lpstr>
      <vt:lpstr>TCP Control Bits</vt:lpstr>
      <vt:lpstr>Three Way Handshake</vt:lpstr>
      <vt:lpstr>How This Applies to Scanning</vt:lpstr>
      <vt:lpstr>Behaviors</vt:lpstr>
      <vt:lpstr>Behaviors 2</vt:lpstr>
      <vt:lpstr>UDP Protocol</vt:lpstr>
      <vt:lpstr>Behaviors</vt:lpstr>
      <vt:lpstr>Behaviors 2</vt:lpstr>
      <vt:lpstr>On to Nmap the Tool</vt:lpstr>
      <vt:lpstr>Nmap Location On Kali (old)</vt:lpstr>
      <vt:lpstr>NMAP New</vt:lpstr>
      <vt:lpstr>A Suitable Target</vt:lpstr>
      <vt:lpstr>Heads Up</vt:lpstr>
      <vt:lpstr>Back to Nmap</vt:lpstr>
      <vt:lpstr>What This Tells Us</vt:lpstr>
      <vt:lpstr>Points to Remember</vt:lpstr>
      <vt:lpstr>--packet-trace</vt:lpstr>
      <vt:lpstr>Basic Scan Types</vt:lpstr>
      <vt:lpstr>Basic Scan Types</vt:lpstr>
      <vt:lpstr>FIN Scan</vt:lpstr>
      <vt:lpstr>Other Options</vt:lpstr>
      <vt:lpstr>Roll Your Own</vt:lpstr>
      <vt:lpstr>UDP Scans</vt:lpstr>
      <vt:lpstr>Protocol Scan</vt:lpstr>
      <vt:lpstr>Version Detection</vt:lpstr>
      <vt:lpstr>More on Version</vt:lpstr>
      <vt:lpstr>Still More on Version Scan</vt:lpstr>
      <vt:lpstr>Nmap Scripting Engine</vt:lpstr>
      <vt:lpstr>Script Location</vt:lpstr>
      <vt:lpstr>Script Example</vt:lpstr>
      <vt:lpstr>Zenmap</vt:lpstr>
      <vt:lpstr>Zenmap Location</vt:lpstr>
      <vt:lpstr>Zenmap New</vt:lpstr>
      <vt:lpstr>Zenmap Scan</vt:lpstr>
      <vt:lpstr>Still Really a Command Line</vt:lpstr>
      <vt:lpstr>With a few Extras</vt:lpstr>
      <vt:lpstr>And More</vt:lpstr>
      <vt:lpstr>Zenmap Reference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Windows User</cp:lastModifiedBy>
  <cp:revision>181</cp:revision>
  <dcterms:created xsi:type="dcterms:W3CDTF">2014-08-27T02:09:01Z</dcterms:created>
  <dcterms:modified xsi:type="dcterms:W3CDTF">2015-09-24T00:34:38Z</dcterms:modified>
</cp:coreProperties>
</file>