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7"/>
  </p:notesMasterIdLst>
  <p:sldIdLst>
    <p:sldId id="256" r:id="rId2"/>
    <p:sldId id="258" r:id="rId3"/>
    <p:sldId id="357" r:id="rId4"/>
    <p:sldId id="567" r:id="rId5"/>
    <p:sldId id="664" r:id="rId6"/>
    <p:sldId id="491" r:id="rId7"/>
    <p:sldId id="663" r:id="rId8"/>
    <p:sldId id="630" r:id="rId9"/>
    <p:sldId id="631" r:id="rId10"/>
    <p:sldId id="632" r:id="rId11"/>
    <p:sldId id="633" r:id="rId12"/>
    <p:sldId id="634" r:id="rId13"/>
    <p:sldId id="635" r:id="rId14"/>
    <p:sldId id="636" r:id="rId15"/>
    <p:sldId id="637" r:id="rId16"/>
    <p:sldId id="638" r:id="rId17"/>
    <p:sldId id="639" r:id="rId18"/>
    <p:sldId id="640" r:id="rId19"/>
    <p:sldId id="641" r:id="rId20"/>
    <p:sldId id="642" r:id="rId21"/>
    <p:sldId id="643" r:id="rId22"/>
    <p:sldId id="644" r:id="rId23"/>
    <p:sldId id="645" r:id="rId24"/>
    <p:sldId id="646" r:id="rId25"/>
    <p:sldId id="647" r:id="rId26"/>
    <p:sldId id="648" r:id="rId27"/>
    <p:sldId id="649" r:id="rId28"/>
    <p:sldId id="650" r:id="rId29"/>
    <p:sldId id="651" r:id="rId30"/>
    <p:sldId id="652" r:id="rId31"/>
    <p:sldId id="653" r:id="rId32"/>
    <p:sldId id="654" r:id="rId33"/>
    <p:sldId id="655" r:id="rId34"/>
    <p:sldId id="656" r:id="rId35"/>
    <p:sldId id="657" r:id="rId36"/>
    <p:sldId id="658" r:id="rId37"/>
    <p:sldId id="659" r:id="rId38"/>
    <p:sldId id="660" r:id="rId39"/>
    <p:sldId id="661" r:id="rId40"/>
    <p:sldId id="662" r:id="rId41"/>
    <p:sldId id="573" r:id="rId42"/>
    <p:sldId id="574" r:id="rId43"/>
    <p:sldId id="575" r:id="rId44"/>
    <p:sldId id="576" r:id="rId45"/>
    <p:sldId id="578" r:id="rId46"/>
    <p:sldId id="579" r:id="rId47"/>
    <p:sldId id="580" r:id="rId48"/>
    <p:sldId id="581" r:id="rId49"/>
    <p:sldId id="582" r:id="rId50"/>
    <p:sldId id="583" r:id="rId51"/>
    <p:sldId id="584" r:id="rId52"/>
    <p:sldId id="585" r:id="rId53"/>
    <p:sldId id="586" r:id="rId54"/>
    <p:sldId id="587" r:id="rId55"/>
    <p:sldId id="589" r:id="rId56"/>
    <p:sldId id="588" r:id="rId57"/>
    <p:sldId id="590" r:id="rId58"/>
    <p:sldId id="591" r:id="rId59"/>
    <p:sldId id="592" r:id="rId60"/>
    <p:sldId id="593" r:id="rId61"/>
    <p:sldId id="594" r:id="rId62"/>
    <p:sldId id="595" r:id="rId63"/>
    <p:sldId id="596" r:id="rId64"/>
    <p:sldId id="597" r:id="rId65"/>
    <p:sldId id="598" r:id="rId66"/>
    <p:sldId id="599" r:id="rId67"/>
    <p:sldId id="617" r:id="rId68"/>
    <p:sldId id="618" r:id="rId69"/>
    <p:sldId id="600" r:id="rId70"/>
    <p:sldId id="601" r:id="rId71"/>
    <p:sldId id="602" r:id="rId72"/>
    <p:sldId id="603" r:id="rId73"/>
    <p:sldId id="604" r:id="rId74"/>
    <p:sldId id="605" r:id="rId75"/>
    <p:sldId id="606" r:id="rId76"/>
    <p:sldId id="607" r:id="rId77"/>
    <p:sldId id="608" r:id="rId78"/>
    <p:sldId id="609" r:id="rId79"/>
    <p:sldId id="610" r:id="rId80"/>
    <p:sldId id="611" r:id="rId81"/>
    <p:sldId id="612" r:id="rId82"/>
    <p:sldId id="619" r:id="rId83"/>
    <p:sldId id="613" r:id="rId84"/>
    <p:sldId id="614" r:id="rId85"/>
    <p:sldId id="615" r:id="rId86"/>
    <p:sldId id="620" r:id="rId87"/>
    <p:sldId id="621" r:id="rId88"/>
    <p:sldId id="622" r:id="rId89"/>
    <p:sldId id="629" r:id="rId90"/>
    <p:sldId id="623" r:id="rId91"/>
    <p:sldId id="624" r:id="rId92"/>
    <p:sldId id="626" r:id="rId93"/>
    <p:sldId id="627" r:id="rId94"/>
    <p:sldId id="616" r:id="rId95"/>
    <p:sldId id="396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1sec001f14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ionvfx.com/mblog/microsoft_office_coming_for_ipad_as_well_as_a_new_desktop_version_for_lion!,p960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rkreading.com/vulnerabilities---threats/report-sixty-percent-of-users-are-running-unpatched-versions-of-adobe/d/d-id/113602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images.adobe.com/www.adobe.com/content/dam/Adobe/en/devnet/swf/pdf/swf-file-format-spec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conwire.com/2015/09/id-experts-wins-330m-federal-data-breach-recovery-services-bpa/" TargetMode="External"/><Relationship Id="rId2" Type="http://schemas.openxmlformats.org/officeDocument/2006/relationships/hyperlink" Target="http://uk.reuters.com/article/2015/10/12/uk-cybersecurity-insurance-insight-idUKKCN0S609S201510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puterworld.com/article/2998397/security/iranian-hackers-show-interest-in-android-spying-tools.html" TargetMode="External"/><Relationship Id="rId5" Type="http://schemas.openxmlformats.org/officeDocument/2006/relationships/hyperlink" Target="http://www.informationweek.com/government/mobile-and-wireless/smartphones-on-drones-can-hack-your-wireless-printer/d/d-id/1322547" TargetMode="External"/><Relationship Id="rId4" Type="http://schemas.openxmlformats.org/officeDocument/2006/relationships/hyperlink" Target="http://www.ehackingnews.com/2015/09/starbucks-fixes-critical-flaws-that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car.org/86-0-Intended-use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ndowsecurity.com/articles-tutorials/windows_os_security/Alternate_Data_Streams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curityweek.com/what-happens-stolen-data-after-breach" TargetMode="External"/><Relationship Id="rId3" Type="http://schemas.openxmlformats.org/officeDocument/2006/relationships/hyperlink" Target="https://www.eff.org/document/eff-jailbreaking-exemption-request" TargetMode="External"/><Relationship Id="rId7" Type="http://schemas.openxmlformats.org/officeDocument/2006/relationships/hyperlink" Target="http://qz.com/534554/estonia-is-making-it-easier-to-cross-borders-digitally/" TargetMode="External"/><Relationship Id="rId2" Type="http://schemas.openxmlformats.org/officeDocument/2006/relationships/hyperlink" Target="http://www.bbc.com/news/technology-346461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dnet.com/article/find-a-flash-drive-pick-it-up-study-highlights-poor-city-security-habits/" TargetMode="External"/><Relationship Id="rId5" Type="http://schemas.openxmlformats.org/officeDocument/2006/relationships/hyperlink" Target="http://www.inc.com/joseph-steinberg/millennials-women-and-cybersecurity-new-survey-reveals-an-alarming-trend.html" TargetMode="External"/><Relationship Id="rId4" Type="http://schemas.openxmlformats.org/officeDocument/2006/relationships/hyperlink" Target="http://www.dailymail.co.uk/news/article-3273519/US-Naval-Academy-returns-celestial-navigation-amid-fears-computer-hacking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owasptop10.googlecode.com/files/OWASP_Top-10_2013%20-%20Presentation.pptx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1-Injectio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2-Broken_Authentication_and_Session_Managemen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3-Cross-Site_Scripting_(XSS)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rstechnica.com/security/2015/10/13-million-plaintext-passwords-belonging-to-webhost-users-leaked-online/" TargetMode="External"/><Relationship Id="rId2" Type="http://schemas.openxmlformats.org/officeDocument/2006/relationships/hyperlink" Target="http://www.databreachtoday.com/talktalk-breach-fuels-call-for-tougher-uk-laws-a-8618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4-Insecure_Direct_Object_Reference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5-Security_Misconfiguratio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6-Sensitive_Data_Exposur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7-Missing_Function_Level_Access_Contro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example.com/app/admin_getappInfo" TargetMode="External"/><Relationship Id="rId2" Type="http://schemas.openxmlformats.org/officeDocument/2006/relationships/hyperlink" Target="http://example.com/app/getappInf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8-Cross-Site_Request_Forgery_(CSRF)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dot.com/politics/cisa-senate-passage-cybersecurity-information-sharing-act-congress/" TargetMode="External"/><Relationship Id="rId2" Type="http://schemas.openxmlformats.org/officeDocument/2006/relationships/hyperlink" Target="https://threatpost.com/car-hacking-mobile-jailbreaking-among-dcma-exemptions-granted/115185/?utm_source=twitterfeed&amp;utm_medium=twitter&amp;utm_campaign=information_security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9-Using_Components_with_Known_Vulnerabilitie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infosecurity-magazine.com/view/30282/remote-code-vulnerability-in-spring-framework-for-java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10-Unvalidated_Redirects_and_Forward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example.com/redirect.jsp?url=evil.com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portswigger.net/burp/download.html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10</a:t>
            </a:r>
          </a:p>
          <a:p>
            <a:r>
              <a:rPr lang="en-US" sz="2200" dirty="0"/>
              <a:t>Site: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community.mis.temple.edu/mis5211sec001f15/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Looks Like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6" y="1820862"/>
            <a:ext cx="790820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560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Happening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Rootkit intercepts data to:</a:t>
            </a:r>
          </a:p>
          <a:p>
            <a:pPr lvl="1"/>
            <a:r>
              <a:rPr lang="en-US" dirty="0" smtClean="0"/>
              <a:t>Netstat</a:t>
            </a:r>
          </a:p>
          <a:p>
            <a:pPr lvl="1"/>
            <a:r>
              <a:rPr lang="en-US" dirty="0" smtClean="0"/>
              <a:t>Process Explorer</a:t>
            </a:r>
          </a:p>
          <a:p>
            <a:pPr lvl="1"/>
            <a:r>
              <a:rPr lang="en-US" dirty="0" smtClean="0"/>
              <a:t>Task Manager</a:t>
            </a:r>
          </a:p>
          <a:p>
            <a:r>
              <a:rPr lang="en-US" dirty="0" smtClean="0"/>
              <a:t>Therefore, when a user or admin looks at these tools everything looks normal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3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Key Infection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DLL Injection (Dynamic Link Library)</a:t>
            </a:r>
          </a:p>
          <a:p>
            <a:pPr lvl="1"/>
            <a:r>
              <a:rPr lang="en-US" dirty="0" smtClean="0"/>
              <a:t>Running code within the address space of another process</a:t>
            </a:r>
          </a:p>
          <a:p>
            <a:pPr lvl="1"/>
            <a:r>
              <a:rPr lang="en-US" dirty="0" smtClean="0"/>
              <a:t>Malware “Injects” itself into a DLL using</a:t>
            </a:r>
          </a:p>
          <a:p>
            <a:pPr lvl="2"/>
            <a:r>
              <a:rPr lang="en-US" dirty="0" smtClean="0"/>
              <a:t>SetWindowsHookEx</a:t>
            </a:r>
          </a:p>
          <a:p>
            <a:pPr lvl="2"/>
            <a:r>
              <a:rPr lang="en-US" dirty="0" smtClean="0"/>
              <a:t>CreateRemoteThread/LoadLibrary</a:t>
            </a:r>
          </a:p>
          <a:p>
            <a:pPr lvl="1"/>
            <a:r>
              <a:rPr lang="en-US" dirty="0" smtClean="0"/>
              <a:t>Note: These are legitimate commands that are used by software for things like patching</a:t>
            </a:r>
          </a:p>
          <a:p>
            <a:r>
              <a:rPr lang="en-US" dirty="0" smtClean="0"/>
              <a:t>API Hooking (Application Programming Interface)</a:t>
            </a:r>
          </a:p>
          <a:p>
            <a:pPr lvl="1"/>
            <a:r>
              <a:rPr lang="en-US" dirty="0" smtClean="0"/>
              <a:t>Intercepting function calls, messages, or events passed between software components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Rootkits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methods were developed in Windows XP and earlier machines</a:t>
            </a:r>
          </a:p>
          <a:p>
            <a:r>
              <a:rPr lang="en-US" dirty="0" smtClean="0"/>
              <a:t>Still possible with Vista, 7, and 8 – Just need to work a little harder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Mode Rootkits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Injected into the Kernel, below the level of process and DLL</a:t>
            </a:r>
          </a:p>
          <a:p>
            <a:r>
              <a:rPr lang="en-US" dirty="0" smtClean="0"/>
              <a:t>Runs at the highest privilege level for software</a:t>
            </a:r>
          </a:p>
          <a:p>
            <a:r>
              <a:rPr lang="en-US" dirty="0" smtClean="0"/>
              <a:t>Removal likely requires reinstallation of operating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9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Keyloggers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user key strokes</a:t>
            </a:r>
          </a:p>
          <a:p>
            <a:r>
              <a:rPr lang="en-US" dirty="0" smtClean="0"/>
              <a:t>Lots of bots, worms, and assorted other malware does this</a:t>
            </a:r>
          </a:p>
          <a:p>
            <a:pPr lvl="1"/>
            <a:r>
              <a:rPr lang="en-US" dirty="0" smtClean="0"/>
              <a:t>Sends logs to attacker</a:t>
            </a:r>
          </a:p>
          <a:p>
            <a:r>
              <a:rPr lang="en-US" dirty="0" smtClean="0"/>
              <a:t>Common methods</a:t>
            </a:r>
          </a:p>
          <a:p>
            <a:pPr lvl="1"/>
            <a:r>
              <a:rPr lang="en-US" dirty="0" smtClean="0"/>
              <a:t>Hook for keyboard events</a:t>
            </a:r>
          </a:p>
          <a:p>
            <a:pPr lvl="1"/>
            <a:r>
              <a:rPr lang="en-US" dirty="0" smtClean="0"/>
              <a:t>Poll keyboard state with GetAsyncKey()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4098" name="Picture 2" descr="C:\Users\Wade\AppData\Local\Microsoft\Windows\Temporary Internet Files\Content.IE5\LC54HN07\MC9003898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96" y="4876800"/>
            <a:ext cx="152165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26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tcpdump or windump covered earlier, but now its malicious</a:t>
            </a:r>
          </a:p>
          <a:p>
            <a:r>
              <a:rPr lang="en-US" dirty="0" smtClean="0"/>
              <a:t>Common method</a:t>
            </a:r>
          </a:p>
          <a:p>
            <a:pPr lvl="1"/>
            <a:r>
              <a:rPr lang="en-US" dirty="0" smtClean="0"/>
              <a:t>Put interface into promiscuous mode</a:t>
            </a:r>
          </a:p>
          <a:p>
            <a:pPr lvl="1"/>
            <a:r>
              <a:rPr lang="en-US" dirty="0" smtClean="0"/>
              <a:t>Controller passes </a:t>
            </a:r>
            <a:r>
              <a:rPr lang="en-US" u="sng" dirty="0" smtClean="0"/>
              <a:t>all</a:t>
            </a:r>
            <a:r>
              <a:rPr lang="en-US" dirty="0" smtClean="0"/>
              <a:t> traffic it receives to the CPU</a:t>
            </a:r>
          </a:p>
          <a:p>
            <a:r>
              <a:rPr lang="en-US" dirty="0" smtClean="0"/>
              <a:t>Other ways</a:t>
            </a:r>
          </a:p>
          <a:p>
            <a:pPr lvl="1"/>
            <a:r>
              <a:rPr lang="en-US" dirty="0" smtClean="0"/>
              <a:t>Intercept network related calls</a:t>
            </a:r>
          </a:p>
          <a:p>
            <a:pPr lvl="1"/>
            <a:r>
              <a:rPr lang="en-US" dirty="0" smtClean="0"/>
              <a:t>Intercept higher level functions</a:t>
            </a:r>
          </a:p>
          <a:p>
            <a:pPr lvl="2"/>
            <a:r>
              <a:rPr lang="en-US" dirty="0" smtClean="0"/>
              <a:t>We’ll see this late with Browser proxies</a:t>
            </a:r>
          </a:p>
          <a:p>
            <a:pPr lvl="1"/>
            <a:r>
              <a:rPr lang="en-US" dirty="0" smtClean="0"/>
              <a:t>Installing BHOs (Browser Helper Objects)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80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by attackers to deliver malware in stages</a:t>
            </a:r>
          </a:p>
          <a:p>
            <a:r>
              <a:rPr lang="en-US" dirty="0" smtClean="0"/>
              <a:t>Initial malware can be very small, only needs to fetch the next piece of software</a:t>
            </a:r>
          </a:p>
          <a:p>
            <a:pPr lvl="1"/>
            <a:r>
              <a:rPr lang="en-US" dirty="0" smtClean="0"/>
              <a:t>Easier to obfuscate</a:t>
            </a:r>
          </a:p>
          <a:p>
            <a:pPr lvl="1"/>
            <a:r>
              <a:rPr lang="en-US" dirty="0" smtClean="0"/>
              <a:t>May escape detection</a:t>
            </a:r>
          </a:p>
          <a:p>
            <a:pPr lvl="1"/>
            <a:r>
              <a:rPr lang="en-US" dirty="0" smtClean="0"/>
              <a:t>Action is not malicious in and by itself</a:t>
            </a:r>
          </a:p>
          <a:p>
            <a:r>
              <a:rPr lang="en-US" dirty="0" smtClean="0"/>
              <a:t>Droppers are similar, but embedded the downloaded functionality in their own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53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URLDownloadToFile()</a:t>
            </a:r>
          </a:p>
          <a:p>
            <a:pPr lvl="1"/>
            <a:r>
              <a:rPr lang="en-US" dirty="0" smtClean="0"/>
              <a:t>Download and save file to disk</a:t>
            </a:r>
          </a:p>
          <a:p>
            <a:r>
              <a:rPr lang="en-US" dirty="0" smtClean="0"/>
              <a:t>ShellExecute()</a:t>
            </a:r>
          </a:p>
          <a:p>
            <a:pPr lvl="1"/>
            <a:r>
              <a:rPr lang="en-US" dirty="0" smtClean="0"/>
              <a:t>Execute file</a:t>
            </a:r>
          </a:p>
          <a:p>
            <a:r>
              <a:rPr lang="en-US" dirty="0" smtClean="0"/>
              <a:t>WinExec()</a:t>
            </a:r>
          </a:p>
          <a:p>
            <a:pPr lvl="1"/>
            <a:r>
              <a:rPr lang="en-US" dirty="0" smtClean="0"/>
              <a:t>Execute 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5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Command and Control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HTTP C2 Channels</a:t>
            </a:r>
          </a:p>
          <a:p>
            <a:pPr lvl="1"/>
            <a:r>
              <a:rPr lang="en-US" dirty="0" smtClean="0"/>
              <a:t>Ubiquitous</a:t>
            </a:r>
          </a:p>
          <a:p>
            <a:pPr lvl="1"/>
            <a:r>
              <a:rPr lang="en-US" dirty="0" smtClean="0"/>
              <a:t>Port 80 almost always open</a:t>
            </a:r>
          </a:p>
          <a:p>
            <a:pPr lvl="1"/>
            <a:r>
              <a:rPr lang="en-US" dirty="0" smtClean="0"/>
              <a:t>Use port 443 and your coms are encrypted</a:t>
            </a:r>
          </a:p>
          <a:p>
            <a:r>
              <a:rPr lang="en-US" dirty="0" smtClean="0"/>
              <a:t>Alternatives</a:t>
            </a:r>
          </a:p>
          <a:p>
            <a:pPr lvl="1"/>
            <a:r>
              <a:rPr lang="en-US" dirty="0" smtClean="0"/>
              <a:t>IRC (Internet Relay Chat)</a:t>
            </a:r>
          </a:p>
          <a:p>
            <a:pPr lvl="1"/>
            <a:r>
              <a:rPr lang="en-US" dirty="0" smtClean="0"/>
              <a:t>P2P (File Sharing)</a:t>
            </a:r>
          </a:p>
          <a:p>
            <a:pPr lvl="1"/>
            <a:r>
              <a:rPr lang="en-US" dirty="0" smtClean="0"/>
              <a:t>DNS (Tunnel data over DNS)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9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</a:p>
          <a:p>
            <a:r>
              <a:rPr lang="en-US" dirty="0" smtClean="0"/>
              <a:t>Follow Up On Malware</a:t>
            </a:r>
          </a:p>
          <a:p>
            <a:r>
              <a:rPr lang="en-US" dirty="0" smtClean="0"/>
              <a:t>Web Application Security  (will not finish tonight)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Reverse shell over HTTP (Port 80)</a:t>
            </a:r>
          </a:p>
          <a:p>
            <a:r>
              <a:rPr lang="en-US" dirty="0" smtClean="0"/>
              <a:t>Embedded in regular HTTP traffic</a:t>
            </a:r>
          </a:p>
          <a:p>
            <a:pPr lvl="1"/>
            <a:r>
              <a:rPr lang="en-US" dirty="0" smtClean="0"/>
              <a:t>Disguised like normal user traffic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12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 Office Files</a:t>
            </a:r>
          </a:p>
          <a:p>
            <a:r>
              <a:rPr lang="en-US" dirty="0" smtClean="0"/>
              <a:t>PDF Files</a:t>
            </a:r>
          </a:p>
          <a:p>
            <a:r>
              <a:rPr lang="en-US" dirty="0" smtClean="0"/>
              <a:t>Flash</a:t>
            </a:r>
          </a:p>
          <a:p>
            <a:r>
              <a:rPr lang="en-US" dirty="0" smtClean="0"/>
              <a:t>JavaScript</a:t>
            </a:r>
          </a:p>
          <a:p>
            <a:endParaRPr lang="en-US" dirty="0"/>
          </a:p>
          <a:p>
            <a:r>
              <a:rPr lang="en-US" dirty="0" smtClean="0"/>
              <a:t>Lots more, but these are the ones we will talk about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8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Office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Office</a:t>
            </a:r>
          </a:p>
          <a:p>
            <a:pPr lvl="1"/>
            <a:r>
              <a:rPr lang="en-US" dirty="0" smtClean="0"/>
              <a:t>Everybody is using it</a:t>
            </a:r>
          </a:p>
          <a:p>
            <a:pPr lvl="1"/>
            <a:r>
              <a:rPr lang="en-US" dirty="0" smtClean="0"/>
              <a:t>File freely passed around and not unexpected</a:t>
            </a:r>
          </a:p>
          <a:p>
            <a:pPr lvl="1"/>
            <a:r>
              <a:rPr lang="en-US" dirty="0" smtClean="0"/>
              <a:t>Parsing binary office format is difficult</a:t>
            </a:r>
          </a:p>
          <a:p>
            <a:pPr lvl="1"/>
            <a:r>
              <a:rPr lang="en-US" dirty="0" smtClean="0"/>
              <a:t>Robust embedded scripting language (VBA)</a:t>
            </a:r>
          </a:p>
          <a:p>
            <a:pPr lvl="1"/>
            <a:r>
              <a:rPr lang="en-US" dirty="0" smtClean="0"/>
              <a:t>You can even hook Apple products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05497"/>
            <a:ext cx="1676400" cy="154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6019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 for Graphic: </a:t>
            </a:r>
            <a:r>
              <a:rPr lang="en-US" sz="1000" dirty="0">
                <a:hlinkClick r:id="rId3"/>
              </a:rPr>
              <a:t>http://www.motionvfx.com/mblog/microsoft_office_coming_for_ipad_as_well_as_a_new_desktop_version_for_lion!,</a:t>
            </a:r>
            <a:r>
              <a:rPr lang="en-US" sz="1000" dirty="0" smtClean="0">
                <a:hlinkClick r:id="rId3"/>
              </a:rPr>
              <a:t>p960.html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203087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Embedded Shellcode</a:t>
            </a:r>
          </a:p>
          <a:p>
            <a:pPr lvl="1"/>
            <a:r>
              <a:rPr lang="en-US" dirty="0" smtClean="0"/>
              <a:t>Exploits vulnerability in office software</a:t>
            </a:r>
          </a:p>
          <a:p>
            <a:pPr lvl="1"/>
            <a:r>
              <a:rPr lang="en-US" dirty="0" smtClean="0"/>
              <a:t>No user interaction required</a:t>
            </a:r>
          </a:p>
          <a:p>
            <a:r>
              <a:rPr lang="en-US" dirty="0" smtClean="0"/>
              <a:t>Embedded VBA Script</a:t>
            </a:r>
          </a:p>
          <a:p>
            <a:pPr lvl="1"/>
            <a:r>
              <a:rPr lang="en-US" dirty="0" smtClean="0"/>
              <a:t>Executes on document open</a:t>
            </a:r>
          </a:p>
          <a:p>
            <a:pPr lvl="1"/>
            <a:r>
              <a:rPr lang="en-US" dirty="0" smtClean="0"/>
              <a:t>May require user to click OK or “Enable Content”</a:t>
            </a:r>
          </a:p>
          <a:p>
            <a:pPr lvl="1"/>
            <a:endParaRPr lang="en-US" dirty="0"/>
          </a:p>
          <a:p>
            <a:pPr marL="137160" indent="0">
              <a:buNone/>
            </a:pPr>
            <a:r>
              <a:rPr lang="en-US" dirty="0" smtClean="0"/>
              <a:t>Note about VBA – Term Macro is misleading. Implies it is for basic scripting.  Today, VBA is a full fledged language.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10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PDF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Why </a:t>
            </a:r>
            <a:r>
              <a:rPr lang="en-US" dirty="0" smtClean="0"/>
              <a:t>PDF</a:t>
            </a:r>
            <a:endParaRPr lang="en-US" dirty="0"/>
          </a:p>
          <a:p>
            <a:pPr lvl="1"/>
            <a:r>
              <a:rPr lang="en-US" dirty="0"/>
              <a:t>Everybody is using it</a:t>
            </a:r>
          </a:p>
          <a:p>
            <a:pPr lvl="1"/>
            <a:r>
              <a:rPr lang="en-US" dirty="0" smtClean="0"/>
              <a:t>Files </a:t>
            </a:r>
            <a:r>
              <a:rPr lang="en-US" dirty="0"/>
              <a:t>freely passed around and not </a:t>
            </a:r>
            <a:r>
              <a:rPr lang="en-US" dirty="0" smtClean="0"/>
              <a:t>unexpected</a:t>
            </a:r>
          </a:p>
          <a:p>
            <a:pPr lvl="1"/>
            <a:r>
              <a:rPr lang="en-US" dirty="0" smtClean="0"/>
              <a:t>PDF Format</a:t>
            </a:r>
          </a:p>
          <a:p>
            <a:pPr lvl="2"/>
            <a:r>
              <a:rPr lang="en-US" dirty="0" smtClean="0"/>
              <a:t>Proprietary(ish)</a:t>
            </a:r>
          </a:p>
          <a:p>
            <a:pPr lvl="3"/>
            <a:r>
              <a:rPr lang="en-US" dirty="0" smtClean="0"/>
              <a:t>Used to be proprietary, published by ISO as ISO/IEC 32000-1:2008</a:t>
            </a:r>
          </a:p>
          <a:p>
            <a:pPr lvl="2"/>
            <a:r>
              <a:rPr lang="en-US" dirty="0" smtClean="0"/>
              <a:t>Feature rich</a:t>
            </a:r>
          </a:p>
          <a:p>
            <a:pPr lvl="2"/>
            <a:r>
              <a:rPr lang="en-US" dirty="0" smtClean="0"/>
              <a:t>Can include active content</a:t>
            </a:r>
          </a:p>
          <a:p>
            <a:pPr lvl="3"/>
            <a:r>
              <a:rPr lang="en-US" dirty="0"/>
              <a:t>JavaScript</a:t>
            </a:r>
          </a:p>
          <a:p>
            <a:pPr lvl="3"/>
            <a:r>
              <a:rPr lang="en-US" dirty="0" smtClean="0"/>
              <a:t>ActionScript </a:t>
            </a:r>
            <a:r>
              <a:rPr lang="en-US" dirty="0"/>
              <a:t>via Flash </a:t>
            </a:r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And finally</a:t>
            </a:r>
          </a:p>
          <a:p>
            <a:pPr lvl="2"/>
            <a:r>
              <a:rPr lang="en-US" dirty="0" smtClean="0"/>
              <a:t>New vulnerabilities found regularly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33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Adobe PDF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profile attack target</a:t>
            </a:r>
          </a:p>
          <a:p>
            <a:pPr lvl="1"/>
            <a:r>
              <a:rPr lang="en-US" dirty="0">
                <a:hlinkClick r:id="rId2"/>
              </a:rPr>
              <a:t>http://www.darkreading.com/vulnerabilities---</a:t>
            </a:r>
            <a:r>
              <a:rPr lang="en-US" dirty="0" smtClean="0">
                <a:hlinkClick r:id="rId2"/>
              </a:rPr>
              <a:t>threats/report-sixty-percent-of-users-are-running-unpatched-versions-of-adobe/d/d-id/1136022</a:t>
            </a:r>
            <a:endParaRPr lang="en-US" dirty="0" smtClean="0"/>
          </a:p>
          <a:p>
            <a:pPr lvl="1"/>
            <a:r>
              <a:rPr lang="en-US" dirty="0" smtClean="0"/>
              <a:t>6 in 10 installs of Adobe Reader are out of date</a:t>
            </a:r>
          </a:p>
          <a:p>
            <a:r>
              <a:rPr lang="en-US" dirty="0" smtClean="0"/>
              <a:t>Complex structure</a:t>
            </a:r>
          </a:p>
          <a:p>
            <a:pPr lvl="1"/>
            <a:r>
              <a:rPr lang="en-US" dirty="0" smtClean="0"/>
              <a:t>Easily obfuscated</a:t>
            </a:r>
          </a:p>
          <a:p>
            <a:pPr lvl="1"/>
            <a:r>
              <a:rPr lang="en-US" dirty="0" smtClean="0"/>
              <a:t>Need software tools to open and understand</a:t>
            </a:r>
          </a:p>
          <a:p>
            <a:pPr lvl="1"/>
            <a:r>
              <a:rPr lang="en-US" dirty="0" smtClean="0"/>
              <a:t>Even AV vendors have problems keeping an eye on this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63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Parser components</a:t>
            </a:r>
          </a:p>
          <a:p>
            <a:r>
              <a:rPr lang="en-US" dirty="0" smtClean="0"/>
              <a:t>JavaScript and ActionScript</a:t>
            </a:r>
          </a:p>
          <a:p>
            <a:r>
              <a:rPr lang="en-US" dirty="0" smtClean="0"/>
              <a:t>Embedded Shellcode executes by exploiting these vulnerabilities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40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Ubiquitous on websites</a:t>
            </a:r>
          </a:p>
          <a:p>
            <a:r>
              <a:rPr lang="en-US" dirty="0" smtClean="0"/>
              <a:t>New vulnerabilities weekly (at least that’s how it feels)</a:t>
            </a:r>
          </a:p>
          <a:p>
            <a:r>
              <a:rPr lang="en-US" dirty="0" smtClean="0"/>
              <a:t>So bad Apple and now Kindle will not allow flash to be installed without jail breaking the devices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69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the SWF file format</a:t>
            </a:r>
          </a:p>
          <a:p>
            <a:r>
              <a:rPr lang="en-US" dirty="0"/>
              <a:t>See: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wwwimages.adobe.com/www.adobe.com/content/dam/Adobe/en/devnet/swf/pdf/swf-file-format-spec.pdf</a:t>
            </a:r>
            <a:endParaRPr lang="en-US" dirty="0" smtClean="0"/>
          </a:p>
          <a:p>
            <a:r>
              <a:rPr lang="en-US" dirty="0" smtClean="0"/>
              <a:t>Supports ActionScript language for scripting, including legacy support for older versions of ActionScript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82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Side</a:t>
            </a:r>
          </a:p>
          <a:p>
            <a:pPr lvl="1"/>
            <a:r>
              <a:rPr lang="en-US" dirty="0" smtClean="0"/>
              <a:t>Flash Parameter Injection</a:t>
            </a:r>
          </a:p>
          <a:p>
            <a:pPr lvl="2"/>
            <a:r>
              <a:rPr lang="en-US" dirty="0" smtClean="0"/>
              <a:t>Inject parameters when Flash object is embedded in an HTML page</a:t>
            </a:r>
          </a:p>
          <a:p>
            <a:pPr lvl="1"/>
            <a:r>
              <a:rPr lang="en-US" dirty="0" smtClean="0"/>
              <a:t>Cross Domain Privilege Escalation</a:t>
            </a:r>
          </a:p>
          <a:p>
            <a:pPr lvl="2"/>
            <a:r>
              <a:rPr lang="en-US" dirty="0"/>
              <a:t>Access and modify DOM</a:t>
            </a:r>
          </a:p>
          <a:p>
            <a:pPr lvl="1"/>
            <a:r>
              <a:rPr lang="en-US" dirty="0" smtClean="0"/>
              <a:t>Cross Site Scripting</a:t>
            </a:r>
          </a:p>
          <a:p>
            <a:pPr lvl="2"/>
            <a:r>
              <a:rPr lang="en-US" dirty="0" smtClean="0"/>
              <a:t>Access and modify DOM</a:t>
            </a:r>
          </a:p>
          <a:p>
            <a:pPr lvl="1"/>
            <a:r>
              <a:rPr lang="en-US" dirty="0" smtClean="0"/>
              <a:t>Cross Site Flashing</a:t>
            </a:r>
          </a:p>
          <a:p>
            <a:pPr lvl="2"/>
            <a:r>
              <a:rPr lang="en-US" dirty="0" smtClean="0"/>
              <a:t>Call another flash object from flash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4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uk.reuters.com/article/2015/10/12/uk-cybersecurity-insurance-insight-idUKKCN0S609S20151012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http://www.govconwire.com/2015/09/id-experts-wins-330m-federal-data-breach-recovery-services-bpa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www.ehackingnews.com/2015/09/starbucks-fixes-critical-flaws-that.html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www.informationweek.com/government/mobile-and-wireless/smartphones-on-drones-can-hack-your-wireless-printer/d/d-id/1322547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www.computerworld.com/article/2998397/security/iranian-hackers-show-interest-in-android-spying-tools.html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u="sng" dirty="0" smtClean="0"/>
          </a:p>
          <a:p>
            <a:pPr lvl="1"/>
            <a:endParaRPr lang="en-US" dirty="0" smtClean="0"/>
          </a:p>
          <a:p>
            <a:pPr lvl="1" fontAlgn="base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a teaser at this point</a:t>
            </a:r>
          </a:p>
          <a:p>
            <a:r>
              <a:rPr lang="en-US" dirty="0" smtClean="0"/>
              <a:t>JavaScript is a primary infection path with web site based attacks</a:t>
            </a:r>
          </a:p>
          <a:p>
            <a:pPr lvl="1"/>
            <a:r>
              <a:rPr lang="en-US" dirty="0" smtClean="0"/>
              <a:t>Used for:</a:t>
            </a:r>
          </a:p>
          <a:p>
            <a:pPr lvl="2"/>
            <a:r>
              <a:rPr lang="en-US" dirty="0" smtClean="0"/>
              <a:t>Cross Site Scripting (XSS)</a:t>
            </a:r>
          </a:p>
          <a:p>
            <a:pPr lvl="2"/>
            <a:r>
              <a:rPr lang="en-US" dirty="0" smtClean="0"/>
              <a:t>Cross Site Request Forgery (CSRF)</a:t>
            </a:r>
          </a:p>
          <a:p>
            <a:pPr lvl="2"/>
            <a:r>
              <a:rPr lang="en-US" dirty="0" smtClean="0"/>
              <a:t>Direct Delivery</a:t>
            </a:r>
          </a:p>
          <a:p>
            <a:pPr lvl="3"/>
            <a:r>
              <a:rPr lang="en-US" dirty="0" smtClean="0"/>
              <a:t>Downloaders</a:t>
            </a:r>
          </a:p>
          <a:p>
            <a:pPr lvl="3"/>
            <a:r>
              <a:rPr lang="en-US" dirty="0" smtClean="0"/>
              <a:t>Droppers</a:t>
            </a:r>
          </a:p>
          <a:p>
            <a:pPr lvl="3"/>
            <a:r>
              <a:rPr lang="en-US" dirty="0" smtClean="0"/>
              <a:t>Keyloggers</a:t>
            </a:r>
          </a:p>
          <a:p>
            <a:pPr lvl="3"/>
            <a:r>
              <a:rPr lang="en-US" dirty="0" smtClean="0"/>
              <a:t>And anything else you want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10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JavaScript based attacks are frequently heavily obfuscated with multiple layers of encryption, obfuscation, encoding, and false flags</a:t>
            </a:r>
          </a:p>
          <a:p>
            <a:r>
              <a:rPr lang="en-US" dirty="0" smtClean="0"/>
              <a:t>Attackers will “buy” ad space and put up legitimate looking ads on legitimate sites</a:t>
            </a:r>
          </a:p>
          <a:p>
            <a:pPr lvl="1"/>
            <a:r>
              <a:rPr lang="en-US" dirty="0" smtClean="0"/>
              <a:t>Since adds are rotated, infection is inconsistent and difficult to pin down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8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Penetration Tests a tester may be asked to verify that the AV suite is working</a:t>
            </a:r>
          </a:p>
          <a:p>
            <a:r>
              <a:rPr lang="en-US" dirty="0" smtClean="0"/>
              <a:t>You don’t want to actually send malware</a:t>
            </a:r>
          </a:p>
          <a:p>
            <a:r>
              <a:rPr lang="en-US" dirty="0" smtClean="0"/>
              <a:t>What do you do?</a:t>
            </a:r>
          </a:p>
          <a:p>
            <a:endParaRPr lang="en-US" dirty="0"/>
          </a:p>
          <a:p>
            <a:r>
              <a:rPr lang="en-US" dirty="0" smtClean="0"/>
              <a:t>Answer</a:t>
            </a:r>
          </a:p>
          <a:p>
            <a:pPr lvl="1"/>
            <a:r>
              <a:rPr lang="en-US" dirty="0" smtClean="0"/>
              <a:t>EICAR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www.eicar.org/86-0-Intended-use.html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23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EICAR is a Anti-Malware Test File</a:t>
            </a:r>
          </a:p>
          <a:p>
            <a:r>
              <a:rPr lang="en-US" dirty="0" smtClean="0"/>
              <a:t>Originally developed by Paul Ducklin</a:t>
            </a:r>
          </a:p>
          <a:p>
            <a:r>
              <a:rPr lang="en-US" dirty="0" smtClean="0"/>
              <a:t>All major AV vendors will flag this file if properly installed and configure</a:t>
            </a:r>
          </a:p>
          <a:p>
            <a:r>
              <a:rPr lang="en-US" dirty="0" smtClean="0"/>
              <a:t>Tester can simply send the file in via normal channel being tested and then confirm that AV suites correctly identified and blocked file.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30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 and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malware, where do I hide</a:t>
            </a:r>
          </a:p>
          <a:p>
            <a:pPr lvl="1"/>
            <a:r>
              <a:rPr lang="en-US" dirty="0" smtClean="0"/>
              <a:t>Inside other executables</a:t>
            </a:r>
          </a:p>
          <a:p>
            <a:pPr lvl="1"/>
            <a:r>
              <a:rPr lang="en-US" dirty="0" smtClean="0"/>
              <a:t>Inside data files</a:t>
            </a:r>
          </a:p>
          <a:p>
            <a:pPr lvl="1"/>
            <a:r>
              <a:rPr lang="en-US" dirty="0" smtClean="0"/>
              <a:t>In Alternate Data Streams (ADS)</a:t>
            </a:r>
          </a:p>
          <a:p>
            <a:pPr lvl="1"/>
            <a:r>
              <a:rPr lang="en-US" dirty="0" smtClean="0"/>
              <a:t>On the hard drive, but outside of the file system</a:t>
            </a:r>
          </a:p>
          <a:p>
            <a:pPr lvl="1"/>
            <a:r>
              <a:rPr lang="en-US" dirty="0" smtClean="0"/>
              <a:t>In BIOS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13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in executables and data files can be detected of you know what good is supposed to look like</a:t>
            </a:r>
          </a:p>
          <a:p>
            <a:r>
              <a:rPr lang="en-US" dirty="0" smtClean="0"/>
              <a:t>Malware also leaves markers in the file system that can be detected</a:t>
            </a:r>
          </a:p>
          <a:p>
            <a:r>
              <a:rPr lang="en-US" dirty="0" smtClean="0"/>
              <a:t>Commercial tools like Mandiant, FireEye, and others can pick these up</a:t>
            </a:r>
          </a:p>
          <a:p>
            <a:pPr lvl="1"/>
            <a:r>
              <a:rPr lang="en-US" dirty="0" smtClean="0"/>
              <a:t>Worth noting:  FireEye bought Mandiant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74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Data Stream (ADS)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Compatibility feature of NTFS</a:t>
            </a:r>
          </a:p>
          <a:p>
            <a:pPr lvl="1"/>
            <a:r>
              <a:rPr lang="en-US" dirty="0" smtClean="0"/>
              <a:t>Part of file system, but not part of file system</a:t>
            </a:r>
          </a:p>
          <a:p>
            <a:pPr lvl="1"/>
            <a:r>
              <a:rPr lang="en-US" dirty="0" smtClean="0"/>
              <a:t>Originally created to allow NTFS to handle Apple file attributes that were stored outside of the file structure</a:t>
            </a:r>
          </a:p>
          <a:p>
            <a:pPr lvl="1"/>
            <a:r>
              <a:rPr lang="en-US" dirty="0" smtClean="0"/>
              <a:t>Creates an “Off Book” location to store data and/or executables that will not be seen via file commands or through GUI folder tools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www.windowsecurity.com/articles-tutorials/windows_os_security/Alternate_Data_Streams.html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14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space on the drive is consumed by the file system</a:t>
            </a:r>
          </a:p>
          <a:p>
            <a:r>
              <a:rPr lang="en-US" dirty="0" smtClean="0"/>
              <a:t>Vendors sometime use this space to keep configuration information or recovery files</a:t>
            </a:r>
          </a:p>
          <a:p>
            <a:r>
              <a:rPr lang="en-US" dirty="0" smtClean="0"/>
              <a:t>Attackers can use the space as well</a:t>
            </a:r>
          </a:p>
          <a:p>
            <a:r>
              <a:rPr lang="en-US" dirty="0" smtClean="0"/>
              <a:t>Caution: While tools exist to read and write to raw space, writing is extremely dangerous as you can render the file system useless.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3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Firmware installed on motherboard that instructs CPU how to turn on</a:t>
            </a:r>
          </a:p>
          <a:p>
            <a:pPr lvl="1"/>
            <a:r>
              <a:rPr lang="en-US" dirty="0" smtClean="0"/>
              <a:t>What drive to boot from</a:t>
            </a:r>
          </a:p>
          <a:p>
            <a:pPr lvl="1"/>
            <a:r>
              <a:rPr lang="en-US" dirty="0" smtClean="0"/>
              <a:t>Is there a password to just turn on</a:t>
            </a:r>
          </a:p>
          <a:p>
            <a:r>
              <a:rPr lang="en-US" dirty="0" smtClean="0"/>
              <a:t>Other hardware has similar Firmware</a:t>
            </a:r>
          </a:p>
          <a:p>
            <a:pPr lvl="1"/>
            <a:r>
              <a:rPr lang="en-US" dirty="0" smtClean="0"/>
              <a:t>Graphics Cards</a:t>
            </a:r>
          </a:p>
          <a:p>
            <a:pPr lvl="1"/>
            <a:r>
              <a:rPr lang="en-US" dirty="0" smtClean="0"/>
              <a:t>Network Cards</a:t>
            </a:r>
          </a:p>
          <a:p>
            <a:pPr lvl="1"/>
            <a:r>
              <a:rPr lang="en-US" dirty="0" smtClean="0"/>
              <a:t>Other specialty boards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07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Firmware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Firmware is rewritable code in a chip or other piece of hardware that retains it’s coding even without power</a:t>
            </a:r>
          </a:p>
          <a:p>
            <a:r>
              <a:rPr lang="en-US" dirty="0" smtClean="0"/>
              <a:t>It only changes when specific external commands are given to update or overwrite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2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www.bbc.com/news/technology-34646146</a:t>
            </a:r>
            <a:r>
              <a:rPr lang="en-US" dirty="0" smtClean="0"/>
              <a:t> (Drop Box)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www.eff.org/document/eff-jailbreaking-exemption-request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www.dailymail.co.uk/news/article-3273519/US-Naval-Academy-returns-celestial-navigation-amid-fears-computer-hacking.html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www.inc.com/joseph-steinberg/millennials-women-and-cybersecurity-new-survey-reveals-an-alarming-trend.html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http://www.zdnet.com/article/find-a-flash-drive-pick-it-up-study-highlights-poor-city-security-habits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7"/>
              </a:rPr>
              <a:t>http://qz.com/534554/estonia-is-making-it-easier-to-cross-borders-digitally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www.securityweek.com/what-happens-stolen-data-after-breach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62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BIOS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can withstand a complete re-image of the file system</a:t>
            </a:r>
          </a:p>
          <a:p>
            <a:r>
              <a:rPr lang="en-US" dirty="0" smtClean="0"/>
              <a:t>Replacing the hard drive will not mitigate</a:t>
            </a:r>
          </a:p>
          <a:p>
            <a:r>
              <a:rPr lang="en-US" dirty="0" smtClean="0"/>
              <a:t>Since it is in place a boot time, before the kernel ever starts, it can re-infect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28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(and nearly only) Rule</a:t>
            </a:r>
          </a:p>
          <a:p>
            <a:endParaRPr lang="en-US" dirty="0" smtClean="0"/>
          </a:p>
          <a:p>
            <a:endParaRPr lang="en-US" dirty="0" smtClean="0"/>
          </a:p>
          <a:p>
            <a:pPr marL="137160" indent="0" algn="ctr">
              <a:buNone/>
            </a:pPr>
            <a:r>
              <a:rPr lang="en-US" sz="5400" dirty="0" smtClean="0"/>
              <a:t>Never Trust User Input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13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web application security and web application penetration testing</a:t>
            </a:r>
          </a:p>
          <a:p>
            <a:endParaRPr lang="en-US" dirty="0" smtClean="0"/>
          </a:p>
          <a:p>
            <a:pPr marL="137160" indent="0" algn="ctr">
              <a:buNone/>
            </a:pPr>
            <a:r>
              <a:rPr lang="en-US" dirty="0" smtClean="0"/>
              <a:t>Owasp.org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59095"/>
            <a:ext cx="10096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703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OWASP stands for the Open Web Application Security Project</a:t>
            </a:r>
          </a:p>
          <a:p>
            <a:r>
              <a:rPr lang="en-US" dirty="0" smtClean="0"/>
              <a:t>Founded in 2001 as a charitable organization dedicated to improving Web Application Security</a:t>
            </a:r>
          </a:p>
          <a:p>
            <a:r>
              <a:rPr lang="en-US" dirty="0" smtClean="0"/>
              <a:t>Creators and publishers of the OWASP top 10</a:t>
            </a:r>
          </a:p>
          <a:p>
            <a:r>
              <a:rPr lang="en-US" dirty="0" smtClean="0"/>
              <a:t>Hosts numerous Web App tools and projects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47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OWASP Top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algn="ctr" fontAlgn="ctr">
              <a:spcBef>
                <a:spcPts val="0"/>
              </a:spcBef>
            </a:pPr>
            <a:r>
              <a:rPr lang="en-US" sz="4800" b="1" dirty="0">
                <a:solidFill>
                  <a:srgbClr val="FFFFFF"/>
                </a:solidFill>
                <a:latin typeface="Calibri"/>
              </a:rPr>
              <a:t>OWASP Top 10 – 2013 (New)</a:t>
            </a:r>
            <a:endParaRPr lang="en-US" sz="4000" dirty="0">
              <a:latin typeface="Arial"/>
            </a:endParaRPr>
          </a:p>
          <a:p>
            <a:r>
              <a:rPr lang="en-US" dirty="0"/>
              <a:t>2013-A1 – Injection</a:t>
            </a:r>
          </a:p>
          <a:p>
            <a:r>
              <a:rPr lang="en-US" dirty="0"/>
              <a:t>2013-A2 – Broken Authentication and Session Management</a:t>
            </a:r>
          </a:p>
          <a:p>
            <a:r>
              <a:rPr lang="en-US" dirty="0"/>
              <a:t>2013-A3 – Cross Site Scripting (XSS)</a:t>
            </a:r>
          </a:p>
          <a:p>
            <a:r>
              <a:rPr lang="en-US" dirty="0"/>
              <a:t>2013-A4 – Insecure Direct Object References</a:t>
            </a:r>
          </a:p>
          <a:p>
            <a:r>
              <a:rPr lang="en-US" dirty="0"/>
              <a:t>2013-A5 – Security Misconfiguration</a:t>
            </a:r>
          </a:p>
          <a:p>
            <a:r>
              <a:rPr lang="en-US" dirty="0"/>
              <a:t>2013-A6 – Sensitive Data Exposure</a:t>
            </a:r>
          </a:p>
          <a:p>
            <a:r>
              <a:rPr lang="en-US" dirty="0"/>
              <a:t>2013-A7 – Missing Function Level Access Control</a:t>
            </a:r>
          </a:p>
          <a:p>
            <a:r>
              <a:rPr lang="en-US" dirty="0"/>
              <a:t>2013-A8 –  Cross-Site Request Forgery (CSRF)</a:t>
            </a:r>
          </a:p>
          <a:p>
            <a:r>
              <a:rPr lang="en-US" dirty="0"/>
              <a:t>2013-A9 – Using Known Vulnerable Components (NEW)</a:t>
            </a:r>
          </a:p>
          <a:p>
            <a:r>
              <a:rPr lang="en-US" dirty="0"/>
              <a:t>2013-A10 – Unvalidated Redirects and Forwards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791200"/>
            <a:ext cx="3276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2"/>
              </a:rPr>
              <a:t>http://owasptop10.googlecode.com/files/OWASP_Top-10_2013%20-%</a:t>
            </a:r>
            <a:r>
              <a:rPr lang="en-US" sz="1100" dirty="0" smtClean="0">
                <a:hlinkClick r:id="rId2"/>
              </a:rPr>
              <a:t>20Presentation.pptx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1479102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sends simple text-based attacks that exploit the syntax of the targeted interpreter. Almost any source of data can be an injection vector, including internal sources.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581400"/>
            <a:ext cx="53149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6019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www.owasp.org/index.php/Top_10_2013-A1-Injection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a way to send text to a web application or browser that is interpreted as a command or code</a:t>
            </a:r>
          </a:p>
          <a:p>
            <a:r>
              <a:rPr lang="en-US" dirty="0" smtClean="0"/>
              <a:t>Tricks systems or browsers in to taking 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581400"/>
            <a:ext cx="791368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Broken Authentication and Session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uses leaks or flaws in the authentication or session management functions (e.g., exposed accounts, passwords, session IDs) to impersonate users.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505200"/>
            <a:ext cx="53149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6019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</a:t>
            </a:r>
            <a:r>
              <a:rPr lang="en-US" sz="1000" dirty="0" smtClean="0">
                <a:hlinkClick r:id="rId3"/>
              </a:rPr>
              <a:t>www.owasp.org/index.php/Top_10_2013-A2-Broken_Authentication_and_Session_Management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Broken Authentication and Session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Steal an identity, and use it.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2819400"/>
            <a:ext cx="7913687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Site Scripting (XSS)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sends text-based attack scripts that exploit the interpreter in the browser. Almost any source of data can be an attack vector, including internal sources such as data from the database.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39671"/>
            <a:ext cx="53149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6324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https://www.owasp.org/index.php/Top_10_2013-A3-Cross-Site_Scripting_(XSS</a:t>
            </a:r>
            <a:r>
              <a:rPr lang="en-US" sz="1200" dirty="0" smtClean="0">
                <a:hlinkClick r:id="rId3"/>
              </a:rPr>
              <a:t>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www.databreachtoday.com/talktalk-breach-fuels-call-for-tougher-uk-laws-a-8618</a:t>
            </a:r>
            <a:endParaRPr lang="en-US" dirty="0" smtClean="0"/>
          </a:p>
          <a:p>
            <a:pPr lvl="1"/>
            <a:r>
              <a:rPr lang="en-US">
                <a:hlinkClick r:id="rId3"/>
              </a:rPr>
              <a:t>http://</a:t>
            </a:r>
            <a:r>
              <a:rPr lang="en-US">
                <a:hlinkClick r:id="rId3"/>
              </a:rPr>
              <a:t>arstechnica.com/security/2015/10/13-million-plaintext-passwords-belonging-to-webhost-users-leaked-online</a:t>
            </a:r>
            <a:r>
              <a:rPr lang="en-US" smtClean="0">
                <a:hlinkClick r:id="rId3"/>
              </a:rPr>
              <a:t>/</a:t>
            </a:r>
            <a:endParaRPr lang="en-US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u="sng" dirty="0" smtClean="0"/>
          </a:p>
          <a:p>
            <a:pPr lvl="1"/>
            <a:endParaRPr lang="en-US" dirty="0" smtClean="0"/>
          </a:p>
          <a:p>
            <a:pPr lvl="1" fontAlgn="base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Site Scripting (XSS)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as simple as &lt;script&gt;alert(“XSS”)&lt;/script&gt;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0" y="2895600"/>
            <a:ext cx="791368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Insecure Direct Object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Attacker, who is an authorized system user, simply changes a parameter value that directly refers to a system object to another object the user isn’t authorized for. Is access granted?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429000"/>
            <a:ext cx="53149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7150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www.owasp.org/index.php/Top_10_2013-A4-Insecure_Direct_Object_References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Insecure Direct Object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in mind, “Authorized User” does not necessarily mean “Admin”.  Just a user that is allowed on the web site.  If public, that means everyone.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8" y="3505200"/>
            <a:ext cx="79136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Misconfiguration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accesses default accounts, unused pages, unpatched flaws, unprotected files and directories, etc. to gain unauthorized access to or knowledge of the system.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657600"/>
            <a:ext cx="53149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0198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www.owasp.org/index.php/Top_10_2013-A5-Security_Misconfiguration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Misconfiguration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/>
              <a:t>Remember those Google searches from Reconnaissance?  For instance: intitle</a:t>
            </a:r>
            <a:r>
              <a:rPr lang="en-US" dirty="0"/>
              <a:t>:"Test Page for Apache</a:t>
            </a:r>
            <a:r>
              <a:rPr lang="en-US" dirty="0" smtClean="0"/>
              <a:t>"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54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124200"/>
            <a:ext cx="79136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Data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Attackers typically don’t break crypto directly. They break something else, such as steal keys, do man-in-the-middle attacks, or steal clear text data off the server, while in transit, or from the user’s browser.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55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60660"/>
            <a:ext cx="53149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www.owasp.org/index.php/Top_10_2013-A6-Sensitive_Data_Exposure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Data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A site simply doesn’t use SSL for all authenticated pages. Attacker simply monitors network traffic (like an open wireless network), and steals the user’s session cookie.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56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1" y="3581400"/>
            <a:ext cx="791368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Function Level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Attacker, who is an authorized system user, simply changes the URL or a parameter to a privileged function. Is access granted? Anonymous users could access private functions that aren’t protected.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57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66" y="3810000"/>
            <a:ext cx="53149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6248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www.owasp.org/index.php/Top_10_2013-A7-Missing_Function_Level_Access_Control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Function Level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OWASP: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example.com/app/getappInfo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example.com/app/admin_getappInfo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58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276600"/>
            <a:ext cx="79136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Cross-Site Request Forgery (CSRF)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creates forged HTTP requests and tricks a victim into submitting them via image tags, XSS, or numerous other techniques. </a:t>
            </a:r>
            <a:r>
              <a:rPr lang="en-US" u="sng" dirty="0"/>
              <a:t>If the user is authenticated</a:t>
            </a:r>
            <a:r>
              <a:rPr lang="en-US" dirty="0"/>
              <a:t>, the attack succeeds.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59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581400"/>
            <a:ext cx="53149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172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https://www.owasp.org/index.php/Top_10_2013-A8-Cross-Site_Request_Forgery_(CSRF</a:t>
            </a:r>
            <a:r>
              <a:rPr lang="en-US" sz="1200" dirty="0" smtClean="0">
                <a:hlinkClick r:id="rId3"/>
              </a:rPr>
              <a:t>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 </a:t>
            </a:r>
            <a:r>
              <a:rPr lang="en-US" dirty="0" smtClean="0"/>
              <a:t>noted</a:t>
            </a:r>
          </a:p>
          <a:p>
            <a:pPr lvl="1"/>
            <a:r>
              <a:rPr lang="en-US" dirty="0">
                <a:hlinkClick r:id="rId2"/>
              </a:rPr>
              <a:t>https://threatpost.com/car-hacking-mobile-jailbreaking-among-dcma-exemptions-granted/115185/?</a:t>
            </a:r>
            <a:r>
              <a:rPr lang="en-US" dirty="0" smtClean="0">
                <a:hlinkClick r:id="rId2"/>
              </a:rPr>
              <a:t>utm_source=twitterfeed&amp;utm_medium=twitter&amp;utm_campaign=information_security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http://www.dailydot.com/politics/cisa-senate-passage-cybersecurity-information-sharing-act-congress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Cross-Site Request Forgery (CSRF)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OWASP</a:t>
            </a:r>
          </a:p>
          <a:p>
            <a:pPr lvl="1"/>
            <a:r>
              <a:rPr lang="en-US" sz="2000" dirty="0"/>
              <a:t>http://example.com/app/transferFunds?amount=1500&amp;destinationAccount=4673243243 </a:t>
            </a:r>
            <a:endParaRPr lang="en-US" sz="2000" dirty="0" smtClean="0"/>
          </a:p>
          <a:p>
            <a:pPr lvl="1"/>
            <a:r>
              <a:rPr lang="en-US" sz="2000" dirty="0" smtClean="0"/>
              <a:t>&lt;</a:t>
            </a:r>
            <a:r>
              <a:rPr lang="en-US" sz="2000" dirty="0"/>
              <a:t>img src="http://example.com/app/transferFunds?amount=1500&amp;destinationAccount=attackersAcct#" width="0" height="0" /&gt;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60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79136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Components with Known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identifies a weak component through scanning or manual analysis. He customizes the exploit as needed and executes the attack. It gets more difficult if the used component is deep in the application.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61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10000"/>
            <a:ext cx="53149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6248400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https://</a:t>
            </a:r>
            <a:r>
              <a:rPr lang="en-US" sz="1100" dirty="0" smtClean="0">
                <a:hlinkClick r:id="rId3"/>
              </a:rPr>
              <a:t>www.owasp.org/index.php/Top_10_2013-A9-Using_Components_with_Known_Vulnerabilities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Components with Known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OWASP</a:t>
            </a:r>
          </a:p>
          <a:p>
            <a:pPr lvl="1"/>
            <a:r>
              <a:rPr lang="en-US" dirty="0">
                <a:hlinkClick r:id="rId2"/>
              </a:rPr>
              <a:t>Spring Remote Code Execution</a:t>
            </a:r>
            <a:r>
              <a:rPr lang="en-US" dirty="0"/>
              <a:t> – Abuse of the Expression Language implementation in Spring allowed attackers to execute arbitrary code, effectively taking over the server.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62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657600"/>
            <a:ext cx="791368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Unvalidated Redirects and Forwards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links to unvalidated redirect and tricks victims into clicking it. Victims are more likely to click on it, since the link is to a valid site. Attacker targets unsafe forward to bypass security checks.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63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42073"/>
            <a:ext cx="53149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www.owasp.org/index.php/Top_10_2013-A10-Unvalidated_Redirects_and_Forwards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Unvalidated Redirects and Forwards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OWASP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www.example.com/redirect.jsp?url=evil.com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64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886200"/>
            <a:ext cx="79136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all of this is interesting, but does that have to do with penetration testing</a:t>
            </a:r>
          </a:p>
          <a:p>
            <a:r>
              <a:rPr lang="en-US" dirty="0" smtClean="0"/>
              <a:t>Or, to put it another way.  How de we exploit these issues?</a:t>
            </a:r>
          </a:p>
          <a:p>
            <a:endParaRPr lang="en-US" dirty="0"/>
          </a:p>
          <a:p>
            <a:r>
              <a:rPr lang="en-US" dirty="0" smtClean="0"/>
              <a:t>First step:</a:t>
            </a:r>
          </a:p>
          <a:p>
            <a:endParaRPr lang="en-US" dirty="0"/>
          </a:p>
          <a:p>
            <a:pPr marL="137160" indent="0" algn="ctr">
              <a:buNone/>
            </a:pPr>
            <a:r>
              <a:rPr lang="en-US" dirty="0" smtClean="0"/>
              <a:t>Intercepting Proxies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an Intercepting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instance, an intercepting proxy is software that acts as a server and sits between the web browser and your internet connection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Burp Suite</a:t>
            </a:r>
          </a:p>
          <a:p>
            <a:pPr lvl="1"/>
            <a:r>
              <a:rPr lang="en-US" dirty="0" smtClean="0"/>
              <a:t>Webscarab</a:t>
            </a:r>
          </a:p>
          <a:p>
            <a:pPr lvl="1"/>
            <a:r>
              <a:rPr lang="en-US" dirty="0" smtClean="0"/>
              <a:t>Paros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66</a:t>
            </a:fld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5319712" cy="2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Rules for Our Use of Intercepting 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this course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 and record ONLY</a:t>
            </a:r>
          </a:p>
          <a:p>
            <a:r>
              <a:rPr lang="en-US" dirty="0" smtClean="0"/>
              <a:t>Do not inject or alter any traffic unless you personally own the web site.</a:t>
            </a:r>
          </a:p>
          <a:p>
            <a:r>
              <a:rPr lang="en-US" dirty="0" smtClean="0"/>
              <a:t>We’ll save changing traffic in the next course</a:t>
            </a: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27057" y="3244334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 this course</a:t>
            </a:r>
          </a:p>
        </p:txBody>
      </p:sp>
    </p:spTree>
    <p:extLst>
      <p:ext uri="{BB962C8B-B14F-4D97-AF65-F5344CB8AC3E}">
        <p14:creationId xmlns:p14="http://schemas.microsoft.com/office/powerpoint/2010/main" val="29248606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Burp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Burp Suite by logging in to Kali and selecting Burp Suite from:</a:t>
            </a:r>
          </a:p>
          <a:p>
            <a:r>
              <a:rPr lang="en-US" dirty="0" smtClean="0"/>
              <a:t>Kali Linux&gt;Web Applications&gt;Web Application Proxies&gt;burpsuite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773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Burp Suite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69</a:t>
            </a:fld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698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burpsuite is running, you will need to start and configure a browser</a:t>
            </a:r>
          </a:p>
          <a:p>
            <a:r>
              <a:rPr lang="en-US" dirty="0" smtClean="0"/>
              <a:t>Kali’s </a:t>
            </a:r>
            <a:r>
              <a:rPr lang="en-US" dirty="0"/>
              <a:t>web browser is “Iceweasel”, an adaptation of </a:t>
            </a:r>
            <a:r>
              <a:rPr lang="en-US" dirty="0" smtClean="0"/>
              <a:t>Firefox</a:t>
            </a:r>
          </a:p>
          <a:p>
            <a:r>
              <a:rPr lang="en-US" dirty="0" smtClean="0"/>
              <a:t>After starting Iceweasel, navigate to preferences</a:t>
            </a:r>
          </a:p>
          <a:p>
            <a:r>
              <a:rPr lang="en-US" dirty="0" smtClean="0"/>
              <a:t>And select it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70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576512" cy="258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Configuring the Network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709160"/>
          </a:xfrm>
        </p:spPr>
        <p:txBody>
          <a:bodyPr/>
          <a:lstStyle/>
          <a:p>
            <a:r>
              <a:rPr lang="en-US" dirty="0" smtClean="0"/>
              <a:t>Navigate to the Network Tab and select settings… for Connection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71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4938712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Network 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selection from “Use system proxy settings” to “Manual proxy configuration and enter “127.0.0.1” for “HTTP Proxy” and “8080” for “Port”</a:t>
            </a:r>
          </a:p>
          <a:p>
            <a:r>
              <a:rPr lang="en-US" dirty="0" smtClean="0"/>
              <a:t>Also, select check box for “Use this proxy server for all protocols”</a:t>
            </a:r>
          </a:p>
          <a:p>
            <a:r>
              <a:rPr lang="en-US" dirty="0" smtClean="0"/>
              <a:t>Select “OK” when done</a:t>
            </a:r>
          </a:p>
          <a:p>
            <a:r>
              <a:rPr lang="en-US" dirty="0" smtClean="0"/>
              <a:t>Browser is now setup to use burpsuite</a:t>
            </a:r>
          </a:p>
          <a:p>
            <a:r>
              <a:rPr lang="en-US" dirty="0" smtClean="0"/>
              <a:t>See next slide for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Network Proxy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73</a:t>
            </a:fld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84" y="1600200"/>
            <a:ext cx="414563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Look Like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74</a:t>
            </a:fld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0762"/>
            <a:ext cx="8229600" cy="420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Can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browser, navigate to google.com</a:t>
            </a:r>
          </a:p>
          <a:p>
            <a:r>
              <a:rPr lang="en-US" dirty="0" smtClean="0"/>
              <a:t>Browser will hang and look busy</a:t>
            </a:r>
          </a:p>
          <a:p>
            <a:r>
              <a:rPr lang="en-US" dirty="0" smtClean="0"/>
              <a:t>Select the “Proxy” tab in burpsuite</a:t>
            </a:r>
          </a:p>
          <a:p>
            <a:r>
              <a:rPr lang="en-US" dirty="0" smtClean="0"/>
              <a:t>Burpsuite is waiting for you, select forward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75</a:t>
            </a:fld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6858000" cy="269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Browser Knows Something is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“I understand the Risks” and follow prompts to add an exception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76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6172200" cy="358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Browser Knows Something is 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77</a:t>
            </a:fld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84" y="1600200"/>
            <a:ext cx="6283031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have to hit forward a number of times</a:t>
            </a:r>
          </a:p>
          <a:p>
            <a:r>
              <a:rPr lang="en-US" dirty="0" smtClean="0"/>
              <a:t>You may want to click “Intercept is on” to turn it off and save hitting the forward button</a:t>
            </a:r>
          </a:p>
          <a:p>
            <a:r>
              <a:rPr lang="en-US" dirty="0" smtClean="0"/>
              <a:t>Eventually, all traffic is forwarded.</a:t>
            </a:r>
          </a:p>
          <a:p>
            <a:r>
              <a:rPr lang="en-US" dirty="0" smtClean="0"/>
              <a:t>Now, select “HTTP history” and see what you have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traffic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79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001000" cy="31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Mode Root Kits</a:t>
            </a:r>
          </a:p>
          <a:p>
            <a:r>
              <a:rPr lang="en-US" dirty="0" smtClean="0"/>
              <a:t>Kernel Mode Root Kits</a:t>
            </a:r>
          </a:p>
          <a:p>
            <a:r>
              <a:rPr lang="en-US" dirty="0" smtClean="0"/>
              <a:t>Keyloggers</a:t>
            </a:r>
          </a:p>
          <a:p>
            <a:r>
              <a:rPr lang="en-US" dirty="0" smtClean="0"/>
              <a:t>Sniffers</a:t>
            </a:r>
          </a:p>
          <a:p>
            <a:r>
              <a:rPr lang="en-US" dirty="0" smtClean="0"/>
              <a:t>Downloaders</a:t>
            </a:r>
          </a:p>
          <a:p>
            <a:r>
              <a:rPr lang="en-US" dirty="0" smtClean="0"/>
              <a:t>HTTP C2 Channels</a:t>
            </a:r>
          </a:p>
          <a:p>
            <a:pPr marL="13716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76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80</a:t>
            </a:fld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81</a:t>
            </a:fld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Our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09160"/>
          </a:xfrm>
        </p:spPr>
        <p:txBody>
          <a:bodyPr/>
          <a:lstStyle/>
          <a:p>
            <a:r>
              <a:rPr lang="en-US" dirty="0" smtClean="0"/>
              <a:t>Under “Repeater”, select “Action”, then select “Save Entire History”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82</a:t>
            </a:fld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465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52850"/>
            <a:ext cx="311583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7488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Now, Lets Go Somewhere More Interesting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Restart burpsuite and turn intercept off</a:t>
            </a:r>
          </a:p>
          <a:p>
            <a:r>
              <a:rPr lang="en-US" dirty="0" smtClean="0"/>
              <a:t>Now navigate to temple.edu and look around the sitetemple.edu</a:t>
            </a:r>
          </a:p>
          <a:p>
            <a:r>
              <a:rPr lang="en-US" dirty="0" smtClean="0"/>
              <a:t>Look over the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Temple.edu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84</a:t>
            </a:fld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tell from this?</a:t>
            </a:r>
          </a:p>
          <a:p>
            <a:r>
              <a:rPr lang="en-US" dirty="0" smtClean="0"/>
              <a:t>First we can see what we are telling temple about us</a:t>
            </a:r>
          </a:p>
          <a:p>
            <a:pPr lvl="1"/>
            <a:r>
              <a:rPr lang="en-US" dirty="0" smtClean="0"/>
              <a:t>Web Browser is Iceweasel, a derivative of Firefox</a:t>
            </a:r>
          </a:p>
          <a:p>
            <a:pPr lvl="1"/>
            <a:r>
              <a:rPr lang="en-US" dirty="0" smtClean="0"/>
              <a:t>What versions we are running</a:t>
            </a:r>
          </a:p>
          <a:p>
            <a:pPr lvl="1"/>
            <a:r>
              <a:rPr lang="en-US" dirty="0" smtClean="0"/>
              <a:t>Cookies</a:t>
            </a:r>
          </a:p>
          <a:p>
            <a:pPr lvl="1"/>
            <a:r>
              <a:rPr lang="en-US" dirty="0" smtClean="0"/>
              <a:t>What exactly is If-None-Match: “1414416188-1”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85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8305800" cy="156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Wait, There’s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Darth Vader says “Come to the Dark Side, We’ve got Cookies”</a:t>
            </a:r>
          </a:p>
          <a:p>
            <a:endParaRPr lang="en-US" sz="105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 worse “Hex”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86</a:t>
            </a:fld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9" y="2590800"/>
            <a:ext cx="7620000" cy="165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35" y="4800600"/>
            <a:ext cx="7620000" cy="138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8907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We’ve Got Both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 There’s both a request and a response tab.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87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6524"/>
            <a:ext cx="8229600" cy="182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0614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Interesting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Adds</a:t>
            </a:r>
          </a:p>
          <a:p>
            <a:endParaRPr lang="en-US" dirty="0"/>
          </a:p>
          <a:p>
            <a:r>
              <a:rPr lang="en-US" dirty="0" smtClean="0"/>
              <a:t>Other outside references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88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229600" cy="42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199"/>
            <a:ext cx="8197696" cy="315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7275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things to look at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89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6950"/>
            <a:ext cx="823873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29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Mode Root 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Attain access</a:t>
            </a:r>
          </a:p>
          <a:p>
            <a:pPr lvl="1"/>
            <a:r>
              <a:rPr lang="en-US" dirty="0" smtClean="0"/>
              <a:t>Maintain access</a:t>
            </a:r>
          </a:p>
          <a:p>
            <a:pPr lvl="1"/>
            <a:r>
              <a:rPr lang="en-US" dirty="0" smtClean="0"/>
              <a:t>Hide access</a:t>
            </a:r>
          </a:p>
          <a:p>
            <a:r>
              <a:rPr lang="en-US" dirty="0" smtClean="0"/>
              <a:t>Operates in user mode</a:t>
            </a:r>
          </a:p>
          <a:p>
            <a:pPr lvl="1"/>
            <a:r>
              <a:rPr lang="en-US" dirty="0" smtClean="0"/>
              <a:t>That is, gets injected into one or more individual processes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745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this was a real Web App Test</a:t>
            </a:r>
          </a:p>
          <a:p>
            <a:pPr lvl="1"/>
            <a:r>
              <a:rPr lang="en-US" dirty="0" smtClean="0"/>
              <a:t>Navigate the web site recording everything</a:t>
            </a:r>
          </a:p>
          <a:p>
            <a:pPr lvl="1"/>
            <a:r>
              <a:rPr lang="en-US" dirty="0" smtClean="0"/>
              <a:t>Review looking for interesting leads to follow</a:t>
            </a:r>
          </a:p>
          <a:p>
            <a:pPr lvl="1"/>
            <a:r>
              <a:rPr lang="en-US" dirty="0" smtClean="0"/>
              <a:t>Set Proxy to crawl site </a:t>
            </a:r>
            <a:r>
              <a:rPr lang="en-US" dirty="0" smtClean="0">
                <a:solidFill>
                  <a:srgbClr val="FF0000"/>
                </a:solidFill>
              </a:rPr>
              <a:t>(DO NOT DO THIS)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804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Few More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09160"/>
          </a:xfrm>
        </p:spPr>
        <p:txBody>
          <a:bodyPr/>
          <a:lstStyle/>
          <a:p>
            <a:r>
              <a:rPr lang="en-US" dirty="0" smtClean="0"/>
              <a:t>This is the “Free” version of burpsuite</a:t>
            </a:r>
          </a:p>
          <a:p>
            <a:r>
              <a:rPr lang="en-US" dirty="0" smtClean="0"/>
              <a:t>Some of the more interesting features are turned off or limited</a:t>
            </a:r>
          </a:p>
          <a:p>
            <a:pPr lvl="1"/>
            <a:r>
              <a:rPr lang="en-US" dirty="0" smtClean="0"/>
              <a:t>Scanner</a:t>
            </a:r>
          </a:p>
          <a:p>
            <a:pPr lvl="1"/>
            <a:r>
              <a:rPr lang="en-US" dirty="0" smtClean="0"/>
              <a:t>Intruder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91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21050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portswigger.net/burp/download.html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943866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Few More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covered just one proxy</a:t>
            </a:r>
          </a:p>
          <a:p>
            <a:r>
              <a:rPr lang="en-US" dirty="0" smtClean="0"/>
              <a:t>Different proxies have different strengths and weaknesses</a:t>
            </a:r>
          </a:p>
          <a:p>
            <a:r>
              <a:rPr lang="en-US" dirty="0" smtClean="0"/>
              <a:t>For instance, Webscarab will flag potential XSS automatically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804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Man's Substitute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Internet Explorer</a:t>
            </a:r>
          </a:p>
          <a:p>
            <a:pPr lvl="1"/>
            <a:r>
              <a:rPr lang="en-US" dirty="0" smtClean="0"/>
              <a:t>F12 Developer Tools</a:t>
            </a:r>
          </a:p>
          <a:p>
            <a:pPr lvl="1"/>
            <a:r>
              <a:rPr lang="en-US" dirty="0" smtClean="0"/>
              <a:t>Allows user to at least see the code loaded in browser</a:t>
            </a:r>
          </a:p>
          <a:p>
            <a:pPr lvl="1"/>
            <a:r>
              <a:rPr lang="en-US" dirty="0" smtClean="0"/>
              <a:t>Often worth looking at as developers sometimes leave comments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3866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SQL Injection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3921</TotalTime>
  <Words>3087</Words>
  <Application>Microsoft Office PowerPoint</Application>
  <PresentationFormat>On-screen Show (4:3)</PresentationFormat>
  <Paragraphs>651</Paragraphs>
  <Slides>95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3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In The News</vt:lpstr>
      <vt:lpstr>In The News</vt:lpstr>
      <vt:lpstr>In The News</vt:lpstr>
      <vt:lpstr>In The News</vt:lpstr>
      <vt:lpstr>Malware Continued</vt:lpstr>
      <vt:lpstr>Technical Types</vt:lpstr>
      <vt:lpstr>User Mode Root Kits</vt:lpstr>
      <vt:lpstr>What it Looks Like</vt:lpstr>
      <vt:lpstr>What is Happening</vt:lpstr>
      <vt:lpstr>Two Key Infection Steps</vt:lpstr>
      <vt:lpstr>Notes on Rootkits</vt:lpstr>
      <vt:lpstr>Kernel Mode Rootkits</vt:lpstr>
      <vt:lpstr>Keyloggers</vt:lpstr>
      <vt:lpstr>Sniffers</vt:lpstr>
      <vt:lpstr>Downloaders</vt:lpstr>
      <vt:lpstr>Example Commands</vt:lpstr>
      <vt:lpstr>Command and Control Channels</vt:lpstr>
      <vt:lpstr>Approaches</vt:lpstr>
      <vt:lpstr>Infection Channels</vt:lpstr>
      <vt:lpstr>MS Office Files</vt:lpstr>
      <vt:lpstr>Techniques</vt:lpstr>
      <vt:lpstr>Adobe PDF</vt:lpstr>
      <vt:lpstr>More Adobe PDF</vt:lpstr>
      <vt:lpstr>Where are the Vulnerabilities</vt:lpstr>
      <vt:lpstr>Flash</vt:lpstr>
      <vt:lpstr>More Flash</vt:lpstr>
      <vt:lpstr>Flash Vulnerabilities</vt:lpstr>
      <vt:lpstr>JavaScript</vt:lpstr>
      <vt:lpstr>More JavaScript</vt:lpstr>
      <vt:lpstr>Testing AV</vt:lpstr>
      <vt:lpstr>EICAR</vt:lpstr>
      <vt:lpstr>Odds and Ends</vt:lpstr>
      <vt:lpstr>Detection</vt:lpstr>
      <vt:lpstr>Alternate Data Stream (ADS)</vt:lpstr>
      <vt:lpstr>Hard Drive</vt:lpstr>
      <vt:lpstr>BIOS</vt:lpstr>
      <vt:lpstr>What is Firmware</vt:lpstr>
      <vt:lpstr>Impact of BIOS Malware</vt:lpstr>
      <vt:lpstr>Web Application Security</vt:lpstr>
      <vt:lpstr>Where Do We Start</vt:lpstr>
      <vt:lpstr>OWASP</vt:lpstr>
      <vt:lpstr>The OWASP Top 10</vt:lpstr>
      <vt:lpstr>Injection</vt:lpstr>
      <vt:lpstr>Injection</vt:lpstr>
      <vt:lpstr>Broken Authentication and Session Management</vt:lpstr>
      <vt:lpstr>Broken Authentication and Session Management</vt:lpstr>
      <vt:lpstr>Cross Site Scripting (XSS)</vt:lpstr>
      <vt:lpstr>Cross Site Scripting (XSS)</vt:lpstr>
      <vt:lpstr>Insecure Direct Object References</vt:lpstr>
      <vt:lpstr>Insecure Direct Object References</vt:lpstr>
      <vt:lpstr>Security Misconfiguration</vt:lpstr>
      <vt:lpstr>Security Misconfiguration</vt:lpstr>
      <vt:lpstr>Sensitive Data Exposure</vt:lpstr>
      <vt:lpstr>Sensitive Data Exposure</vt:lpstr>
      <vt:lpstr>Missing Function Level Access Control</vt:lpstr>
      <vt:lpstr>Missing Function Level Access Control</vt:lpstr>
      <vt:lpstr>Cross-Site Request Forgery (CSRF)</vt:lpstr>
      <vt:lpstr>Cross-Site Request Forgery (CSRF)</vt:lpstr>
      <vt:lpstr>Using Components with Known Vulnerabilities</vt:lpstr>
      <vt:lpstr>Using Components with Known Vulnerabilities</vt:lpstr>
      <vt:lpstr>Unvalidated Redirects and Forwards</vt:lpstr>
      <vt:lpstr>Unvalidated Redirects and Forwards</vt:lpstr>
      <vt:lpstr>Now What</vt:lpstr>
      <vt:lpstr>What’s an Intercepting Proxy</vt:lpstr>
      <vt:lpstr>Some Rules for Our Use of Intercepting Proxies</vt:lpstr>
      <vt:lpstr>Burp Suite</vt:lpstr>
      <vt:lpstr>Burp Suite</vt:lpstr>
      <vt:lpstr>Getting Started</vt:lpstr>
      <vt:lpstr>Configuring the Network Proxy</vt:lpstr>
      <vt:lpstr>Configuring the Network Proxy</vt:lpstr>
      <vt:lpstr>Configuring the Network Proxy</vt:lpstr>
      <vt:lpstr>Should Look Like This</vt:lpstr>
      <vt:lpstr>Now We Can Test</vt:lpstr>
      <vt:lpstr>Browser Knows Something is Up</vt:lpstr>
      <vt:lpstr>Browser Knows Something is Up</vt:lpstr>
      <vt:lpstr>Continuing</vt:lpstr>
      <vt:lpstr>Results</vt:lpstr>
      <vt:lpstr>More Results</vt:lpstr>
      <vt:lpstr>More Results</vt:lpstr>
      <vt:lpstr>Saving Our Results</vt:lpstr>
      <vt:lpstr>Now, Lets Go Somewhere More Interesting</vt:lpstr>
      <vt:lpstr>Temple.edu</vt:lpstr>
      <vt:lpstr>Some Basics</vt:lpstr>
      <vt:lpstr>But Wait, There’s More</vt:lpstr>
      <vt:lpstr>We’ve Got Both Sides</vt:lpstr>
      <vt:lpstr>A Few Interesting Things</vt:lpstr>
      <vt:lpstr>Check The Alerts</vt:lpstr>
      <vt:lpstr>What Now</vt:lpstr>
      <vt:lpstr>If Few More Things</vt:lpstr>
      <vt:lpstr>If Few More Things</vt:lpstr>
      <vt:lpstr>Poor Man's Substitute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Windows User</cp:lastModifiedBy>
  <cp:revision>281</cp:revision>
  <dcterms:created xsi:type="dcterms:W3CDTF">2014-08-27T02:09:01Z</dcterms:created>
  <dcterms:modified xsi:type="dcterms:W3CDTF">2015-10-28T21:26:10Z</dcterms:modified>
</cp:coreProperties>
</file>