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256" r:id="rId2"/>
    <p:sldId id="258" r:id="rId3"/>
    <p:sldId id="357" r:id="rId4"/>
    <p:sldId id="567" r:id="rId5"/>
    <p:sldId id="491" r:id="rId6"/>
    <p:sldId id="684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85" r:id="rId22"/>
    <p:sldId id="657" r:id="rId23"/>
    <p:sldId id="658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8" r:id="rId44"/>
    <p:sldId id="679" r:id="rId45"/>
    <p:sldId id="680" r:id="rId46"/>
    <p:sldId id="681" r:id="rId47"/>
    <p:sldId id="682" r:id="rId48"/>
    <p:sldId id="683" r:id="rId49"/>
    <p:sldId id="686" r:id="rId50"/>
    <p:sldId id="618" r:id="rId51"/>
    <p:sldId id="641" r:id="rId52"/>
    <p:sldId id="636" r:id="rId53"/>
    <p:sldId id="637" r:id="rId54"/>
    <p:sldId id="638" r:id="rId55"/>
    <p:sldId id="639" r:id="rId56"/>
    <p:sldId id="632" r:id="rId57"/>
    <p:sldId id="633" r:id="rId58"/>
    <p:sldId id="635" r:id="rId59"/>
    <p:sldId id="634" r:id="rId60"/>
    <p:sldId id="628" r:id="rId61"/>
    <p:sldId id="629" r:id="rId62"/>
    <p:sldId id="630" r:id="rId63"/>
    <p:sldId id="631" r:id="rId64"/>
    <p:sldId id="624" r:id="rId65"/>
    <p:sldId id="642" r:id="rId66"/>
    <p:sldId id="616" r:id="rId67"/>
    <p:sldId id="39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7-Missing_Function_Level_Access_Contro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app/admin_getappInfo" TargetMode="External"/><Relationship Id="rId2" Type="http://schemas.openxmlformats.org/officeDocument/2006/relationships/hyperlink" Target="http://example.com/app/getapp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8-Cross-Site_Request_Forgery_(CSRF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9-Using_Components_with_Known_Vulnerabiliti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nfosecurity-magazine.com/view/30282/remote-code-vulnerability-in-spring-framework-for-jav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10-Unvalidated_Redirects_and_Forward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xample.com/redirect.jsp?url=ev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magazineuk.com/ransomwares-new-threat-if-you-dont-pay-well-publish-your-photos-online/article/451304/" TargetMode="External"/><Relationship Id="rId3" Type="http://schemas.openxmlformats.org/officeDocument/2006/relationships/hyperlink" Target="http://www.ehackingnews.com/2015/11/attackers-used-sql-injection-flaw-to.html" TargetMode="External"/><Relationship Id="rId7" Type="http://schemas.openxmlformats.org/officeDocument/2006/relationships/hyperlink" Target="https://www.washingtonpost.com/news/the-intersect/wp/2015/11/02/how-anonymouss-big-kkk-dump-got-muddled-before-it-even-began/" TargetMode="External"/><Relationship Id="rId2" Type="http://schemas.openxmlformats.org/officeDocument/2006/relationships/hyperlink" Target="http://www.scmagazine.com/hacker-group-claims-to-have-looted-100k-via-sql-injection-attack/article/3174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technology-34677323" TargetMode="External"/><Relationship Id="rId5" Type="http://schemas.openxmlformats.org/officeDocument/2006/relationships/hyperlink" Target="http://www.securityweek.com/russian-hackers-target-industrial-control-systems-us-intel-chief" TargetMode="External"/><Relationship Id="rId4" Type="http://schemas.openxmlformats.org/officeDocument/2006/relationships/hyperlink" Target="http://www.zdnet.com/article/dark-mail-debut-to-open-door-for-lavabit-return-ladar-levison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hehackernews.com/2015/11/german-atm-hack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register.co.uk/2015/10/29/google_symantec_dodgy_certs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Testing_for_SQL_Injection_(OTG-INPVAL-005)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product.php?id=10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27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gizmodo.com/5498412/sql-injection-license-plate-hopes-to-foil-euro-traffic-camera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5-Security_Misconfigur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Top_10_2013-A6-Sensitive_Data_Expos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11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A site simply doesn’t use SSL for all authenticated pages. Attacker simply monitors network traffic (like an open wireless network), and steals the user’s session cookie.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581400"/>
            <a:ext cx="79136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7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Attacker, who is an authorized system user, simply changes the URL or a parameter to a privileged function. Is access granted? Anonymous users could access private functions that aren’t protected.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66" y="38100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www.owasp.org/index.php/Top_10_2013-A7-Missing_Function_Level_Access_Control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7040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Function Level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example.com/app/getappInfo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example.com/app/admin_getappInfo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76600"/>
            <a:ext cx="79136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35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creates forged HTTP requests and tricks a victim into submitting them via image tags, XSS, or numerous other techniques. </a:t>
            </a:r>
            <a:r>
              <a:rPr lang="en-US" u="sng" dirty="0"/>
              <a:t>If the user is authenticated</a:t>
            </a:r>
            <a:r>
              <a:rPr lang="en-US" dirty="0"/>
              <a:t>, the attack succeeds.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581400"/>
            <a:ext cx="5314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https://www.owasp.org/index.php/Top_10_2013-A8-Cross-Site_Request_Forgery_(CSRF</a:t>
            </a:r>
            <a:r>
              <a:rPr lang="en-US" sz="1200" dirty="0" smtClean="0">
                <a:hlinkClick r:id="rId3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8792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Request Forgery (CSRF)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sz="2000" dirty="0"/>
              <a:t>http://example.com/app/transferFunds?amount=1500&amp;destinationAccount=4673243243 </a:t>
            </a:r>
            <a:endParaRPr lang="en-US" sz="2000" dirty="0" smtClean="0"/>
          </a:p>
          <a:p>
            <a:pPr lvl="1"/>
            <a:r>
              <a:rPr lang="en-US" sz="2000" dirty="0" smtClean="0"/>
              <a:t>&lt;</a:t>
            </a:r>
            <a:r>
              <a:rPr lang="en-US" sz="2000" dirty="0"/>
              <a:t>img src="http://example.com/app/transferFunds?amount=1500&amp;destinationAccount=attackersAcct#" width="0" height="0" /&gt;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913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9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identifies a weak component through scanning or manual analysis. He customizes the exploit as needed and executes the attack. It gets more difficult if the used component is deep in the application.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1000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248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www.owasp.org/index.php/Top_10_2013-A9-Using_Components_with_Known_Vulnerabilities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9831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Spring Remote Code Execution</a:t>
            </a:r>
            <a:r>
              <a:rPr lang="en-US" dirty="0"/>
              <a:t> – Abuse of the Expression Language implementation in Spring allowed attackers to execute arbitrary code, effectively taking over the server.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657600"/>
            <a:ext cx="791368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2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links to unvalidated redirect and tricks victims into clicking it. Victims are more likely to click on it, since the link is to a valid site. Attacker targets unsafe forward to bypass security checks.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42073"/>
            <a:ext cx="531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www.owasp.org/index.php/Top_10_2013-A10-Unvalidated_Redirects_and_Forwards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2178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Unvalidated Redirects and Forwards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OWASP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www.example.com/redirect.jsp?url=evil.com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86200"/>
            <a:ext cx="79136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34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all of this is interesting, but </a:t>
            </a:r>
            <a:r>
              <a:rPr lang="en-US" dirty="0" smtClean="0"/>
              <a:t>what does </a:t>
            </a:r>
            <a:r>
              <a:rPr lang="en-US" dirty="0" smtClean="0"/>
              <a:t>that have to do with penetration testing</a:t>
            </a:r>
          </a:p>
          <a:p>
            <a:r>
              <a:rPr lang="en-US" dirty="0" smtClean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 smtClean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 smtClean="0"/>
              <a:t>Intercepting Proxies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Student Presentations</a:t>
            </a:r>
          </a:p>
          <a:p>
            <a:r>
              <a:rPr lang="en-US" dirty="0" smtClean="0"/>
              <a:t>SQL Injection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1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 2.0 Version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894" y="1417638"/>
            <a:ext cx="152621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r>
              <a:rPr lang="en-US" dirty="0" smtClean="0"/>
              <a:t>We’ll save changing traffic in the next course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7057" y="3244334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145774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Linux&gt;Web Applications&gt;Web Application Proxies&gt;burpsuite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3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burpsuite 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72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2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burpsuite</a:t>
            </a:r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9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4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http://www.scmagazine.com/hacker-group-claims-to-have-looted-100k-via-sql-injection-attack/article/317412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www.ehackingnews.com/2015/11/attackers-used-sql-injection-flaw-to.html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http://www.zdnet.com/article/dark-mail-debut-to-open-door-for-lavabit-return-ladar-levison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www.securityweek.com/russian-hackers-target-industrial-control-systems-us-intel-chief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www.bbc.com/news/technology-34677323</a:t>
            </a:r>
            <a:r>
              <a:rPr lang="en-US" dirty="0" smtClean="0"/>
              <a:t> (TOR Anti-Censorship)</a:t>
            </a:r>
          </a:p>
          <a:p>
            <a:pPr lvl="1"/>
            <a:r>
              <a:rPr lang="en-US" dirty="0">
                <a:hlinkClick r:id="rId7"/>
              </a:rPr>
              <a:t>https://www.washingtonpost.com/news/the-intersect/wp/2015/11/02/how-anonymouss-big-kkk-dump-got-muddled-before-it-even-began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http://www.scmagazineuk.com/ransomwares-new-threat-if-you-dont-pay-well-publish-your-photos-online/article/451304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 fontAlgn="base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burpsuite</a:t>
            </a:r>
          </a:p>
          <a:p>
            <a:r>
              <a:rPr lang="en-US" dirty="0" smtClean="0"/>
              <a:t>Burpsuite 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3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67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79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to hit forward a number of times</a:t>
            </a:r>
          </a:p>
          <a:p>
            <a:r>
              <a:rPr lang="en-US" dirty="0" smtClean="0"/>
              <a:t>You may want to click “Intercept is on” to turn it off and save hitting the forward button</a:t>
            </a:r>
          </a:p>
          <a:p>
            <a:r>
              <a:rPr lang="en-US" dirty="0" smtClean="0"/>
              <a:t>Eventually, all traffic is forwarded.</a:t>
            </a:r>
          </a:p>
          <a:p>
            <a:r>
              <a:rPr lang="en-US" dirty="0" smtClean="0"/>
              <a:t>Now, select “HTTP history” and see what you have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3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15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78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Under “Repeater”, select “Action”, then select “Save Entire History”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855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Lets Go Somewhere More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Restart burpsuite and turn intercept off</a:t>
            </a:r>
          </a:p>
          <a:p>
            <a:r>
              <a:rPr lang="en-US" dirty="0" smtClean="0"/>
              <a:t>Now navigate to temple.edu and look around the sitetemple.edu</a:t>
            </a:r>
          </a:p>
          <a:p>
            <a:r>
              <a:rPr lang="en-US" dirty="0" smtClean="0"/>
              <a:t>Look over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58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8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thehackernews.com/2015/11/german-atm-hack.html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6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tell from this?</a:t>
            </a:r>
          </a:p>
          <a:p>
            <a:r>
              <a:rPr lang="en-US" dirty="0" smtClean="0"/>
              <a:t>First we can see what we are telling temple about us</a:t>
            </a:r>
          </a:p>
          <a:p>
            <a:pPr lvl="1"/>
            <a:r>
              <a:rPr lang="en-US" dirty="0" smtClean="0"/>
              <a:t>Web Browser is Iceweasel, a derivative of Firefox</a:t>
            </a:r>
          </a:p>
          <a:p>
            <a:pPr lvl="1"/>
            <a:r>
              <a:rPr lang="en-US" dirty="0" smtClean="0"/>
              <a:t>What versions we are running</a:t>
            </a:r>
          </a:p>
          <a:p>
            <a:pPr lvl="1"/>
            <a:r>
              <a:rPr lang="en-US" dirty="0" smtClean="0"/>
              <a:t>Cookies</a:t>
            </a:r>
          </a:p>
          <a:p>
            <a:pPr lvl="1"/>
            <a:r>
              <a:rPr lang="en-US" dirty="0" smtClean="0"/>
              <a:t>What exactly is If-None-Match: “1414416188-1”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81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worse “Hex”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90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Got Both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24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Interesting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Adds</a:t>
            </a:r>
          </a:p>
          <a:p>
            <a:endParaRPr lang="en-US" dirty="0"/>
          </a:p>
          <a:p>
            <a:r>
              <a:rPr lang="en-US" dirty="0" smtClean="0"/>
              <a:t>Other outside references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6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things to look at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32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this was a real Web App Test</a:t>
            </a:r>
          </a:p>
          <a:p>
            <a:pPr lvl="1"/>
            <a:r>
              <a:rPr lang="en-US" dirty="0" smtClean="0"/>
              <a:t>Navigate the web site recording everything</a:t>
            </a:r>
          </a:p>
          <a:p>
            <a:pPr lvl="1"/>
            <a:r>
              <a:rPr lang="en-US" dirty="0" smtClean="0"/>
              <a:t>Review looking for interesting leads to follow</a:t>
            </a:r>
          </a:p>
          <a:p>
            <a:pPr lvl="1"/>
            <a:r>
              <a:rPr lang="en-US" dirty="0" smtClean="0"/>
              <a:t>Set Proxy to crawl site </a:t>
            </a:r>
            <a:r>
              <a:rPr lang="en-US" dirty="0" smtClean="0">
                <a:solidFill>
                  <a:srgbClr val="FF0000"/>
                </a:solidFill>
              </a:rPr>
              <a:t>(DO NOT DO THIS)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6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Few 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 smtClean="0"/>
              <a:t>This is the “Free” version of burpsuite</a:t>
            </a:r>
          </a:p>
          <a:p>
            <a:r>
              <a:rPr lang="en-US" dirty="0" smtClean="0"/>
              <a:t>Some of the more interesting features are turned off or limited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Intruder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portswigger.net/burp/download.html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235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covered just one proxy</a:t>
            </a:r>
          </a:p>
          <a:p>
            <a:r>
              <a:rPr lang="en-US" dirty="0" smtClean="0"/>
              <a:t>Different proxies have different strengths and weaknesses</a:t>
            </a:r>
          </a:p>
          <a:p>
            <a:r>
              <a:rPr lang="en-US" dirty="0" smtClean="0"/>
              <a:t>For instance, Webscarab will flag potential XSS automatically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66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Man's 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Internet Explorer</a:t>
            </a:r>
          </a:p>
          <a:p>
            <a:pPr lvl="1"/>
            <a:r>
              <a:rPr lang="en-US" dirty="0" smtClean="0"/>
              <a:t>F12 Developer Tools</a:t>
            </a:r>
          </a:p>
          <a:p>
            <a:pPr lvl="1"/>
            <a:r>
              <a:rPr lang="en-US" dirty="0" smtClean="0"/>
              <a:t>Allows user to at least see the code loaded in browser</a:t>
            </a:r>
          </a:p>
          <a:p>
            <a:pPr lvl="1"/>
            <a:r>
              <a:rPr lang="en-US" dirty="0" smtClean="0"/>
              <a:t>Often worth looking at as developers sometimes leave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0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0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http://www.theregister.co.uk/2015/10/29/google_symantec_dodgy_certs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cover some “Basics”</a:t>
            </a:r>
          </a:p>
          <a:p>
            <a:r>
              <a:rPr lang="en-US" dirty="0" smtClean="0"/>
              <a:t>SQL Injection is a subset of the general flaw “Injection” covered last week</a:t>
            </a:r>
          </a:p>
          <a:p>
            <a:r>
              <a:rPr lang="en-US" altLang="en-US" dirty="0"/>
              <a:t>Client supplied data passed to an application without appropriate data validation</a:t>
            </a:r>
          </a:p>
          <a:p>
            <a:r>
              <a:rPr lang="en-US" altLang="en-US" dirty="0"/>
              <a:t>Processed as commands by the </a:t>
            </a:r>
            <a:r>
              <a:rPr lang="en-US" altLang="en-US" dirty="0" smtClean="0"/>
              <a:t>database</a:t>
            </a:r>
          </a:p>
          <a:p>
            <a:r>
              <a:rPr lang="en-US" altLang="en-US" dirty="0" smtClean="0"/>
              <a:t>Remember in all of this that we can also use the intercepting proxy to “add” text the browser doesn’t want to accept</a:t>
            </a:r>
            <a:endParaRPr lang="en-US" alt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47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Frequently Used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Perform operations on the database</a:t>
            </a:r>
          </a:p>
          <a:p>
            <a:r>
              <a:rPr lang="en-US" altLang="en-US" dirty="0"/>
              <a:t>Bypass authentication mechanisms</a:t>
            </a:r>
          </a:p>
          <a:p>
            <a:r>
              <a:rPr lang="en-US" altLang="en-US" dirty="0"/>
              <a:t>Read otherwise unavailable information from the database</a:t>
            </a:r>
          </a:p>
          <a:p>
            <a:r>
              <a:rPr lang="en-US" altLang="en-US" dirty="0"/>
              <a:t>Write information such as new user accounts to the database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2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Do not use your powers for evil.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Ultimately, the reason for covering these </a:t>
            </a:r>
            <a:r>
              <a:rPr lang="en-US" altLang="en-US" dirty="0"/>
              <a:t>attacks is to teach you how to prevent them.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Well established sites </a:t>
            </a:r>
            <a:r>
              <a:rPr lang="en-US" altLang="en-US" dirty="0"/>
              <a:t>are </a:t>
            </a:r>
            <a:r>
              <a:rPr lang="en-US" altLang="en-US" dirty="0" smtClean="0"/>
              <a:t>generally hardened </a:t>
            </a:r>
            <a:r>
              <a:rPr lang="en-US" altLang="en-US" dirty="0"/>
              <a:t>to this type of attack.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You might cause irreparable harm to a small “mom-and-pop” business.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Even if you don’t, breaking into someone else’s database is illegal and unethical.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1027" name="Picture 3" descr="C:\Users\Wade\AppData\Local\Microsoft\Windows\Temporary Internet Files\Content.IE5\62KWM0NN\MC9004446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47108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87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SQL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Querying tables:</a:t>
            </a:r>
          </a:p>
          <a:p>
            <a:pPr marL="137160" indent="0">
              <a:buNone/>
            </a:pPr>
            <a:endParaRPr lang="en-US" sz="2000" b="1" dirty="0" smtClean="0"/>
          </a:p>
          <a:p>
            <a:pPr marL="137160" indent="0">
              <a:buNone/>
            </a:pPr>
            <a:r>
              <a:rPr lang="en-US" b="1" dirty="0" smtClean="0"/>
              <a:t>	select</a:t>
            </a:r>
            <a:r>
              <a:rPr lang="en-US" dirty="0" smtClean="0"/>
              <a:t> </a:t>
            </a:r>
            <a:r>
              <a:rPr lang="en-US" dirty="0"/>
              <a:t>column1, column2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	or</a:t>
            </a:r>
            <a:endParaRPr lang="en-US" dirty="0"/>
          </a:p>
          <a:p>
            <a:pPr marL="137160" indent="0">
              <a:buNone/>
            </a:pPr>
            <a:r>
              <a:rPr lang="en-US" b="1" dirty="0" smtClean="0"/>
              <a:t>	select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endParaRPr lang="en-US" dirty="0" smtClean="0"/>
          </a:p>
          <a:p>
            <a:r>
              <a:rPr lang="en-US" dirty="0" smtClean="0"/>
              <a:t>Conditions</a:t>
            </a:r>
            <a:r>
              <a:rPr lang="en-US" dirty="0"/>
              <a:t>:</a:t>
            </a:r>
          </a:p>
          <a:p>
            <a:pPr marL="137160" indent="0">
              <a:buNone/>
            </a:pPr>
            <a:r>
              <a:rPr lang="en-US" b="1" dirty="0" smtClean="0"/>
              <a:t>	select</a:t>
            </a:r>
            <a:r>
              <a:rPr lang="en-US" dirty="0" smtClean="0"/>
              <a:t> </a:t>
            </a:r>
            <a:r>
              <a:rPr lang="en-US" dirty="0"/>
              <a:t>columns </a:t>
            </a:r>
            <a:r>
              <a:rPr lang="en-US" b="1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table_name</a:t>
            </a:r>
            <a:r>
              <a:rPr lang="en-US" dirty="0" smtClean="0"/>
              <a:t> </a:t>
            </a:r>
            <a:r>
              <a:rPr lang="en-US" b="1" dirty="0" smtClean="0"/>
              <a:t>where</a:t>
            </a:r>
            <a:r>
              <a:rPr lang="en-US" dirty="0" smtClean="0"/>
              <a:t> 	condition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74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SQL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Inserting new </a:t>
            </a:r>
            <a:r>
              <a:rPr lang="en-US" dirty="0" smtClean="0"/>
              <a:t>rows:</a:t>
            </a:r>
          </a:p>
          <a:p>
            <a:pPr marL="137160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into</a:t>
            </a:r>
            <a:r>
              <a:rPr lang="en-US" dirty="0" smtClean="0"/>
              <a:t> </a:t>
            </a:r>
            <a:r>
              <a:rPr lang="en-US" dirty="0" err="1" smtClean="0"/>
              <a:t>table_name</a:t>
            </a:r>
            <a:r>
              <a:rPr lang="en-US" dirty="0" smtClean="0"/>
              <a:t> </a:t>
            </a:r>
            <a:r>
              <a:rPr lang="en-US" b="1" dirty="0" smtClean="0"/>
              <a:t>values</a:t>
            </a:r>
            <a:r>
              <a:rPr lang="en-US" dirty="0" smtClean="0"/>
              <a:t> (value1, value2);</a:t>
            </a:r>
          </a:p>
          <a:p>
            <a:pPr marL="457200" lvl="1" indent="0">
              <a:buNone/>
            </a:pPr>
            <a:r>
              <a:rPr lang="en-US" dirty="0"/>
              <a:t>	or</a:t>
            </a:r>
          </a:p>
          <a:p>
            <a:pPr marL="457200" lvl="1" indent="0">
              <a:buNone/>
            </a:pP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/>
              <a:t>into</a:t>
            </a:r>
            <a:r>
              <a:rPr lang="en-US" dirty="0"/>
              <a:t> </a:t>
            </a:r>
            <a:r>
              <a:rPr lang="en-US" dirty="0" err="1"/>
              <a:t>table_name</a:t>
            </a:r>
            <a:r>
              <a:rPr lang="en-US" dirty="0"/>
              <a:t> </a:t>
            </a:r>
            <a:r>
              <a:rPr lang="en-US" b="1" dirty="0"/>
              <a:t>set</a:t>
            </a:r>
            <a:r>
              <a:rPr lang="en-US" dirty="0"/>
              <a:t> column1=value1, column2=value2, ...;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Updating rows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b="1" dirty="0" smtClean="0"/>
              <a:t>update</a:t>
            </a:r>
            <a:r>
              <a:rPr lang="en-US" dirty="0" smtClean="0"/>
              <a:t> </a:t>
            </a:r>
            <a:r>
              <a:rPr lang="en-US" dirty="0" err="1"/>
              <a:t>table_name</a:t>
            </a:r>
            <a:r>
              <a:rPr lang="en-US" dirty="0"/>
              <a:t> </a:t>
            </a:r>
            <a:r>
              <a:rPr lang="en-US" b="1" dirty="0"/>
              <a:t>set</a:t>
            </a:r>
            <a:r>
              <a:rPr lang="en-US" dirty="0"/>
              <a:t> column1=value1 </a:t>
            </a:r>
            <a:r>
              <a:rPr lang="en-US" b="1" dirty="0" smtClean="0"/>
              <a:t>where</a:t>
            </a:r>
            <a:r>
              <a:rPr lang="en-US" dirty="0" smtClean="0"/>
              <a:t> </a:t>
            </a:r>
            <a:r>
              <a:rPr lang="en-US" dirty="0"/>
              <a:t>condition;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9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SQL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Deleting rows:</a:t>
            </a:r>
          </a:p>
          <a:p>
            <a:pPr marL="457200" lvl="1" indent="0">
              <a:buNone/>
            </a:pPr>
            <a:r>
              <a:rPr lang="en-US" b="1" dirty="0"/>
              <a:t>delete from </a:t>
            </a:r>
            <a:r>
              <a:rPr lang="en-US" dirty="0" err="1"/>
              <a:t>table_name</a:t>
            </a:r>
            <a:r>
              <a:rPr lang="en-US" dirty="0"/>
              <a:t> </a:t>
            </a:r>
            <a:r>
              <a:rPr lang="en-US" b="1" dirty="0"/>
              <a:t>where</a:t>
            </a:r>
            <a:r>
              <a:rPr lang="en-US" dirty="0"/>
              <a:t> condition;</a:t>
            </a:r>
          </a:p>
          <a:p>
            <a:endParaRPr lang="en-US" dirty="0"/>
          </a:p>
          <a:p>
            <a:r>
              <a:rPr lang="en-US" dirty="0"/>
              <a:t>Set values in conditions:</a:t>
            </a:r>
          </a:p>
          <a:p>
            <a:pPr marL="457200" lvl="1" indent="0">
              <a:buNone/>
            </a:pPr>
            <a:r>
              <a:rPr lang="en-US" b="1" dirty="0"/>
              <a:t>select </a:t>
            </a:r>
            <a:r>
              <a:rPr lang="en-US" dirty="0"/>
              <a:t>*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err="1"/>
              <a:t>table_name</a:t>
            </a:r>
            <a:r>
              <a:rPr lang="en-US" dirty="0"/>
              <a:t>  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where</a:t>
            </a:r>
            <a:r>
              <a:rPr lang="en-US" dirty="0" smtClean="0"/>
              <a:t> </a:t>
            </a:r>
            <a:r>
              <a:rPr lang="en-US" dirty="0"/>
              <a:t>column </a:t>
            </a:r>
            <a:r>
              <a:rPr lang="en-US" b="1" dirty="0"/>
              <a:t>in </a:t>
            </a:r>
            <a:r>
              <a:rPr lang="en-US" dirty="0"/>
              <a:t>(</a:t>
            </a:r>
            <a:r>
              <a:rPr lang="en-US" dirty="0" err="1"/>
              <a:t>select_statement</a:t>
            </a:r>
            <a:r>
              <a:rPr lang="en-US" dirty="0"/>
              <a:t>);</a:t>
            </a:r>
          </a:p>
          <a:p>
            <a:endParaRPr lang="en-US" sz="2000" dirty="0"/>
          </a:p>
          <a:p>
            <a:pPr marL="137160" indent="0">
              <a:buNone/>
            </a:pPr>
            <a:r>
              <a:rPr lang="en-US" dirty="0"/>
              <a:t>	or</a:t>
            </a:r>
          </a:p>
          <a:p>
            <a:endParaRPr lang="en-US" sz="2000" dirty="0"/>
          </a:p>
          <a:p>
            <a:pPr marL="457200" lvl="1" indent="0">
              <a:buNone/>
            </a:pPr>
            <a:r>
              <a:rPr lang="en-US" b="1" dirty="0"/>
              <a:t>select</a:t>
            </a:r>
            <a:r>
              <a:rPr lang="en-US" dirty="0"/>
              <a:t> *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err="1" smtClean="0"/>
              <a:t>table_name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where</a:t>
            </a:r>
            <a:r>
              <a:rPr lang="en-US" dirty="0" smtClean="0"/>
              <a:t> </a:t>
            </a:r>
            <a:r>
              <a:rPr lang="en-US" dirty="0"/>
              <a:t>column </a:t>
            </a:r>
            <a:r>
              <a:rPr lang="en-US" b="1" dirty="0"/>
              <a:t>in</a:t>
            </a:r>
            <a:r>
              <a:rPr lang="en-US" dirty="0"/>
              <a:t> (value1, value2, ...);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52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SQL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Joining tables:</a:t>
            </a:r>
          </a:p>
          <a:p>
            <a:pPr marL="457200" lvl="1" indent="0">
              <a:buNone/>
            </a:pPr>
            <a:r>
              <a:rPr lang="en-US" b="1" dirty="0"/>
              <a:t>select</a:t>
            </a:r>
            <a:r>
              <a:rPr lang="en-US" dirty="0"/>
              <a:t> * </a:t>
            </a:r>
            <a:r>
              <a:rPr lang="en-US" b="1" dirty="0"/>
              <a:t>from</a:t>
            </a:r>
            <a:r>
              <a:rPr lang="en-US" dirty="0"/>
              <a:t> table1, table2 </a:t>
            </a:r>
            <a:r>
              <a:rPr lang="en-US" b="1" dirty="0"/>
              <a:t>where</a:t>
            </a:r>
            <a:r>
              <a:rPr lang="en-US" dirty="0"/>
              <a:t> table1.attribute1 = </a:t>
            </a:r>
            <a:r>
              <a:rPr lang="en-US" dirty="0" smtClean="0"/>
              <a:t>	table2.attribute2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Built-in Functions</a:t>
            </a:r>
          </a:p>
          <a:p>
            <a:pPr marL="457200" lvl="1" indent="0">
              <a:buNone/>
            </a:pPr>
            <a:r>
              <a:rPr lang="en-US" b="1" dirty="0"/>
              <a:t>select count</a:t>
            </a:r>
            <a:r>
              <a:rPr lang="en-US" dirty="0"/>
              <a:t>(*) </a:t>
            </a:r>
            <a:r>
              <a:rPr lang="en-US" b="1" dirty="0"/>
              <a:t>from</a:t>
            </a:r>
            <a:r>
              <a:rPr lang="en-US" dirty="0"/>
              <a:t> test;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878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SQL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Pattern Matching</a:t>
            </a:r>
          </a:p>
          <a:p>
            <a:pPr marL="13716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select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="1" dirty="0"/>
              <a:t>from</a:t>
            </a:r>
            <a:r>
              <a:rPr lang="en-US" dirty="0"/>
              <a:t> test </a:t>
            </a:r>
            <a:r>
              <a:rPr lang="en-US" b="1" dirty="0"/>
              <a:t>where</a:t>
            </a:r>
            <a:r>
              <a:rPr lang="en-US" dirty="0"/>
              <a:t> a </a:t>
            </a:r>
            <a:r>
              <a:rPr lang="en-US" b="1" dirty="0"/>
              <a:t>like</a:t>
            </a:r>
            <a:r>
              <a:rPr lang="en-US" dirty="0"/>
              <a:t> '%</a:t>
            </a:r>
            <a:r>
              <a:rPr lang="en-US" dirty="0" err="1"/>
              <a:t>c_t</a:t>
            </a:r>
            <a:r>
              <a:rPr lang="en-US" dirty="0"/>
              <a:t>%';</a:t>
            </a:r>
          </a:p>
          <a:p>
            <a:endParaRPr lang="en-US" dirty="0"/>
          </a:p>
          <a:p>
            <a:r>
              <a:rPr lang="en-US" dirty="0"/>
              <a:t>Other Keywords</a:t>
            </a:r>
          </a:p>
          <a:p>
            <a:pPr marL="13716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select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b="1" dirty="0"/>
              <a:t>from</a:t>
            </a:r>
            <a:r>
              <a:rPr lang="en-US" dirty="0"/>
              <a:t> test </a:t>
            </a:r>
            <a:r>
              <a:rPr lang="en-US" b="1" dirty="0"/>
              <a:t>where</a:t>
            </a:r>
            <a:r>
              <a:rPr lang="en-US" dirty="0"/>
              <a:t> a </a:t>
            </a:r>
            <a:r>
              <a:rPr lang="en-US" b="1" dirty="0"/>
              <a:t>is null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Metadata Tables</a:t>
            </a:r>
          </a:p>
          <a:p>
            <a:pPr lvl="1"/>
            <a:r>
              <a:rPr lang="en-US" dirty="0"/>
              <a:t>Highly vendor-specific</a:t>
            </a:r>
          </a:p>
          <a:p>
            <a:pPr lvl="1"/>
            <a:r>
              <a:rPr lang="en-US" dirty="0"/>
              <a:t>Available tables, table structures are usually stored in some reserved table name(s).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74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Specific to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Vendor’s Databases use different forms</a:t>
            </a:r>
          </a:p>
          <a:p>
            <a:r>
              <a:rPr lang="en-US" dirty="0" smtClean="0"/>
              <a:t>May want to use </a:t>
            </a:r>
            <a:r>
              <a:rPr lang="en-US" dirty="0" err="1" smtClean="0"/>
              <a:t>reconn</a:t>
            </a:r>
            <a:r>
              <a:rPr lang="en-US" dirty="0" smtClean="0"/>
              <a:t> techniques to determine which database is in use</a:t>
            </a:r>
          </a:p>
          <a:p>
            <a:r>
              <a:rPr lang="en-US" dirty="0" smtClean="0"/>
              <a:t>What follows are some general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52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SQL Injection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Submit a single </a:t>
            </a:r>
            <a:r>
              <a:rPr lang="en-US" dirty="0" smtClean="0"/>
              <a:t>quote (‘), this </a:t>
            </a:r>
            <a:r>
              <a:rPr lang="en-US" dirty="0"/>
              <a:t>is used in SQL as a string terminator and, if not filtered by the application, would lead to an incorrect </a:t>
            </a:r>
            <a:r>
              <a:rPr lang="en-US" dirty="0" smtClean="0"/>
              <a:t>query</a:t>
            </a:r>
          </a:p>
          <a:p>
            <a:r>
              <a:rPr lang="en-US" dirty="0"/>
              <a:t>Submit a </a:t>
            </a:r>
            <a:r>
              <a:rPr lang="en-US" dirty="0" smtClean="0"/>
              <a:t>semicolon </a:t>
            </a:r>
            <a:r>
              <a:rPr lang="en-US" dirty="0"/>
              <a:t>(;) </a:t>
            </a:r>
            <a:r>
              <a:rPr lang="en-US" dirty="0" smtClean="0"/>
              <a:t>this is </a:t>
            </a:r>
            <a:r>
              <a:rPr lang="en-US" dirty="0"/>
              <a:t>used to end a SQL statement and, if it is not filtered, it is also likely to generate an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In either case:</a:t>
            </a:r>
            <a:endParaRPr lang="en-US" dirty="0"/>
          </a:p>
          <a:p>
            <a:pPr lvl="1"/>
            <a:r>
              <a:rPr lang="en-US" dirty="0"/>
              <a:t>	If an error results, app is vulnerable.</a:t>
            </a:r>
          </a:p>
          <a:p>
            <a:pPr lvl="1"/>
            <a:r>
              <a:rPr lang="en-US" dirty="0"/>
              <a:t>	If no error, check for any output changes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2050" name="Picture 2" descr="C:\Users\Wade\AppData\Local\Microsoft\Windows\Temporary Internet Files\Content.IE5\BPG8GHXN\MP9003140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752600" cy="12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SQL Injection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also try</a:t>
            </a:r>
            <a:endParaRPr lang="en-US" dirty="0"/>
          </a:p>
          <a:p>
            <a:pPr lvl="1"/>
            <a:r>
              <a:rPr lang="en-US" dirty="0" smtClean="0"/>
              <a:t>Submit </a:t>
            </a:r>
            <a:r>
              <a:rPr lang="en-US" dirty="0"/>
              <a:t>two single </a:t>
            </a:r>
            <a:r>
              <a:rPr lang="en-US" dirty="0" smtClean="0"/>
              <a:t>quotes (‘’).</a:t>
            </a:r>
            <a:endParaRPr lang="en-US" dirty="0"/>
          </a:p>
          <a:p>
            <a:pPr lvl="2"/>
            <a:r>
              <a:rPr lang="en-US" dirty="0" smtClean="0"/>
              <a:t>Databases </a:t>
            </a:r>
            <a:r>
              <a:rPr lang="en-US" dirty="0"/>
              <a:t>use ’’ to represent literal ’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error disappears, app is </a:t>
            </a:r>
            <a:r>
              <a:rPr lang="en-US" dirty="0" smtClean="0"/>
              <a:t>vulnerable</a:t>
            </a:r>
          </a:p>
          <a:p>
            <a:pPr lvl="1"/>
            <a:r>
              <a:rPr lang="en-US" dirty="0" smtClean="0"/>
              <a:t>Comment </a:t>
            </a:r>
            <a:r>
              <a:rPr lang="en-US" dirty="0" err="1" smtClean="0"/>
              <a:t>deliminators</a:t>
            </a:r>
            <a:r>
              <a:rPr lang="en-US" dirty="0"/>
              <a:t> (-- or </a:t>
            </a:r>
            <a:r>
              <a:rPr lang="en-US" dirty="0" smtClean="0"/>
              <a:t>/* </a:t>
            </a:r>
            <a:r>
              <a:rPr lang="en-US" dirty="0"/>
              <a:t>*/,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SQL keywords like ‘AND’ and ‘OR’</a:t>
            </a:r>
          </a:p>
          <a:p>
            <a:pPr lvl="1"/>
            <a:r>
              <a:rPr lang="en-US" dirty="0" smtClean="0"/>
              <a:t>String where a number is expected</a:t>
            </a:r>
          </a:p>
          <a:p>
            <a:pPr lvl="2"/>
            <a:r>
              <a:rPr lang="en-US" dirty="0" smtClean="0"/>
              <a:t>Might also slip by SQL Injection detection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87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actual SQL is</a:t>
            </a:r>
          </a:p>
          <a:p>
            <a:pPr lvl="1"/>
            <a:r>
              <a:rPr lang="en-US" dirty="0"/>
              <a:t>SELECT * FROM Users WHERE Username='$username' AND Password='$</a:t>
            </a:r>
            <a:r>
              <a:rPr lang="en-US" dirty="0" smtClean="0"/>
              <a:t>password‘</a:t>
            </a:r>
          </a:p>
          <a:p>
            <a:r>
              <a:rPr lang="en-US" dirty="0" smtClean="0"/>
              <a:t>Now consider</a:t>
            </a:r>
          </a:p>
          <a:p>
            <a:pPr lvl="1"/>
            <a:r>
              <a:rPr lang="en-US" dirty="0"/>
              <a:t>$username = 1' or '1' = </a:t>
            </a:r>
            <a:r>
              <a:rPr lang="en-US" dirty="0" smtClean="0"/>
              <a:t>'1</a:t>
            </a:r>
          </a:p>
          <a:p>
            <a:pPr lvl="1"/>
            <a:r>
              <a:rPr lang="en-US" dirty="0"/>
              <a:t>$password = 1' or '1' = </a:t>
            </a:r>
            <a:r>
              <a:rPr lang="en-US" dirty="0" smtClean="0"/>
              <a:t>'1</a:t>
            </a:r>
          </a:p>
          <a:p>
            <a:r>
              <a:rPr lang="en-US" dirty="0" smtClean="0"/>
              <a:t>Becomes</a:t>
            </a:r>
          </a:p>
          <a:p>
            <a:pPr lvl="1"/>
            <a:r>
              <a:rPr lang="en-US" dirty="0"/>
              <a:t>SELECT * FROM Users WHERE Username='1' OR '1' = '1' AND Password='1' OR '1' = '1'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https://www.owasp.org/index.php/Testing_for_SQL_Injection_(OTG-INPVAL-005</a:t>
            </a:r>
            <a:r>
              <a:rPr lang="en-US" sz="1200" dirty="0" smtClean="0">
                <a:hlinkClick r:id="rId2"/>
              </a:rPr>
              <a:t>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54374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Assume actual SQL is</a:t>
            </a:r>
          </a:p>
          <a:p>
            <a:pPr lvl="1"/>
            <a:r>
              <a:rPr lang="en-US" dirty="0"/>
              <a:t>SELECT * FROM products WHERE </a:t>
            </a:r>
            <a:r>
              <a:rPr lang="en-US" dirty="0" err="1"/>
              <a:t>id_product</a:t>
            </a:r>
            <a:r>
              <a:rPr lang="en-US" dirty="0"/>
              <a:t>=$</a:t>
            </a:r>
            <a:r>
              <a:rPr lang="en-US" dirty="0" err="1" smtClean="0"/>
              <a:t>id_product</a:t>
            </a:r>
            <a:endParaRPr lang="en-US" dirty="0" smtClean="0"/>
          </a:p>
          <a:p>
            <a:pPr marL="585216" lvl="1" indent="0">
              <a:buNone/>
            </a:pPr>
            <a:r>
              <a:rPr lang="en-US" dirty="0" smtClean="0"/>
              <a:t>		Or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www.example.com/product.php?id=10</a:t>
            </a:r>
            <a:endParaRPr lang="en-US" dirty="0" smtClean="0"/>
          </a:p>
          <a:p>
            <a:r>
              <a:rPr lang="en-US" dirty="0" smtClean="0"/>
              <a:t>Now consider:</a:t>
            </a:r>
          </a:p>
          <a:p>
            <a:pPr lvl="1"/>
            <a:r>
              <a:rPr lang="en-US" dirty="0"/>
              <a:t>http://www.example.com/product.php?id=10 AND </a:t>
            </a:r>
            <a:r>
              <a:rPr lang="en-US" dirty="0" smtClean="0"/>
              <a:t>1=2</a:t>
            </a:r>
          </a:p>
          <a:p>
            <a:r>
              <a:rPr lang="en-US" dirty="0" smtClean="0"/>
              <a:t>If you get a response that there are no matches try:</a:t>
            </a:r>
          </a:p>
          <a:p>
            <a:pPr lvl="1"/>
            <a:r>
              <a:rPr lang="en-US" dirty="0"/>
              <a:t>http://www.example.com/product.php?id=10 AND </a:t>
            </a:r>
            <a:r>
              <a:rPr lang="en-US" dirty="0" smtClean="0"/>
              <a:t>1=1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791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Fingerprinting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your error messages</a:t>
            </a:r>
          </a:p>
          <a:p>
            <a:r>
              <a:rPr lang="en-US" dirty="0" smtClean="0"/>
              <a:t>MySQL</a:t>
            </a:r>
          </a:p>
          <a:p>
            <a:pPr lvl="1"/>
            <a:r>
              <a:rPr lang="en-US" dirty="0"/>
              <a:t>You have an error in your SQL syntax; check the manual that corresponds to your MySQL server version for the right syntax to use near '\'' at line </a:t>
            </a:r>
            <a:r>
              <a:rPr lang="en-US" dirty="0" smtClean="0"/>
              <a:t>1</a:t>
            </a:r>
          </a:p>
          <a:p>
            <a:r>
              <a:rPr lang="en-US" dirty="0" smtClean="0"/>
              <a:t>SQL Server</a:t>
            </a:r>
          </a:p>
          <a:p>
            <a:pPr lvl="1"/>
            <a:r>
              <a:rPr lang="en-US" dirty="0"/>
              <a:t>ORA-00933: SQL command not properly </a:t>
            </a:r>
            <a:r>
              <a:rPr lang="en-US" dirty="0" smtClean="0"/>
              <a:t>ended</a:t>
            </a:r>
          </a:p>
          <a:p>
            <a:r>
              <a:rPr lang="en-US" dirty="0" err="1" smtClean="0"/>
              <a:t>PostgresSQL</a:t>
            </a:r>
            <a:endParaRPr lang="en-US" dirty="0" smtClean="0"/>
          </a:p>
          <a:p>
            <a:pPr lvl="1"/>
            <a:r>
              <a:rPr lang="en-US" dirty="0"/>
              <a:t>Query failed: ERROR: syntax error at or near "’" at character 56 in /www/site/</a:t>
            </a:r>
            <a:r>
              <a:rPr lang="en-US" dirty="0" err="1"/>
              <a:t>test.php</a:t>
            </a:r>
            <a:r>
              <a:rPr lang="en-US" dirty="0"/>
              <a:t> on line 121.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52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SQL Humor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3999"/>
            <a:ext cx="7620000" cy="237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40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http://xkcd.com/327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487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SQL Humor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096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gizmodo.com/5498412/sql-injection-license-plate-hopes-to-foil-euro-traffic-cameras</a:t>
            </a:r>
            <a:endParaRPr lang="en-US" sz="16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057143" cy="4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787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 accesses default accounts, unused pages, unpatched flaws, unprotected files and directories, etc. to gain unauthorized access to or knowledge of the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657600"/>
            <a:ext cx="53149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www.owasp.org/index.php/Top_10_2013-A5-Security_Misconfiguration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2452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Remember those Google searches from Reconnaissance?  For instance: intitle</a:t>
            </a:r>
            <a:r>
              <a:rPr lang="en-US" dirty="0"/>
              <a:t>:"Test Page for Apache</a:t>
            </a:r>
            <a:r>
              <a:rPr lang="en-US" dirty="0" smtClean="0"/>
              <a:t>"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3124200"/>
            <a:ext cx="79136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4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Attackers typically don’t break crypto directly. They break something else, such as steal keys, do man-in-the-middle attacks, or steal clear text data off the server, while in transit, or from the user’s browser.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60660"/>
            <a:ext cx="5314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www.owasp.org/index.php/Top_10_2013-A6-Sensitive_Data_Exposure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9564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4006</TotalTime>
  <Words>1880</Words>
  <Application>Microsoft Office PowerPoint</Application>
  <PresentationFormat>On-screen Show (4:3)</PresentationFormat>
  <Paragraphs>427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 The News</vt:lpstr>
      <vt:lpstr>In The News</vt:lpstr>
      <vt:lpstr>In The News</vt:lpstr>
      <vt:lpstr>Web Applications Continued</vt:lpstr>
      <vt:lpstr>Security Misconfiguration</vt:lpstr>
      <vt:lpstr>Security Misconfiguration</vt:lpstr>
      <vt:lpstr>Sensitive Data Exposure</vt:lpstr>
      <vt:lpstr>Sensitive Data Exposure</vt:lpstr>
      <vt:lpstr>Missing Function Level Access Control</vt:lpstr>
      <vt:lpstr>Missing Function Level Access Control</vt:lpstr>
      <vt:lpstr>Cross-Site Request Forgery (CSRF)</vt:lpstr>
      <vt:lpstr>Cross-Site Request Forgery (CSRF)</vt:lpstr>
      <vt:lpstr>Using Components with Known Vulnerabilities</vt:lpstr>
      <vt:lpstr>Using Components with Known Vulnerabilities</vt:lpstr>
      <vt:lpstr>Unvalidated Redirects and Forwards</vt:lpstr>
      <vt:lpstr>Unvalidated Redirects and Forwards</vt:lpstr>
      <vt:lpstr>Now What</vt:lpstr>
      <vt:lpstr>What’s an Intercepting Proxy</vt:lpstr>
      <vt:lpstr>Kali 2.0 Version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If Few More Things</vt:lpstr>
      <vt:lpstr>If Few More Things</vt:lpstr>
      <vt:lpstr>Poor Man's Substitute</vt:lpstr>
      <vt:lpstr>On to SQL Injection</vt:lpstr>
      <vt:lpstr>SQL Injection</vt:lpstr>
      <vt:lpstr>Frequently Used To:</vt:lpstr>
      <vt:lpstr>Caution</vt:lpstr>
      <vt:lpstr>Brief SQL Review</vt:lpstr>
      <vt:lpstr>Brief SQL Review</vt:lpstr>
      <vt:lpstr>Brief SQL Review</vt:lpstr>
      <vt:lpstr>Brief SQL Review</vt:lpstr>
      <vt:lpstr>Brief SQL Review</vt:lpstr>
      <vt:lpstr>Form Specific to Version</vt:lpstr>
      <vt:lpstr>Finding SQL Injection Bugs</vt:lpstr>
      <vt:lpstr>Finding SQL Injection Bugs</vt:lpstr>
      <vt:lpstr>Simple Example</vt:lpstr>
      <vt:lpstr>Simple Example (2)</vt:lpstr>
      <vt:lpstr>Fingerprinting Databases</vt:lpstr>
      <vt:lpstr>Famous SQL Humor</vt:lpstr>
      <vt:lpstr>Famous SQL Humor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291</cp:revision>
  <dcterms:created xsi:type="dcterms:W3CDTF">2014-08-27T02:09:01Z</dcterms:created>
  <dcterms:modified xsi:type="dcterms:W3CDTF">2015-11-04T04:28:42Z</dcterms:modified>
</cp:coreProperties>
</file>