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4"/>
  </p:notesMasterIdLst>
  <p:sldIdLst>
    <p:sldId id="256" r:id="rId2"/>
    <p:sldId id="258" r:id="rId3"/>
    <p:sldId id="444" r:id="rId4"/>
    <p:sldId id="443" r:id="rId5"/>
    <p:sldId id="442" r:id="rId6"/>
    <p:sldId id="445" r:id="rId7"/>
    <p:sldId id="446" r:id="rId8"/>
    <p:sldId id="447" r:id="rId9"/>
    <p:sldId id="448" r:id="rId10"/>
    <p:sldId id="479" r:id="rId11"/>
    <p:sldId id="478" r:id="rId12"/>
    <p:sldId id="480" r:id="rId13"/>
    <p:sldId id="450" r:id="rId14"/>
    <p:sldId id="451" r:id="rId15"/>
    <p:sldId id="452" r:id="rId16"/>
    <p:sldId id="453" r:id="rId17"/>
    <p:sldId id="454" r:id="rId18"/>
    <p:sldId id="455" r:id="rId19"/>
    <p:sldId id="481" r:id="rId20"/>
    <p:sldId id="482" r:id="rId21"/>
    <p:sldId id="483" r:id="rId22"/>
    <p:sldId id="494" r:id="rId23"/>
    <p:sldId id="495" r:id="rId24"/>
    <p:sldId id="496" r:id="rId25"/>
    <p:sldId id="497" r:id="rId26"/>
    <p:sldId id="498" r:id="rId27"/>
    <p:sldId id="499" r:id="rId28"/>
    <p:sldId id="500" r:id="rId29"/>
    <p:sldId id="501" r:id="rId30"/>
    <p:sldId id="502" r:id="rId31"/>
    <p:sldId id="503" r:id="rId32"/>
    <p:sldId id="504" r:id="rId33"/>
    <p:sldId id="505" r:id="rId34"/>
    <p:sldId id="506" r:id="rId35"/>
    <p:sldId id="507" r:id="rId36"/>
    <p:sldId id="508" r:id="rId37"/>
    <p:sldId id="509" r:id="rId38"/>
    <p:sldId id="510" r:id="rId39"/>
    <p:sldId id="511" r:id="rId40"/>
    <p:sldId id="512" r:id="rId41"/>
    <p:sldId id="513" r:id="rId42"/>
    <p:sldId id="514" r:id="rId43"/>
    <p:sldId id="515" r:id="rId44"/>
    <p:sldId id="516" r:id="rId45"/>
    <p:sldId id="517" r:id="rId46"/>
    <p:sldId id="518" r:id="rId47"/>
    <p:sldId id="519" r:id="rId48"/>
    <p:sldId id="520" r:id="rId49"/>
    <p:sldId id="521" r:id="rId50"/>
    <p:sldId id="522" r:id="rId51"/>
    <p:sldId id="523" r:id="rId52"/>
    <p:sldId id="524" r:id="rId53"/>
    <p:sldId id="525" r:id="rId54"/>
    <p:sldId id="526" r:id="rId55"/>
    <p:sldId id="527" r:id="rId56"/>
    <p:sldId id="528" r:id="rId57"/>
    <p:sldId id="529" r:id="rId58"/>
    <p:sldId id="530" r:id="rId59"/>
    <p:sldId id="531" r:id="rId60"/>
    <p:sldId id="532" r:id="rId61"/>
    <p:sldId id="533" r:id="rId62"/>
    <p:sldId id="396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3EAD8-6D9C-474A-80E8-55CD568CC287}" type="datetimeFigureOut">
              <a:rPr lang="en-US" smtClean="0"/>
              <a:t>9/18/2017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FA81E-3D39-4640-8F50-0F2C7E59BD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411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78306-4B64-4079-8E0E-3F4ED84A9EB6}" type="datetime1">
              <a:rPr lang="en-US" smtClean="0"/>
              <a:t>9/18/2017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270C-39AA-4647-BA25-024A87A73259}" type="datetime1">
              <a:rPr lang="en-US" smtClean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2FCA-7615-458A-A442-98F02BB98560}" type="datetime1">
              <a:rPr lang="en-US" smtClean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157E-4199-4D5B-B489-A8817FD5D3B5}" type="datetime1">
              <a:rPr lang="en-US" smtClean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DDFF-607B-4287-817D-C8AB288B64B8}" type="datetime1">
              <a:rPr lang="en-US" smtClean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82640-F4B5-498C-B45C-D88E0EA924C8}" type="datetime1">
              <a:rPr lang="en-US" smtClean="0"/>
              <a:t>9/18/2017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7F9E-B631-47E8-A447-32D040AD18C9}" type="datetime1">
              <a:rPr lang="en-US" smtClean="0"/>
              <a:t>9/18/2017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458E3-9A13-474E-B010-A07442B38A79}" type="datetime1">
              <a:rPr lang="en-US" smtClean="0"/>
              <a:t>9/18/2017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9E32-84D5-4CA1-BC86-373115D97472}" type="datetime1">
              <a:rPr lang="en-US" smtClean="0"/>
              <a:t>9/18/2017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37A56-AAD1-4649-B0BF-2A35EF6156C3}" type="datetime1">
              <a:rPr lang="en-US" smtClean="0"/>
              <a:t>9/18/2017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6A0E8-BC2C-4C4B-B7D2-3D4787FB2D59}" type="datetime1">
              <a:rPr lang="en-US" smtClean="0"/>
              <a:t>9/18/2017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C07D9C4-3355-44BE-BA9F-DD20A0C72D63}" type="datetime1">
              <a:rPr lang="en-US" smtClean="0"/>
              <a:t>9/18/2017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community.mis.temple.edu/mis5211sec001fall17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danielmiessler.com/study/tcpdump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Transmission_Control_Protocol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Nmap-Network-Scanning-Official-Discovery/dp/0979958717/ref=sr_1_1?ie=UTF8&amp;qid=1411443925&amp;sr=8-1&amp;keywords=nmap" TargetMode="External"/><Relationship Id="rId2" Type="http://schemas.openxmlformats.org/officeDocument/2006/relationships/hyperlink" Target="http://nmap.org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sourceforge.net/projects/virtualhacking/files/os/metasploitable/metasploitable-linux-2.0.0/download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ana.org/assignments/service-names-port-numbers/service-names-port-numbers.xhtml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nux.com/learn/tutorials/381794-audit-your-network-with-zenmap?format=pdf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 to Ethical Hacking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331698"/>
            <a:ext cx="65532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MIS 5211.001</a:t>
            </a:r>
          </a:p>
          <a:p>
            <a:r>
              <a:rPr lang="en-US" dirty="0" smtClean="0"/>
              <a:t>Week 4</a:t>
            </a:r>
          </a:p>
          <a:p>
            <a:r>
              <a:rPr lang="en-US" sz="2200" dirty="0"/>
              <a:t>Site: </a:t>
            </a:r>
            <a:r>
              <a:rPr lang="en-US" sz="1900" dirty="0">
                <a:hlinkClick r:id="rId2"/>
              </a:rPr>
              <a:t>http://community.mis.temple.edu/mis5211sec001fall17/</a:t>
            </a:r>
            <a:endParaRPr lang="en-US" sz="17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05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tcpdump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Remember Man page for tcpdump is already installed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10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14600"/>
            <a:ext cx="6856413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8322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tcpdump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Communications</a:t>
            </a:r>
          </a:p>
          <a:p>
            <a:pPr lvl="1"/>
            <a:r>
              <a:rPr lang="en-US" dirty="0" smtClean="0"/>
              <a:t>Try tcpdump -nS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Looking for pings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90800"/>
            <a:ext cx="6751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505" y="3276600"/>
            <a:ext cx="675163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267200"/>
            <a:ext cx="6913563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4609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tcpdump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If you are not root:</a:t>
            </a:r>
          </a:p>
          <a:p>
            <a:pPr lvl="1"/>
            <a:r>
              <a:rPr lang="en-US" dirty="0" smtClean="0"/>
              <a:t>Remember: sudo tcpdump</a:t>
            </a:r>
          </a:p>
          <a:p>
            <a:r>
              <a:rPr lang="en-US" dirty="0" smtClean="0"/>
              <a:t>Can filter for specific IP</a:t>
            </a:r>
          </a:p>
          <a:p>
            <a:pPr lvl="1"/>
            <a:r>
              <a:rPr lang="en-US" dirty="0" smtClean="0"/>
              <a:t>Try: tcpdump –nn tcp and dst 10.10.10.10</a:t>
            </a:r>
          </a:p>
          <a:p>
            <a:pPr lvl="1"/>
            <a:r>
              <a:rPr lang="en-US" dirty="0" smtClean="0"/>
              <a:t>Try: tcpdump –nn udp and src 10.10.10.10</a:t>
            </a:r>
          </a:p>
          <a:p>
            <a:pPr lvl="1"/>
            <a:r>
              <a:rPr lang="en-US" dirty="0" smtClean="0"/>
              <a:t>Try: tcpdump –nn tcp and port 443 and host 10.10.10.10</a:t>
            </a:r>
          </a:p>
          <a:p>
            <a:pPr lvl="1"/>
            <a:r>
              <a:rPr lang="en-US" dirty="0" smtClean="0"/>
              <a:t>FYI</a:t>
            </a:r>
          </a:p>
          <a:p>
            <a:pPr lvl="2"/>
            <a:r>
              <a:rPr lang="en-US" dirty="0"/>
              <a:t>-n : Don’t resolve hostnames.</a:t>
            </a:r>
          </a:p>
          <a:p>
            <a:pPr lvl="2"/>
            <a:r>
              <a:rPr lang="en-US" dirty="0"/>
              <a:t>-nn : Don’t resolve hostnames or port names.</a:t>
            </a:r>
            <a:endParaRPr lang="en-US" dirty="0" smtClean="0"/>
          </a:p>
          <a:p>
            <a:r>
              <a:rPr lang="en-US" dirty="0" smtClean="0"/>
              <a:t>More </a:t>
            </a:r>
            <a:r>
              <a:rPr lang="en-US" dirty="0"/>
              <a:t>detailed How To:</a:t>
            </a:r>
          </a:p>
          <a:p>
            <a:pPr lvl="1"/>
            <a:r>
              <a:rPr lang="en-US" dirty="0">
                <a:hlinkClick r:id="rId2"/>
              </a:rPr>
              <a:t>http://danielmiessler.com/study/tcpdump/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134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Sweeps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Hping3</a:t>
            </a:r>
          </a:p>
          <a:p>
            <a:pPr lvl="1"/>
            <a:r>
              <a:rPr lang="en-US" dirty="0" smtClean="0"/>
              <a:t>One target at a time</a:t>
            </a:r>
          </a:p>
          <a:p>
            <a:r>
              <a:rPr lang="en-US" dirty="0" smtClean="0"/>
              <a:t>Caution: Windows firewalls may block functionality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13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733800"/>
            <a:ext cx="6884987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3614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Hping3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spoof source</a:t>
            </a:r>
          </a:p>
          <a:p>
            <a:pPr lvl="1"/>
            <a:r>
              <a:rPr lang="en-US" dirty="0" smtClean="0"/>
              <a:t>--spoof</a:t>
            </a:r>
          </a:p>
          <a:p>
            <a:pPr lvl="1"/>
            <a:r>
              <a:rPr lang="en-US" dirty="0" smtClean="0"/>
              <a:t>Example</a:t>
            </a:r>
          </a:p>
          <a:p>
            <a:pPr lvl="2"/>
            <a:r>
              <a:rPr lang="en-US" dirty="0" smtClean="0"/>
              <a:t>Hping3 –spoof 10.10.10.10 10.10.10.20</a:t>
            </a:r>
          </a:p>
          <a:p>
            <a:pPr lvl="2"/>
            <a:r>
              <a:rPr lang="en-US" dirty="0" smtClean="0"/>
              <a:t>Sets source to 10.10.10.10</a:t>
            </a:r>
          </a:p>
          <a:p>
            <a:pPr lvl="2"/>
            <a:r>
              <a:rPr lang="en-US" dirty="0" smtClean="0"/>
              <a:t>Sets destination to 10.10.10.20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163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Hping3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Targets ports</a:t>
            </a:r>
          </a:p>
          <a:p>
            <a:pPr lvl="1"/>
            <a:r>
              <a:rPr lang="en-US" dirty="0" smtClean="0"/>
              <a:t>-- destport [port]</a:t>
            </a:r>
          </a:p>
          <a:p>
            <a:pPr lvl="1"/>
            <a:r>
              <a:rPr lang="en-US" dirty="0" smtClean="0"/>
              <a:t>Example</a:t>
            </a:r>
          </a:p>
          <a:p>
            <a:pPr lvl="2"/>
            <a:r>
              <a:rPr lang="en-US" dirty="0" smtClean="0"/>
              <a:t>Hping3 10.10.10.10 –p 53</a:t>
            </a:r>
          </a:p>
          <a:p>
            <a:pPr lvl="2"/>
            <a:r>
              <a:rPr lang="en-US" dirty="0" smtClean="0"/>
              <a:t>Targets port 53 on 10.10.10.10</a:t>
            </a:r>
          </a:p>
          <a:p>
            <a:r>
              <a:rPr lang="en-US" dirty="0" smtClean="0"/>
              <a:t>Target multiple port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602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Hping3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targeting port 22 with count “-c” and verbose “-V”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16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743200"/>
            <a:ext cx="5419725" cy="366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0355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Nmap is a network mapper</a:t>
            </a:r>
          </a:p>
          <a:p>
            <a:r>
              <a:rPr lang="en-US" dirty="0" smtClean="0"/>
              <a:t>Very basic example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Just pings a machine and confirms it exists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17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38" y="2738438"/>
            <a:ext cx="6484937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9569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we take it up a notch</a:t>
            </a:r>
          </a:p>
          <a:p>
            <a:r>
              <a:rPr lang="en-US" dirty="0" smtClean="0"/>
              <a:t>Lets check an entire class “C” address</a:t>
            </a:r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Try: nmap –sP 192.168.1-255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18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657600"/>
            <a:ext cx="5334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82939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Always target by IP address</a:t>
            </a:r>
          </a:p>
          <a:p>
            <a:r>
              <a:rPr lang="en-US" dirty="0" smtClean="0"/>
              <a:t>Round Robbin DNS (Think basic load balancing) may spread packets to different machines and corrupt your results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08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Tonight's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Scanning</a:t>
            </a:r>
          </a:p>
          <a:p>
            <a:pPr lvl="1"/>
            <a:r>
              <a:rPr lang="en-US" dirty="0" smtClean="0"/>
              <a:t>Types</a:t>
            </a:r>
          </a:p>
          <a:p>
            <a:pPr lvl="1"/>
            <a:r>
              <a:rPr lang="en-US" dirty="0" smtClean="0"/>
              <a:t>TcpDump</a:t>
            </a:r>
          </a:p>
          <a:p>
            <a:pPr lvl="1"/>
            <a:r>
              <a:rPr lang="en-US" dirty="0" smtClean="0"/>
              <a:t>Hping3</a:t>
            </a:r>
          </a:p>
          <a:p>
            <a:pPr lvl="1"/>
            <a:r>
              <a:rPr lang="en-US" dirty="0" smtClean="0"/>
              <a:t>Beginning Nmap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5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Scans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Targeting a large number of addresses and/or ports will create a very long scan</a:t>
            </a:r>
          </a:p>
          <a:p>
            <a:r>
              <a:rPr lang="en-US" dirty="0" smtClean="0"/>
              <a:t>Need to focus on smaller scope of addresses and a limited number of ports</a:t>
            </a:r>
          </a:p>
          <a:p>
            <a:r>
              <a:rPr lang="en-US" dirty="0" smtClean="0"/>
              <a:t>If you have to scan large addresses space or all ports consider:</a:t>
            </a:r>
          </a:p>
          <a:p>
            <a:pPr lvl="1"/>
            <a:r>
              <a:rPr lang="en-US" dirty="0" smtClean="0"/>
              <a:t>Multiple scanners</a:t>
            </a:r>
          </a:p>
          <a:p>
            <a:pPr lvl="1"/>
            <a:r>
              <a:rPr lang="en-US" dirty="0" smtClean="0"/>
              <a:t>Distributed scanners (Closer to Targets)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58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Sniffers for Scanning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Pen Testers suggest running a sniffer to watch activity</a:t>
            </a:r>
          </a:p>
          <a:p>
            <a:pPr lvl="1"/>
            <a:r>
              <a:rPr lang="en-US" dirty="0" smtClean="0"/>
              <a:t>Detect errors</a:t>
            </a:r>
          </a:p>
          <a:p>
            <a:pPr lvl="1"/>
            <a:r>
              <a:rPr lang="en-US" dirty="0" smtClean="0"/>
              <a:t>Visualize what is happening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63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Little Refresher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Recall, two principle packet types</a:t>
            </a:r>
          </a:p>
          <a:p>
            <a:pPr lvl="1"/>
            <a:r>
              <a:rPr lang="en-US" dirty="0" smtClean="0"/>
              <a:t>TCP (Transmission Control Protocol)</a:t>
            </a:r>
          </a:p>
          <a:p>
            <a:pPr lvl="2"/>
            <a:r>
              <a:rPr lang="en-US" dirty="0" smtClean="0"/>
              <a:t>Connection oriented</a:t>
            </a:r>
          </a:p>
          <a:p>
            <a:pPr lvl="2"/>
            <a:r>
              <a:rPr lang="en-US" dirty="0" smtClean="0"/>
              <a:t>Reliable</a:t>
            </a:r>
          </a:p>
          <a:p>
            <a:pPr lvl="2"/>
            <a:r>
              <a:rPr lang="en-US" dirty="0" smtClean="0"/>
              <a:t>Sequenced</a:t>
            </a:r>
          </a:p>
          <a:p>
            <a:pPr lvl="1"/>
            <a:r>
              <a:rPr lang="en-US" dirty="0" smtClean="0"/>
              <a:t>UDP (User Datagram Protocol)</a:t>
            </a:r>
          </a:p>
          <a:p>
            <a:pPr lvl="2"/>
            <a:r>
              <a:rPr lang="en-US" dirty="0" smtClean="0"/>
              <a:t>Connectionless</a:t>
            </a:r>
          </a:p>
          <a:p>
            <a:pPr lvl="2"/>
            <a:r>
              <a:rPr lang="en-US" dirty="0" smtClean="0"/>
              <a:t>Best effort (Left to higher level application to detect loss and request retransmission if needed)</a:t>
            </a:r>
          </a:p>
          <a:p>
            <a:pPr lvl="2"/>
            <a:r>
              <a:rPr lang="en-US" dirty="0" smtClean="0"/>
              <a:t>Independent (un-sequenced)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01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Protocol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23</a:t>
            </a:fld>
            <a:endParaRPr lang="en-US" dirty="0"/>
          </a:p>
        </p:txBody>
      </p:sp>
      <p:pic>
        <p:nvPicPr>
          <p:cNvPr id="102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229600" cy="2484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7200" y="41148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Number of flags have grown over the years, adding flags to the left as new ones are approved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With nine flags, there are 512 unique combinations of 1s and 0s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Add the three reserved flags and the number grows to 4096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04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 Control Bits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 bits also called “Control Flags”</a:t>
            </a:r>
          </a:p>
          <a:p>
            <a:r>
              <a:rPr lang="en-US" dirty="0" smtClean="0"/>
              <a:t>Defined by RFCs 793, 3168, and 3540</a:t>
            </a:r>
          </a:p>
          <a:p>
            <a:r>
              <a:rPr lang="en-US" dirty="0" smtClean="0"/>
              <a:t>Currently defines 9 bits or flags</a:t>
            </a:r>
          </a:p>
          <a:p>
            <a:pPr lvl="1"/>
            <a:r>
              <a:rPr lang="en-US" dirty="0" smtClean="0"/>
              <a:t>See: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en.wikipedia.org/wiki/Transmission_Control_Protocol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99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Way Handshake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“Legal” TCP connection begins with a three way handshake.</a:t>
            </a:r>
          </a:p>
          <a:p>
            <a:r>
              <a:rPr lang="en-US" dirty="0" smtClean="0"/>
              <a:t>Sequence numbers are exchanged with the </a:t>
            </a:r>
            <a:r>
              <a:rPr lang="en-US" dirty="0" err="1" smtClean="0"/>
              <a:t>Syn</a:t>
            </a:r>
            <a:r>
              <a:rPr lang="en-US" dirty="0" smtClean="0"/>
              <a:t>, </a:t>
            </a:r>
            <a:r>
              <a:rPr lang="en-US" dirty="0" err="1" smtClean="0"/>
              <a:t>Syn-Ack</a:t>
            </a:r>
            <a:r>
              <a:rPr lang="en-US" dirty="0" smtClean="0"/>
              <a:t>, and </a:t>
            </a:r>
            <a:r>
              <a:rPr lang="en-US" dirty="0" err="1" smtClean="0"/>
              <a:t>Ack</a:t>
            </a:r>
            <a:r>
              <a:rPr lang="en-US" dirty="0" smtClean="0"/>
              <a:t> packets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25</a:t>
            </a:fld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62400"/>
            <a:ext cx="7832361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81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This Applies to Scanning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 the RFC (793)</a:t>
            </a:r>
          </a:p>
          <a:p>
            <a:r>
              <a:rPr lang="en-US" dirty="0" smtClean="0"/>
              <a:t>A TCP listener on a port will respond with </a:t>
            </a:r>
            <a:r>
              <a:rPr lang="en-US" dirty="0" err="1" smtClean="0"/>
              <a:t>Ack</a:t>
            </a:r>
            <a:r>
              <a:rPr lang="en-US" dirty="0" smtClean="0"/>
              <a:t>, regardless of the payload</a:t>
            </a:r>
          </a:p>
          <a:p>
            <a:r>
              <a:rPr lang="en-US" dirty="0" smtClean="0"/>
              <a:t>Listener responds with a </a:t>
            </a:r>
            <a:r>
              <a:rPr lang="en-US" dirty="0" err="1" smtClean="0"/>
              <a:t>Syn-Ack</a:t>
            </a:r>
            <a:endParaRPr lang="en-US" dirty="0" smtClean="0"/>
          </a:p>
          <a:p>
            <a:r>
              <a:rPr lang="en-US" dirty="0" smtClean="0"/>
              <a:t>Therefore, if you get a </a:t>
            </a:r>
            <a:r>
              <a:rPr lang="en-US" dirty="0" err="1" smtClean="0"/>
              <a:t>Syn-Ack</a:t>
            </a:r>
            <a:r>
              <a:rPr lang="en-US" dirty="0" smtClean="0"/>
              <a:t>, something that speaks TCP was listening on that port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51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Port Open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Port Closed or Blocked by Firewall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27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95500"/>
            <a:ext cx="7728697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4191000"/>
            <a:ext cx="7652497" cy="124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42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Behaviors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Port Inaccessible (Likely Blocked by Firewall)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Port Inaccessible (Likely Blocked by Firewall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Note: </a:t>
            </a:r>
            <a:r>
              <a:rPr lang="en-US" dirty="0" err="1" smtClean="0"/>
              <a:t>Nmap</a:t>
            </a:r>
            <a:r>
              <a:rPr lang="en-US" dirty="0" smtClean="0"/>
              <a:t> will mark both as “filtered”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28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09800"/>
            <a:ext cx="7494494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191000"/>
            <a:ext cx="7494494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818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UDP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As you can see, UDP is a lot simpler.</a:t>
            </a:r>
          </a:p>
          <a:p>
            <a:pPr lvl="1"/>
            <a:r>
              <a:rPr lang="en-US" dirty="0" smtClean="0"/>
              <a:t>No Sequence Numbers</a:t>
            </a:r>
          </a:p>
          <a:p>
            <a:pPr lvl="1"/>
            <a:r>
              <a:rPr lang="en-US" dirty="0" smtClean="0"/>
              <a:t>No flags or control bits</a:t>
            </a:r>
          </a:p>
          <a:p>
            <a:pPr lvl="1"/>
            <a:r>
              <a:rPr lang="en-US" dirty="0" smtClean="0"/>
              <a:t>No “Connection”</a:t>
            </a:r>
          </a:p>
          <a:p>
            <a:r>
              <a:rPr lang="en-US" dirty="0" smtClean="0"/>
              <a:t>As a result</a:t>
            </a:r>
          </a:p>
          <a:p>
            <a:pPr lvl="1"/>
            <a:r>
              <a:rPr lang="en-US" dirty="0" smtClean="0"/>
              <a:t>Slower to scan</a:t>
            </a:r>
          </a:p>
          <a:p>
            <a:pPr lvl="1"/>
            <a:r>
              <a:rPr lang="en-US" dirty="0" smtClean="0"/>
              <a:t>Less reliable scanning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29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348662" cy="109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789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</a:p>
          <a:p>
            <a:pPr lvl="1"/>
            <a:r>
              <a:rPr lang="en-US" dirty="0" smtClean="0"/>
              <a:t>Find live network hosts, Firewalls, Routers, Printers, etc…</a:t>
            </a:r>
          </a:p>
          <a:p>
            <a:pPr lvl="1"/>
            <a:r>
              <a:rPr lang="en-US" dirty="0" smtClean="0"/>
              <a:t>Work out network topology</a:t>
            </a:r>
          </a:p>
          <a:p>
            <a:pPr lvl="1"/>
            <a:r>
              <a:rPr lang="en-US" dirty="0" smtClean="0"/>
              <a:t>Operating systems used</a:t>
            </a:r>
          </a:p>
          <a:p>
            <a:pPr lvl="1"/>
            <a:r>
              <a:rPr lang="en-US" dirty="0" smtClean="0"/>
              <a:t>Open ports</a:t>
            </a:r>
          </a:p>
          <a:p>
            <a:pPr lvl="1"/>
            <a:r>
              <a:rPr lang="en-US" dirty="0" smtClean="0"/>
              <a:t>Available network services</a:t>
            </a:r>
          </a:p>
          <a:p>
            <a:pPr lvl="1"/>
            <a:r>
              <a:rPr lang="en-US" u="sng" dirty="0" smtClean="0"/>
              <a:t>Potential</a:t>
            </a:r>
            <a:r>
              <a:rPr lang="en-US" dirty="0" smtClean="0"/>
              <a:t> vulnerabilities</a:t>
            </a:r>
          </a:p>
          <a:p>
            <a:pPr lvl="1"/>
            <a:r>
              <a:rPr lang="en-US" dirty="0" smtClean="0"/>
              <a:t>While minimizing the chance of disrupting operations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7652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Port Open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Port Closed or Blocked by Firewall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30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3" y="2209800"/>
            <a:ext cx="7494494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91000"/>
            <a:ext cx="7391400" cy="1202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148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Behaviors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Port Inaccessible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Could be:</a:t>
            </a:r>
          </a:p>
          <a:p>
            <a:pPr lvl="1"/>
            <a:r>
              <a:rPr lang="en-US" dirty="0" smtClean="0"/>
              <a:t>Closed</a:t>
            </a:r>
          </a:p>
          <a:p>
            <a:pPr lvl="1"/>
            <a:r>
              <a:rPr lang="en-US" dirty="0" smtClean="0"/>
              <a:t>Blocked going in</a:t>
            </a:r>
          </a:p>
          <a:p>
            <a:pPr lvl="1"/>
            <a:r>
              <a:rPr lang="en-US" dirty="0" smtClean="0"/>
              <a:t>Blocked coming out</a:t>
            </a:r>
          </a:p>
          <a:p>
            <a:pPr lvl="1"/>
            <a:r>
              <a:rPr lang="en-US" dirty="0" smtClean="0"/>
              <a:t>Service not responding (Looking for a particular payload)</a:t>
            </a:r>
          </a:p>
          <a:p>
            <a:pPr lvl="1"/>
            <a:r>
              <a:rPr lang="en-US" dirty="0" smtClean="0"/>
              <a:t>Packet simply dropped due to collision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31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09800"/>
            <a:ext cx="7494494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020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to </a:t>
            </a:r>
            <a:r>
              <a:rPr lang="en-US" dirty="0" err="1" smtClean="0"/>
              <a:t>Nmap</a:t>
            </a:r>
            <a:r>
              <a:rPr lang="en-US" dirty="0" smtClean="0"/>
              <a:t> the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Written and maintained by Fyodor</a:t>
            </a:r>
          </a:p>
          <a:p>
            <a:r>
              <a:rPr lang="en-US" dirty="0">
                <a:hlinkClick r:id="rId2"/>
              </a:rPr>
              <a:t>http://nmap.org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Note: Lots of good info on the site, but the tutorial is a bit out of date.  Latest info was put in a book and is sold on Amazon</a:t>
            </a:r>
          </a:p>
          <a:p>
            <a:pPr lvl="1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www.amazon.com/Nmap-Network-Scanning-Official-Discovery/dp/0979958717/ref=sr_1_1?ie=UTF8&amp;qid=1411443925&amp;sr=8-1&amp;keywords=nmap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39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Nmap</a:t>
            </a:r>
            <a:r>
              <a:rPr lang="en-US" dirty="0" smtClean="0"/>
              <a:t> Location On Kali (old)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33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905" y="1600200"/>
            <a:ext cx="6732189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669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NMAP New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0649" y="1600200"/>
            <a:ext cx="4362701" cy="470852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55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Suitable Target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Metasploitable</a:t>
            </a:r>
            <a:endParaRPr lang="en-US" dirty="0" smtClean="0"/>
          </a:p>
          <a:p>
            <a:pPr lvl="1"/>
            <a:r>
              <a:rPr lang="en-US" dirty="0" smtClean="0"/>
              <a:t>Deliberately vulnerable version of Linux developed for training on </a:t>
            </a:r>
            <a:r>
              <a:rPr lang="en-US" dirty="0" err="1" smtClean="0"/>
              <a:t>Metasploit</a:t>
            </a:r>
            <a:endParaRPr lang="en-US" dirty="0" smtClean="0"/>
          </a:p>
          <a:p>
            <a:pPr lvl="1"/>
            <a:r>
              <a:rPr lang="en-US" dirty="0" smtClean="0"/>
              <a:t>We’ll use it here since there will be worthwhile things to find with </a:t>
            </a:r>
            <a:r>
              <a:rPr lang="en-US" dirty="0" err="1" smtClean="0"/>
              <a:t>nmap</a:t>
            </a:r>
            <a:r>
              <a:rPr lang="en-US" dirty="0" smtClean="0"/>
              <a:t>.</a:t>
            </a:r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sourceforge.net/projects/virtualhacking/files/os/metasploitable/metasploitable-linux-2.0.0/download</a:t>
            </a:r>
            <a:endParaRPr lang="en-US" dirty="0" smtClean="0"/>
          </a:p>
          <a:p>
            <a:r>
              <a:rPr lang="en-US" dirty="0" err="1" smtClean="0"/>
              <a:t>UserID</a:t>
            </a:r>
            <a:r>
              <a:rPr lang="en-US" dirty="0" smtClean="0"/>
              <a:t>: </a:t>
            </a:r>
            <a:r>
              <a:rPr lang="en-US" dirty="0" err="1" smtClean="0"/>
              <a:t>msfadmin</a:t>
            </a:r>
            <a:r>
              <a:rPr lang="en-US" dirty="0" smtClean="0"/>
              <a:t>  Password: </a:t>
            </a:r>
            <a:r>
              <a:rPr lang="en-US" dirty="0" err="1" smtClean="0"/>
              <a:t>msfadmin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95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Heads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After downloading the zip file, extract to a convenient location.  VMWare should have created a folder in “My Documents” called “Virtual Machines”</a:t>
            </a:r>
          </a:p>
          <a:p>
            <a:r>
              <a:rPr lang="en-US" dirty="0" smtClean="0"/>
              <a:t>Let Kali get started first</a:t>
            </a:r>
          </a:p>
          <a:p>
            <a:r>
              <a:rPr lang="en-US" dirty="0" smtClean="0"/>
              <a:t>Then, select “Open a Virtual Machine” and navigate to the folder for </a:t>
            </a:r>
            <a:r>
              <a:rPr lang="en-US" dirty="0" err="1" smtClean="0"/>
              <a:t>metasploitable</a:t>
            </a:r>
            <a:r>
              <a:rPr lang="en-US" dirty="0" smtClean="0"/>
              <a:t>.  Then launch.</a:t>
            </a:r>
          </a:p>
          <a:p>
            <a:r>
              <a:rPr lang="en-US" dirty="0" smtClean="0"/>
              <a:t>You get a prompt asking if you moved or copied the VM, select “Moved”</a:t>
            </a:r>
          </a:p>
          <a:p>
            <a:r>
              <a:rPr lang="en-US" dirty="0" smtClean="0"/>
              <a:t>Once started, login and issue command </a:t>
            </a:r>
            <a:r>
              <a:rPr lang="en-US" dirty="0" err="1" smtClean="0"/>
              <a:t>ifconfig</a:t>
            </a:r>
            <a:r>
              <a:rPr lang="en-US" dirty="0" smtClean="0"/>
              <a:t> to get you IP address and your done.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21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</a:t>
            </a:r>
            <a:r>
              <a:rPr lang="en-US" dirty="0" err="1" smtClean="0"/>
              <a:t>Nmap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709160"/>
          </a:xfrm>
        </p:spPr>
        <p:txBody>
          <a:bodyPr/>
          <a:lstStyle/>
          <a:p>
            <a:r>
              <a:rPr lang="en-US" dirty="0" smtClean="0"/>
              <a:t>Lets try something simple</a:t>
            </a:r>
          </a:p>
          <a:p>
            <a:r>
              <a:rPr lang="en-US" dirty="0" err="1" smtClean="0"/>
              <a:t>Nmap</a:t>
            </a:r>
            <a:r>
              <a:rPr lang="en-US" dirty="0" smtClean="0"/>
              <a:t> 192.168.233.135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37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00200"/>
            <a:ext cx="4239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833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This Tells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There are a number of interesting ports here</a:t>
            </a:r>
          </a:p>
          <a:p>
            <a:pPr lvl="1"/>
            <a:r>
              <a:rPr lang="en-US" dirty="0" smtClean="0"/>
              <a:t>ftp</a:t>
            </a:r>
          </a:p>
          <a:p>
            <a:pPr lvl="1"/>
            <a:r>
              <a:rPr lang="en-US" dirty="0" err="1" smtClean="0"/>
              <a:t>Ssh</a:t>
            </a:r>
            <a:endParaRPr lang="en-US" dirty="0" smtClean="0"/>
          </a:p>
          <a:p>
            <a:pPr lvl="1"/>
            <a:r>
              <a:rPr lang="en-US" dirty="0" smtClean="0"/>
              <a:t>telnet</a:t>
            </a:r>
          </a:p>
          <a:p>
            <a:pPr lvl="1"/>
            <a:r>
              <a:rPr lang="en-US" dirty="0" err="1" smtClean="0"/>
              <a:t>Smtp</a:t>
            </a:r>
            <a:r>
              <a:rPr lang="en-US" dirty="0" smtClean="0"/>
              <a:t> (Mail)</a:t>
            </a:r>
          </a:p>
          <a:p>
            <a:pPr lvl="1"/>
            <a:r>
              <a:rPr lang="en-US" dirty="0" smtClean="0"/>
              <a:t>domain (DNS)</a:t>
            </a:r>
          </a:p>
          <a:p>
            <a:pPr lvl="1"/>
            <a:r>
              <a:rPr lang="en-US" dirty="0" smtClean="0"/>
              <a:t>http (Web Server)</a:t>
            </a:r>
          </a:p>
          <a:p>
            <a:r>
              <a:rPr lang="en-US" dirty="0" smtClean="0"/>
              <a:t>Keep in mind, ports are “commonly associated” with these services, but not guaranteed</a:t>
            </a:r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www.iana.org/assignments/service-names-port-numbers/service-names-port-numbers.xhtml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91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Points to Remember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-n – Don’t resolve host names</a:t>
            </a:r>
          </a:p>
          <a:p>
            <a:r>
              <a:rPr lang="en-US" dirty="0" smtClean="0"/>
              <a:t>-</a:t>
            </a:r>
            <a:r>
              <a:rPr lang="en-US" dirty="0" err="1" smtClean="0"/>
              <a:t>nn</a:t>
            </a:r>
            <a:r>
              <a:rPr lang="en-US" dirty="0" smtClean="0"/>
              <a:t> – Don’t resolve host names OR port names</a:t>
            </a:r>
          </a:p>
          <a:p>
            <a:r>
              <a:rPr lang="en-US" dirty="0" smtClean="0"/>
              <a:t>-v – Verbose, tell me more</a:t>
            </a:r>
          </a:p>
          <a:p>
            <a:r>
              <a:rPr lang="en-US" dirty="0" smtClean="0"/>
              <a:t>-</a:t>
            </a:r>
            <a:r>
              <a:rPr lang="en-US" dirty="0" err="1" smtClean="0"/>
              <a:t>vv</a:t>
            </a:r>
            <a:r>
              <a:rPr lang="en-US" dirty="0" smtClean="0"/>
              <a:t> – Really Verbose, tell me lots more</a:t>
            </a:r>
          </a:p>
          <a:p>
            <a:r>
              <a:rPr lang="en-US" dirty="0" smtClean="0"/>
              <a:t>-</a:t>
            </a:r>
            <a:r>
              <a:rPr lang="en-US" dirty="0" err="1" smtClean="0"/>
              <a:t>iL</a:t>
            </a:r>
            <a:r>
              <a:rPr lang="en-US" dirty="0" smtClean="0"/>
              <a:t> – Input from list, get host list from a text file</a:t>
            </a:r>
          </a:p>
          <a:p>
            <a:r>
              <a:rPr lang="en-US" dirty="0" smtClean="0"/>
              <a:t>--exclude – Don’t scan a particular host</a:t>
            </a:r>
          </a:p>
          <a:p>
            <a:r>
              <a:rPr lang="en-US" dirty="0" smtClean="0"/>
              <a:t>--</a:t>
            </a:r>
            <a:r>
              <a:rPr lang="en-US" dirty="0" err="1" smtClean="0"/>
              <a:t>excludefile</a:t>
            </a:r>
            <a:r>
              <a:rPr lang="en-US" dirty="0" smtClean="0"/>
              <a:t> – Don’t scan hosts from a text file</a:t>
            </a:r>
          </a:p>
          <a:p>
            <a:r>
              <a:rPr lang="en-US" dirty="0" smtClean="0"/>
              <a:t>Remember – “man </a:t>
            </a:r>
            <a:r>
              <a:rPr lang="en-US" dirty="0" err="1" smtClean="0"/>
              <a:t>nmap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6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of Scans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Sweep – Send a series of probes (ICMP ping) to find live hosts</a:t>
            </a:r>
          </a:p>
          <a:p>
            <a:r>
              <a:rPr lang="en-US" dirty="0" smtClean="0"/>
              <a:t>Trace – Use tools like traceroute and/or tracert to map network</a:t>
            </a:r>
          </a:p>
          <a:p>
            <a:r>
              <a:rPr lang="en-US" dirty="0" smtClean="0"/>
              <a:t>Port Scanning – Checking for open TCP or UDP ports</a:t>
            </a:r>
          </a:p>
          <a:p>
            <a:r>
              <a:rPr lang="en-US" dirty="0" smtClean="0"/>
              <a:t>Fingerprinting – Determine operating system</a:t>
            </a:r>
          </a:p>
          <a:p>
            <a:r>
              <a:rPr lang="en-US" dirty="0" smtClean="0"/>
              <a:t>Version Scanning – Finding versions of services and protocols</a:t>
            </a:r>
          </a:p>
          <a:p>
            <a:r>
              <a:rPr lang="en-US" dirty="0" smtClean="0"/>
              <a:t>Vulnerability Scanning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9619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--packet-trace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Nmap</a:t>
            </a:r>
            <a:r>
              <a:rPr lang="en-US" dirty="0" smtClean="0"/>
              <a:t> prints a summary of every packet sent or received</a:t>
            </a:r>
          </a:p>
          <a:p>
            <a:r>
              <a:rPr lang="en-US" dirty="0" smtClean="0"/>
              <a:t>May want to limit ports “-p1-1024” or less</a:t>
            </a:r>
          </a:p>
          <a:p>
            <a:r>
              <a:rPr lang="en-US" dirty="0" smtClean="0"/>
              <a:t>There are also</a:t>
            </a:r>
          </a:p>
          <a:p>
            <a:pPr lvl="1"/>
            <a:r>
              <a:rPr lang="en-US" dirty="0" smtClean="0"/>
              <a:t>--version-trace</a:t>
            </a:r>
          </a:p>
          <a:p>
            <a:pPr lvl="1"/>
            <a:r>
              <a:rPr lang="en-US" dirty="0" smtClean="0"/>
              <a:t>--script-trace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40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986" y="4483803"/>
            <a:ext cx="5943601" cy="1755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246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Scan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r>
              <a:rPr lang="en-US" dirty="0" err="1" smtClean="0"/>
              <a:t>sT</a:t>
            </a:r>
            <a:r>
              <a:rPr lang="en-US" dirty="0" smtClean="0"/>
              <a:t> – TCP connect() scanning</a:t>
            </a:r>
          </a:p>
          <a:p>
            <a:pPr lvl="1"/>
            <a:r>
              <a:rPr lang="en-US" dirty="0" smtClean="0"/>
              <a:t>If connect succeeds, port is open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41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667000"/>
            <a:ext cx="53911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609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Scan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r>
              <a:rPr lang="en-US" dirty="0" err="1" smtClean="0"/>
              <a:t>sS</a:t>
            </a:r>
            <a:r>
              <a:rPr lang="en-US" dirty="0" smtClean="0"/>
              <a:t> – SYN stealth Scan</a:t>
            </a:r>
          </a:p>
          <a:p>
            <a:pPr lvl="1"/>
            <a:r>
              <a:rPr lang="en-US" dirty="0" smtClean="0"/>
              <a:t>If SYN-ACK is received, port is open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42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19400"/>
            <a:ext cx="53721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066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 Scan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r>
              <a:rPr lang="en-US" dirty="0" err="1" smtClean="0"/>
              <a:t>sF</a:t>
            </a:r>
            <a:r>
              <a:rPr lang="en-US" dirty="0" smtClean="0"/>
              <a:t> – Like SYN Scan, less likely to be flagged</a:t>
            </a:r>
          </a:p>
          <a:p>
            <a:pPr lvl="1"/>
            <a:r>
              <a:rPr lang="en-US" dirty="0" smtClean="0"/>
              <a:t>Closed port responds w/ RST, Open port drops</a:t>
            </a:r>
          </a:p>
          <a:p>
            <a:pPr lvl="1"/>
            <a:r>
              <a:rPr lang="en-US" dirty="0" smtClean="0"/>
              <a:t>Works on RFC 793 compliant systems</a:t>
            </a:r>
          </a:p>
          <a:p>
            <a:pPr lvl="2"/>
            <a:r>
              <a:rPr lang="en-US" dirty="0" smtClean="0"/>
              <a:t>Windows not compliant, could differentiate a Windows system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43</a:t>
            </a:fld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29373"/>
            <a:ext cx="53721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553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r>
              <a:rPr lang="en-US" dirty="0" err="1" smtClean="0"/>
              <a:t>sN</a:t>
            </a:r>
            <a:r>
              <a:rPr lang="en-US" dirty="0" smtClean="0"/>
              <a:t> – Null scan</a:t>
            </a:r>
          </a:p>
          <a:p>
            <a:pPr lvl="1"/>
            <a:r>
              <a:rPr lang="en-US" dirty="0" smtClean="0"/>
              <a:t>Similar to FIN</a:t>
            </a:r>
          </a:p>
          <a:p>
            <a:r>
              <a:rPr lang="en-US" dirty="0" smtClean="0"/>
              <a:t>-</a:t>
            </a:r>
            <a:r>
              <a:rPr lang="en-US" dirty="0" err="1" smtClean="0"/>
              <a:t>sX</a:t>
            </a:r>
            <a:r>
              <a:rPr lang="en-US" dirty="0" smtClean="0"/>
              <a:t> – Xmas tree scan</a:t>
            </a:r>
          </a:p>
          <a:p>
            <a:pPr lvl="1"/>
            <a:r>
              <a:rPr lang="en-US" dirty="0" smtClean="0"/>
              <a:t>Sets FIN, PSH, and URG</a:t>
            </a:r>
          </a:p>
          <a:p>
            <a:r>
              <a:rPr lang="en-US" dirty="0" smtClean="0"/>
              <a:t>-</a:t>
            </a:r>
            <a:r>
              <a:rPr lang="en-US" dirty="0" err="1" smtClean="0"/>
              <a:t>sM</a:t>
            </a:r>
            <a:r>
              <a:rPr lang="en-US" dirty="0" smtClean="0"/>
              <a:t> – </a:t>
            </a:r>
            <a:r>
              <a:rPr lang="en-US" dirty="0" err="1" smtClean="0"/>
              <a:t>Maiman</a:t>
            </a:r>
            <a:r>
              <a:rPr lang="en-US" dirty="0" smtClean="0"/>
              <a:t> scan</a:t>
            </a:r>
          </a:p>
          <a:p>
            <a:pPr lvl="1"/>
            <a:r>
              <a:rPr lang="en-US" dirty="0" smtClean="0"/>
              <a:t>sets FIN and ACK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All work by looking for the absence of a RST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44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268" y="5326299"/>
            <a:ext cx="6875463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227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Roll Your 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--</a:t>
            </a:r>
            <a:r>
              <a:rPr lang="en-US" dirty="0" err="1" smtClean="0"/>
              <a:t>scanflags</a:t>
            </a:r>
            <a:endParaRPr lang="en-US" dirty="0" smtClean="0"/>
          </a:p>
          <a:p>
            <a:pPr lvl="1"/>
            <a:r>
              <a:rPr lang="en-US" dirty="0" smtClean="0"/>
              <a:t>Example:</a:t>
            </a:r>
          </a:p>
          <a:p>
            <a:pPr lvl="2"/>
            <a:r>
              <a:rPr lang="en-US" dirty="0" err="1" smtClean="0"/>
              <a:t>Nmap</a:t>
            </a:r>
            <a:r>
              <a:rPr lang="en-US" dirty="0" smtClean="0"/>
              <a:t> –</a:t>
            </a:r>
            <a:r>
              <a:rPr lang="en-US" dirty="0" err="1" smtClean="0"/>
              <a:t>scanflags</a:t>
            </a:r>
            <a:r>
              <a:rPr lang="en-US" dirty="0" smtClean="0"/>
              <a:t> SYNPSHACK –p 80 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74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UDP Scans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r>
              <a:rPr lang="en-US" dirty="0" err="1" smtClean="0"/>
              <a:t>sU</a:t>
            </a:r>
            <a:r>
              <a:rPr lang="en-US" dirty="0" smtClean="0"/>
              <a:t> – 0 Byte UDP Packet</a:t>
            </a:r>
          </a:p>
          <a:p>
            <a:pPr lvl="1"/>
            <a:r>
              <a:rPr lang="en-US" dirty="0" smtClean="0"/>
              <a:t>Port unreachable – Port is closed</a:t>
            </a:r>
          </a:p>
          <a:p>
            <a:pPr lvl="1"/>
            <a:r>
              <a:rPr lang="en-US" dirty="0" smtClean="0"/>
              <a:t>No response – Port assumed open</a:t>
            </a:r>
          </a:p>
          <a:p>
            <a:pPr lvl="1"/>
            <a:r>
              <a:rPr lang="en-US" dirty="0" smtClean="0"/>
              <a:t>Very time consuming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20 ports took 5.46 seconds, -</a:t>
            </a:r>
            <a:r>
              <a:rPr lang="en-US" dirty="0" err="1" smtClean="0"/>
              <a:t>sT</a:t>
            </a:r>
            <a:r>
              <a:rPr lang="en-US" dirty="0" smtClean="0"/>
              <a:t> scan only took 0.15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46</a:t>
            </a:fld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505200"/>
            <a:ext cx="53530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268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 Scan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r>
              <a:rPr lang="en-US" dirty="0" err="1" smtClean="0"/>
              <a:t>sO</a:t>
            </a:r>
            <a:r>
              <a:rPr lang="en-US" dirty="0" smtClean="0"/>
              <a:t> – Looks for IP Protocols supported</a:t>
            </a:r>
          </a:p>
          <a:p>
            <a:pPr lvl="1"/>
            <a:r>
              <a:rPr lang="en-US" dirty="0" smtClean="0"/>
              <a:t>Sends raw IP packets without additional header information</a:t>
            </a:r>
          </a:p>
          <a:p>
            <a:pPr lvl="1"/>
            <a:r>
              <a:rPr lang="en-US" dirty="0" smtClean="0"/>
              <a:t>Takes time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47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963" y="3428999"/>
            <a:ext cx="53530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429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Version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r>
              <a:rPr lang="en-US" dirty="0" err="1" smtClean="0"/>
              <a:t>sV</a:t>
            </a:r>
            <a:r>
              <a:rPr lang="en-US" dirty="0" smtClean="0"/>
              <a:t> – Attempts to determine version of services running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48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743199"/>
            <a:ext cx="609600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404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-A – Looks for version of OS as well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49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09800"/>
            <a:ext cx="6875463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925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Order works from </a:t>
            </a:r>
            <a:r>
              <a:rPr lang="en-US" u="sng" dirty="0" smtClean="0"/>
              <a:t>less</a:t>
            </a:r>
            <a:r>
              <a:rPr lang="en-US" dirty="0" smtClean="0"/>
              <a:t> to </a:t>
            </a:r>
            <a:r>
              <a:rPr lang="en-US" u="sng" dirty="0" smtClean="0"/>
              <a:t>more</a:t>
            </a:r>
            <a:r>
              <a:rPr lang="en-US" dirty="0" smtClean="0"/>
              <a:t> intrusive</a:t>
            </a:r>
          </a:p>
          <a:p>
            <a:pPr lvl="1"/>
            <a:r>
              <a:rPr lang="en-US" dirty="0" smtClean="0"/>
              <a:t>Sweeps are unlikely to disrupt anything, probably will not even alert security systems</a:t>
            </a:r>
          </a:p>
          <a:p>
            <a:pPr lvl="1"/>
            <a:r>
              <a:rPr lang="en-US" dirty="0" smtClean="0"/>
              <a:t>Vulnerability scans may cause system disruptions, and will definitely light up even a marginally effective security system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9655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Still More on Version Scan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-O – Fingerprint the operating system</a:t>
            </a:r>
          </a:p>
          <a:p>
            <a:r>
              <a:rPr lang="en-US" dirty="0" smtClean="0"/>
              <a:t>-A = -</a:t>
            </a:r>
            <a:r>
              <a:rPr lang="en-US" dirty="0" err="1" smtClean="0"/>
              <a:t>sV</a:t>
            </a:r>
            <a:r>
              <a:rPr lang="en-US" dirty="0" smtClean="0"/>
              <a:t> + -O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63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Nmap</a:t>
            </a:r>
            <a:r>
              <a:rPr lang="en-US" dirty="0" smtClean="0"/>
              <a:t> Scripting Engine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Also known as NSE</a:t>
            </a:r>
          </a:p>
          <a:p>
            <a:pPr lvl="1"/>
            <a:r>
              <a:rPr lang="en-US" dirty="0" smtClean="0"/>
              <a:t>Written in “</a:t>
            </a:r>
            <a:r>
              <a:rPr lang="en-US" dirty="0" err="1" smtClean="0"/>
              <a:t>Lua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Activated with “-</a:t>
            </a:r>
            <a:r>
              <a:rPr lang="en-US" dirty="0" err="1" smtClean="0"/>
              <a:t>sC</a:t>
            </a:r>
            <a:r>
              <a:rPr lang="en-US" dirty="0" smtClean="0"/>
              <a:t>” or “- - script”</a:t>
            </a:r>
          </a:p>
          <a:p>
            <a:r>
              <a:rPr lang="en-US" dirty="0" smtClean="0"/>
              <a:t>Categories</a:t>
            </a:r>
          </a:p>
          <a:p>
            <a:pPr lvl="1"/>
            <a:r>
              <a:rPr lang="en-US" dirty="0" smtClean="0"/>
              <a:t>Safe</a:t>
            </a:r>
          </a:p>
          <a:p>
            <a:pPr lvl="1"/>
            <a:r>
              <a:rPr lang="en-US" dirty="0" smtClean="0"/>
              <a:t>Intrusive</a:t>
            </a:r>
          </a:p>
          <a:p>
            <a:pPr lvl="1"/>
            <a:r>
              <a:rPr lang="en-US" dirty="0" smtClean="0"/>
              <a:t>Malware</a:t>
            </a:r>
          </a:p>
          <a:p>
            <a:pPr lvl="1"/>
            <a:r>
              <a:rPr lang="en-US" dirty="0" smtClean="0"/>
              <a:t>Version</a:t>
            </a:r>
          </a:p>
          <a:p>
            <a:pPr lvl="1"/>
            <a:r>
              <a:rPr lang="en-US" dirty="0" smtClean="0"/>
              <a:t>Discovery</a:t>
            </a:r>
          </a:p>
          <a:p>
            <a:pPr lvl="1"/>
            <a:r>
              <a:rPr lang="en-US" dirty="0" smtClean="0"/>
              <a:t>Vulnerability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77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Script 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Kali, </a:t>
            </a:r>
            <a:r>
              <a:rPr lang="en-US" dirty="0" err="1" smtClean="0"/>
              <a:t>nmap</a:t>
            </a:r>
            <a:r>
              <a:rPr lang="en-US" dirty="0" smtClean="0"/>
              <a:t> scripts are located in:</a:t>
            </a:r>
          </a:p>
          <a:p>
            <a:pPr lvl="1"/>
            <a:r>
              <a:rPr lang="en-US" dirty="0" smtClean="0"/>
              <a:t>/</a:t>
            </a:r>
            <a:r>
              <a:rPr lang="en-US" dirty="0" err="1" smtClean="0"/>
              <a:t>usr</a:t>
            </a:r>
            <a:r>
              <a:rPr lang="en-US" dirty="0" smtClean="0"/>
              <a:t>/share/</a:t>
            </a:r>
            <a:r>
              <a:rPr lang="en-US" dirty="0" err="1" smtClean="0"/>
              <a:t>nmap</a:t>
            </a:r>
            <a:r>
              <a:rPr lang="en-US" dirty="0" smtClean="0"/>
              <a:t>/scripts</a:t>
            </a:r>
          </a:p>
          <a:p>
            <a:r>
              <a:rPr lang="en-US" dirty="0" smtClean="0"/>
              <a:t>Can view using either “cat” OR </a:t>
            </a:r>
            <a:r>
              <a:rPr lang="en-US" dirty="0" err="1" smtClean="0"/>
              <a:t>gedits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52</a:t>
            </a:fld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200400"/>
            <a:ext cx="5257800" cy="3196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417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Script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SSL-Heartbleed</a:t>
            </a:r>
          </a:p>
          <a:p>
            <a:r>
              <a:rPr lang="en-US" dirty="0" smtClean="0"/>
              <a:t>Try: </a:t>
            </a:r>
            <a:r>
              <a:rPr lang="en-US" dirty="0" err="1" smtClean="0"/>
              <a:t>nmap</a:t>
            </a:r>
            <a:r>
              <a:rPr lang="en-US" dirty="0" smtClean="0"/>
              <a:t> –p 443 --script </a:t>
            </a:r>
            <a:r>
              <a:rPr lang="en-US" dirty="0" err="1" smtClean="0"/>
              <a:t>ssl-heartbleed</a:t>
            </a:r>
            <a:r>
              <a:rPr lang="en-US" dirty="0" smtClean="0"/>
              <a:t> {target}</a:t>
            </a:r>
          </a:p>
          <a:p>
            <a:r>
              <a:rPr lang="en-US" dirty="0" smtClean="0"/>
              <a:t>In this case, 443 is not even open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53</a:t>
            </a:fld>
            <a:endParaRPr lang="en-US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3436749"/>
            <a:ext cx="565785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27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Zenmap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Graphical User Interface for </a:t>
            </a:r>
            <a:r>
              <a:rPr lang="en-US" dirty="0" err="1" smtClean="0"/>
              <a:t>nmap</a:t>
            </a:r>
            <a:endParaRPr lang="en-US" dirty="0" smtClean="0"/>
          </a:p>
          <a:p>
            <a:r>
              <a:rPr lang="en-US" dirty="0" smtClean="0"/>
              <a:t>Why did we just spend that time on the command line?</a:t>
            </a:r>
          </a:p>
          <a:p>
            <a:pPr lvl="1"/>
            <a:r>
              <a:rPr lang="en-US" dirty="0" smtClean="0"/>
              <a:t>Better control</a:t>
            </a:r>
          </a:p>
          <a:p>
            <a:pPr lvl="1"/>
            <a:r>
              <a:rPr lang="en-US" dirty="0" smtClean="0"/>
              <a:t>Better understanding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01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Zenmap</a:t>
            </a:r>
            <a:r>
              <a:rPr lang="en-US" dirty="0" smtClean="0"/>
              <a:t> Location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55</a:t>
            </a:fld>
            <a:endParaRPr lang="en-US" dirty="0"/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399" y="1600200"/>
            <a:ext cx="7139201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177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Zenmap</a:t>
            </a:r>
            <a:r>
              <a:rPr lang="en-US" dirty="0" smtClean="0"/>
              <a:t> New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0649" y="1600200"/>
            <a:ext cx="4362701" cy="470852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9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Zenmap</a:t>
            </a:r>
            <a:r>
              <a:rPr lang="en-US" dirty="0" smtClean="0"/>
              <a:t> Scan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57</a:t>
            </a:fld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1"/>
            <a:ext cx="4080587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075357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848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Still Really a Command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81400" cy="4709160"/>
          </a:xfrm>
        </p:spPr>
        <p:txBody>
          <a:bodyPr/>
          <a:lstStyle/>
          <a:p>
            <a:r>
              <a:rPr lang="en-US" dirty="0" smtClean="0"/>
              <a:t>Look at the arrow</a:t>
            </a:r>
          </a:p>
          <a:p>
            <a:r>
              <a:rPr lang="en-US" dirty="0" smtClean="0"/>
              <a:t>You can add to command line</a:t>
            </a:r>
          </a:p>
          <a:p>
            <a:r>
              <a:rPr lang="en-US" dirty="0" smtClean="0"/>
              <a:t>Remember that SSL-</a:t>
            </a:r>
            <a:r>
              <a:rPr lang="en-US" dirty="0" err="1" smtClean="0"/>
              <a:t>hearbleed</a:t>
            </a:r>
            <a:r>
              <a:rPr lang="en-US" dirty="0" smtClean="0"/>
              <a:t> script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58</a:t>
            </a:fld>
            <a:endParaRPr lang="en-US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24000"/>
            <a:ext cx="4518891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965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a few Extras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59</a:t>
            </a:fld>
            <a:endParaRPr 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673" y="1600200"/>
            <a:ext cx="5368653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848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Always target by IP address</a:t>
            </a:r>
          </a:p>
          <a:p>
            <a:r>
              <a:rPr lang="en-US" dirty="0" smtClean="0"/>
              <a:t>Round Robbin DNS (Think basic load balancing) may spread packets to different machines and corrupt your results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57358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More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60</a:t>
            </a:fld>
            <a:endParaRPr lang="en-US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904" y="1868748"/>
            <a:ext cx="6676191" cy="417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77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Zenmap</a:t>
            </a:r>
            <a:r>
              <a:rPr lang="en-US" dirty="0" smtClean="0"/>
              <a:t> 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www.linux.com/learn/tutorials/381794-audit-your-network-with-zenmap?format=pdf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5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en-US" sz="7200" dirty="0" smtClean="0"/>
              <a:t>?</a:t>
            </a:r>
            <a:endParaRPr lang="en-US" sz="7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69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Scans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Targeting a large number of addresses and/or ports will create a very long scan</a:t>
            </a:r>
          </a:p>
          <a:p>
            <a:r>
              <a:rPr lang="en-US" dirty="0" smtClean="0"/>
              <a:t>Need to focus on smaller scope of addresses and a limited number of ports</a:t>
            </a:r>
          </a:p>
          <a:p>
            <a:r>
              <a:rPr lang="en-US" dirty="0" smtClean="0"/>
              <a:t>If you have to scan large addresses space or all ports consider:</a:t>
            </a:r>
          </a:p>
          <a:p>
            <a:pPr lvl="1"/>
            <a:r>
              <a:rPr lang="en-US" dirty="0" smtClean="0"/>
              <a:t>Multiple scanners</a:t>
            </a:r>
          </a:p>
          <a:p>
            <a:pPr lvl="1"/>
            <a:r>
              <a:rPr lang="en-US" dirty="0" smtClean="0"/>
              <a:t>Distributed scanners (Closer to Targets)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683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Sniffers for Scanning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Pen Testers suggest running a sniffer to watch activity</a:t>
            </a:r>
          </a:p>
          <a:p>
            <a:pPr lvl="1"/>
            <a:r>
              <a:rPr lang="en-US" dirty="0" smtClean="0"/>
              <a:t>Detect errors</a:t>
            </a:r>
          </a:p>
          <a:p>
            <a:pPr lvl="1"/>
            <a:r>
              <a:rPr lang="en-US" dirty="0" smtClean="0"/>
              <a:t>Visualize what is happening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124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tcpdump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Linux sniffer tool is tcpdump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9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33600"/>
            <a:ext cx="5410200" cy="365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75990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1901</TotalTime>
  <Words>1762</Words>
  <Application>Microsoft Office PowerPoint</Application>
  <PresentationFormat>On-screen Show (4:3)</PresentationFormat>
  <Paragraphs>436</Paragraphs>
  <Slides>62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0" baseType="lpstr">
      <vt:lpstr>Arial</vt:lpstr>
      <vt:lpstr>Book Antiqua</vt:lpstr>
      <vt:lpstr>Calibri</vt:lpstr>
      <vt:lpstr>Lucida Sans</vt:lpstr>
      <vt:lpstr>Wingdings</vt:lpstr>
      <vt:lpstr>Wingdings 2</vt:lpstr>
      <vt:lpstr>Wingdings 3</vt:lpstr>
      <vt:lpstr>Apex</vt:lpstr>
      <vt:lpstr>Intro to Ethical Hacking</vt:lpstr>
      <vt:lpstr>Tonight's Plan</vt:lpstr>
      <vt:lpstr>Scanning</vt:lpstr>
      <vt:lpstr>Type of Scans</vt:lpstr>
      <vt:lpstr>More on Types</vt:lpstr>
      <vt:lpstr>Targeting</vt:lpstr>
      <vt:lpstr>Big Scans</vt:lpstr>
      <vt:lpstr>Sniffers for Scanning</vt:lpstr>
      <vt:lpstr>tcpdump</vt:lpstr>
      <vt:lpstr>tcpdump</vt:lpstr>
      <vt:lpstr>tcpdump</vt:lpstr>
      <vt:lpstr>tcpdump</vt:lpstr>
      <vt:lpstr>Network Sweeps</vt:lpstr>
      <vt:lpstr>Hping3</vt:lpstr>
      <vt:lpstr>Hping3</vt:lpstr>
      <vt:lpstr>Hping3</vt:lpstr>
      <vt:lpstr>Nmap</vt:lpstr>
      <vt:lpstr>PowerPoint Presentation</vt:lpstr>
      <vt:lpstr>Targeting</vt:lpstr>
      <vt:lpstr>Big Scans</vt:lpstr>
      <vt:lpstr>Sniffers for Scanning</vt:lpstr>
      <vt:lpstr>A Little Refresher</vt:lpstr>
      <vt:lpstr>TCP Protocol</vt:lpstr>
      <vt:lpstr>TCP Control Bits</vt:lpstr>
      <vt:lpstr>Three Way Handshake</vt:lpstr>
      <vt:lpstr>How This Applies to Scanning</vt:lpstr>
      <vt:lpstr>Behaviors</vt:lpstr>
      <vt:lpstr>Behaviors 2</vt:lpstr>
      <vt:lpstr>UDP Protocol</vt:lpstr>
      <vt:lpstr>Behaviors</vt:lpstr>
      <vt:lpstr>Behaviors 2</vt:lpstr>
      <vt:lpstr>On to Nmap the Tool</vt:lpstr>
      <vt:lpstr>Nmap Location On Kali (old)</vt:lpstr>
      <vt:lpstr>NMAP New</vt:lpstr>
      <vt:lpstr>A Suitable Target</vt:lpstr>
      <vt:lpstr>Heads Up</vt:lpstr>
      <vt:lpstr>Back to Nmap</vt:lpstr>
      <vt:lpstr>What This Tells Us</vt:lpstr>
      <vt:lpstr>Points to Remember</vt:lpstr>
      <vt:lpstr>--packet-trace</vt:lpstr>
      <vt:lpstr>Basic Scan Types</vt:lpstr>
      <vt:lpstr>Basic Scan Types</vt:lpstr>
      <vt:lpstr>FIN Scan</vt:lpstr>
      <vt:lpstr>Other Options</vt:lpstr>
      <vt:lpstr>Roll Your Own</vt:lpstr>
      <vt:lpstr>UDP Scans</vt:lpstr>
      <vt:lpstr>Protocol Scan</vt:lpstr>
      <vt:lpstr>Version Detection</vt:lpstr>
      <vt:lpstr>More on Version</vt:lpstr>
      <vt:lpstr>Still More on Version Scan</vt:lpstr>
      <vt:lpstr>Nmap Scripting Engine</vt:lpstr>
      <vt:lpstr>Script Location</vt:lpstr>
      <vt:lpstr>Script Example</vt:lpstr>
      <vt:lpstr>Zenmap</vt:lpstr>
      <vt:lpstr>Zenmap Location</vt:lpstr>
      <vt:lpstr>Zenmap New</vt:lpstr>
      <vt:lpstr>Zenmap Scan</vt:lpstr>
      <vt:lpstr>Still Really a Command Line</vt:lpstr>
      <vt:lpstr>With a few Extras</vt:lpstr>
      <vt:lpstr>And More</vt:lpstr>
      <vt:lpstr>Zenmap Reference</vt:lpstr>
      <vt:lpstr>Questions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Ethical Hacking</dc:title>
  <dc:creator>Wade</dc:creator>
  <cp:lastModifiedBy>Wade Mackey</cp:lastModifiedBy>
  <cp:revision>139</cp:revision>
  <dcterms:created xsi:type="dcterms:W3CDTF">2014-08-27T02:09:01Z</dcterms:created>
  <dcterms:modified xsi:type="dcterms:W3CDTF">2017-09-19T02:58:59Z</dcterms:modified>
</cp:coreProperties>
</file>