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256" r:id="rId2"/>
    <p:sldId id="258" r:id="rId3"/>
    <p:sldId id="573" r:id="rId4"/>
    <p:sldId id="574" r:id="rId5"/>
    <p:sldId id="575" r:id="rId6"/>
    <p:sldId id="576" r:id="rId7"/>
    <p:sldId id="630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9" r:id="rId19"/>
    <p:sldId id="588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17" r:id="rId31"/>
    <p:sldId id="618" r:id="rId32"/>
    <p:sldId id="600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610" r:id="rId43"/>
    <p:sldId id="611" r:id="rId44"/>
    <p:sldId id="612" r:id="rId45"/>
    <p:sldId id="619" r:id="rId46"/>
    <p:sldId id="613" r:id="rId47"/>
    <p:sldId id="614" r:id="rId48"/>
    <p:sldId id="615" r:id="rId49"/>
    <p:sldId id="620" r:id="rId50"/>
    <p:sldId id="621" r:id="rId51"/>
    <p:sldId id="622" r:id="rId52"/>
    <p:sldId id="629" r:id="rId53"/>
    <p:sldId id="623" r:id="rId54"/>
    <p:sldId id="624" r:id="rId55"/>
    <p:sldId id="626" r:id="rId56"/>
    <p:sldId id="627" r:id="rId57"/>
    <p:sldId id="616" r:id="rId58"/>
    <p:sldId id="39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2-Broken_Authentication_and_Session_Manage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3-Cross-Site_Scripting_(XSS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4-Insecure_Direct_Object_Referen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5-Security_Misconfigur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6-Sensitive_Data_Exposu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7-Missing_Function_Level_Access_Contro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app/admin_getappInfo" TargetMode="External"/><Relationship Id="rId2" Type="http://schemas.openxmlformats.org/officeDocument/2006/relationships/hyperlink" Target="http://example.com/app/getap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8-Cross-Site_Request_Forgery_(CSRF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9-Using_Components_with_Known_Vulnerabilit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fosecurity-magazine.com/view/30282/remote-code-vulnerability-in-spring-framework-for-jav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0-Unvalidated_Redirects_and_Forward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xample.com/redirect.jsp?url=ev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wasptop10.googlecode.com/files/OWASP_Top-10_2013%20-%20Presentation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Category:OWASP_Top_Ten_Proje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-Inje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10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200" dirty="0"/>
              <a:t>Site: </a:t>
            </a:r>
            <a:r>
              <a:rPr lang="en-US" sz="1900" dirty="0">
                <a:solidFill>
                  <a:prstClr val="white"/>
                </a:solidFill>
                <a:hlinkClick r:id="rId2"/>
              </a:rPr>
              <a:t>http://community.mis.temple.edu/mis5211sec001fall17/</a:t>
            </a:r>
            <a:endParaRPr lang="en-US" sz="19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uses leaks or flaws in the authentication or session management functions (e.g., exposed accounts, passwords, session IDs) to impersonate users.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052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www.owasp.org/index.php/Top_10_2013-A2-Broken_Authentication_and_Session_Management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an identity, and use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2819400"/>
            <a:ext cx="79136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text-based attack scripts that exploit the interpreter in the browser. Almost any source of data can be an attack vector, including internal sources such as data from the database.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39671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https://www.owasp.org/index.php/Top_10_2013-A3-Cross-Site_Scripting_(XSS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as simple as &lt;script&gt;alert(“XSS”)&lt;/script&gt;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" y="28956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a parameter value that directly refers to a system object to another object the user isn’t authorized for. Is access granted?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290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www.owasp.org/index.php/Top_10_2013-A4-Insecure_Direct_Object_References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mind, “Authorized User” does not necessarily mean “Admin”.  Just a user that is allowed on the web site.  If public, that means everyone.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8" y="3505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accesses default accounts, unused pages, unpatched flaws, unprotected files and directories, etc. to gain unauthorized access to or knowledge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6576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www.owasp.org/index.php/Top_10_2013-A5-Security_Misconfiguration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Remember those Google searches from Reconnaissance?  For instance: intitle</a:t>
            </a:r>
            <a:r>
              <a:rPr lang="en-US" dirty="0"/>
              <a:t>:"Test Page for Apache</a:t>
            </a:r>
            <a:r>
              <a:rPr lang="en-US" dirty="0" smtClean="0"/>
              <a:t>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124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typically don’t break crypto directly. They break something else, such as steal keys, do man-in-the-middle attacks, or steal clear text data off the server, while in transit, or from the user’s browser.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6066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www.owasp.org/index.php/Top_10_2013-A6-Sensitive_Data_Exposure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 site simply doesn’t use SSL for all authenticated pages. Attacker simply monitors network traffic (like an open wireless network), and steals the user’s session cookie.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581400"/>
            <a:ext cx="79136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the URL or a parameter to a privileged function. Is access granted? Anonymous users could access private functions that aren’t protected.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6" y="38100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www.owasp.org/index.php/Top_10_2013-A7-Missing_Function_Level_Access_Control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example.com/app/getappInfo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example.com/app/admin_getappInfo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76600"/>
            <a:ext cx="7913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creates forged HTTP requests and tricks a victim into submitting them via image tags, XSS, or numerous other techniques. </a:t>
            </a:r>
            <a:r>
              <a:rPr lang="en-US" u="sng" dirty="0"/>
              <a:t>If the user is authenticated</a:t>
            </a:r>
            <a:r>
              <a:rPr lang="en-US" dirty="0"/>
              <a:t>, the attack succeeds.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https://www.owasp.org/index.php/Top_10_2013-A8-Cross-Site_Request_Forgery_(CSRF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sz="2000" dirty="0"/>
              <a:t>http://example.com/app/transferFunds?amount=1500&amp;destinationAccount=4673243243 </a:t>
            </a:r>
            <a:endParaRPr lang="en-US" sz="2000" dirty="0" smtClean="0"/>
          </a:p>
          <a:p>
            <a:pPr lvl="1"/>
            <a:r>
              <a:rPr lang="en-US" sz="2000" dirty="0" smtClean="0"/>
              <a:t>&lt;</a:t>
            </a:r>
            <a:r>
              <a:rPr lang="en-US" sz="2000" dirty="0"/>
              <a:t>img src="http://example.com/app/transferFunds?amount=1500&amp;destinationAccount=attackersAcct#" width="0" height="0" /&gt;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3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identifies a weak component through scanning or manual analysis. He customizes the exploit as needed and executes the attack. It gets more difficult if the used component is deep in the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1000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www.owasp.org/index.php/Top_10_2013-A9-Using_Components_with_Known_Vulnerabilities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Spring Remote Code Execution</a:t>
            </a:r>
            <a:r>
              <a:rPr lang="en-US" dirty="0"/>
              <a:t> – Abuse of the Expression Language implementation in Spring allowed attackers to execute arbitrary code, effectively taking over the server.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657600"/>
            <a:ext cx="7913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links to unvalidated redirect and tricks victims into clicking it. Victims are more likely to click on it, since the link is to a valid site. Attacker targets unsafe forward to bypass security checks.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42073"/>
            <a:ext cx="531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www.owasp.org/index.php/Top_10_2013-A10-Unvalidated_Redirects_and_Forwards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www.example.com/redirect.jsp?url=evil.com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86200"/>
            <a:ext cx="79136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all of this is interesting, but does that have to do with penetration testing</a:t>
            </a:r>
          </a:p>
          <a:p>
            <a:r>
              <a:rPr lang="en-US" dirty="0" smtClean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 smtClean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Intercepting Proxies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(and nearly only) Rule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5400" dirty="0" smtClean="0"/>
              <a:t>Never Trust User Input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r>
              <a:rPr lang="en-US" dirty="0" smtClean="0"/>
              <a:t>We’ll save changing traffic in the next course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Linux&gt;Web Applications&gt;Web Application Proxies&gt;burpsuite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 smtClean="0"/>
              <a:t>Also, select check box for “Use this proxy server for all protocols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Delete reference to localhost and 127.0.0.1 from the no proxy list</a:t>
            </a:r>
            <a:endParaRPr lang="en-US" dirty="0" smtClean="0"/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web application security and web application penetration testing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Owasp.org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hit forward a number of times</a:t>
            </a:r>
          </a:p>
          <a:p>
            <a:r>
              <a:rPr lang="en-US" dirty="0" smtClean="0"/>
              <a:t>You may want to click “Intercept is on” to turn it off and save hitting the forward button</a:t>
            </a:r>
          </a:p>
          <a:p>
            <a:r>
              <a:rPr lang="en-US" dirty="0" smtClean="0"/>
              <a:t>Eventually, all traffic is forwarded.</a:t>
            </a:r>
          </a:p>
          <a:p>
            <a:r>
              <a:rPr lang="en-US" dirty="0" smtClean="0"/>
              <a:t>Now, select “HTTP history” and see what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Under “Repeater”, select “Action”, then select “Save Entire History”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Go Somewhere More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 burpsuite and turn intercept off</a:t>
            </a:r>
          </a:p>
          <a:p>
            <a:r>
              <a:rPr lang="en-US" dirty="0" smtClean="0"/>
              <a:t>Now navigate to temple.edu and look around the sitetemple.edu</a:t>
            </a:r>
          </a:p>
          <a:p>
            <a:r>
              <a:rPr lang="en-US" dirty="0" smtClean="0"/>
              <a:t>Look over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tell from this?</a:t>
            </a:r>
          </a:p>
          <a:p>
            <a:r>
              <a:rPr lang="en-US" dirty="0" smtClean="0"/>
              <a:t>First we can see what we are telling temple about us</a:t>
            </a:r>
          </a:p>
          <a:p>
            <a:pPr lvl="1"/>
            <a:r>
              <a:rPr lang="en-US" dirty="0" smtClean="0"/>
              <a:t>Web Browser is Iceweasel, a derivative of Firefox</a:t>
            </a:r>
          </a:p>
          <a:p>
            <a:pPr lvl="1"/>
            <a:r>
              <a:rPr lang="en-US" dirty="0" smtClean="0"/>
              <a:t>What versions we are running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What exactly is If-None-Match: “1414416188-1”?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worse “Hex”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stands for the Open Web Application Security Project</a:t>
            </a:r>
          </a:p>
          <a:p>
            <a:r>
              <a:rPr lang="en-US" dirty="0" smtClean="0"/>
              <a:t>Founded in 2001 as a charitable organization dedicated to improving Web Application Security</a:t>
            </a:r>
          </a:p>
          <a:p>
            <a:r>
              <a:rPr lang="en-US" dirty="0" smtClean="0"/>
              <a:t>Creators and publishers of the OWASP top 10</a:t>
            </a:r>
          </a:p>
          <a:p>
            <a:r>
              <a:rPr lang="en-US" dirty="0" smtClean="0"/>
              <a:t>Hosts numerous Web App tools and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Adds</a:t>
            </a:r>
          </a:p>
          <a:p>
            <a:endParaRPr lang="en-US" dirty="0"/>
          </a:p>
          <a:p>
            <a:r>
              <a:rPr lang="en-US" dirty="0" smtClean="0"/>
              <a:t>Other outside 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things to look 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was a real Web App Test</a:t>
            </a:r>
          </a:p>
          <a:p>
            <a:pPr lvl="1"/>
            <a:r>
              <a:rPr lang="en-US" dirty="0" smtClean="0"/>
              <a:t>Navigate the web site recording everything</a:t>
            </a:r>
          </a:p>
          <a:p>
            <a:pPr lvl="1"/>
            <a:r>
              <a:rPr lang="en-US" dirty="0" smtClean="0"/>
              <a:t>Review looking for interesting leads to follow</a:t>
            </a:r>
          </a:p>
          <a:p>
            <a:pPr lvl="1"/>
            <a:r>
              <a:rPr lang="en-US" dirty="0" smtClean="0"/>
              <a:t>Set Proxy to crawl site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(DO NOT DO THIS FOR THIS COURSE)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Few 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This is the “Free” version of burpsuite</a:t>
            </a:r>
          </a:p>
          <a:p>
            <a:r>
              <a:rPr lang="en-US" dirty="0" smtClean="0"/>
              <a:t>Some of the more interesting features are turned off or limited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Intruder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portswigger.net/burp/download.html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covered just one proxy</a:t>
            </a:r>
          </a:p>
          <a:p>
            <a:r>
              <a:rPr lang="en-US" dirty="0" smtClean="0"/>
              <a:t>Different proxies have different strengths and weaknesses</a:t>
            </a:r>
          </a:p>
          <a:p>
            <a:r>
              <a:rPr lang="en-US" dirty="0" smtClean="0"/>
              <a:t>For instance, Webscarab will flag potential XSS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Man's 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</a:t>
            </a:r>
          </a:p>
          <a:p>
            <a:pPr lvl="1"/>
            <a:r>
              <a:rPr lang="en-US" dirty="0" smtClean="0"/>
              <a:t>F12 Developer Tools</a:t>
            </a:r>
          </a:p>
          <a:p>
            <a:pPr lvl="1"/>
            <a:r>
              <a:rPr lang="en-US" dirty="0" smtClean="0"/>
              <a:t>Allows user to at least see the code loaded in browser</a:t>
            </a:r>
          </a:p>
          <a:p>
            <a:pPr lvl="1"/>
            <a:r>
              <a:rPr lang="en-US" dirty="0" smtClean="0"/>
              <a:t>Often worth looking at as developers sometimes leave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SQL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</a:t>
            </a:r>
            <a:r>
              <a:rPr lang="en-US" sz="4800" b="1" dirty="0" smtClean="0">
                <a:solidFill>
                  <a:srgbClr val="FFFFFF"/>
                </a:solidFill>
                <a:latin typeface="Calibri"/>
              </a:rPr>
              <a:t>2013</a:t>
            </a:r>
            <a:endParaRPr lang="en-US" sz="4000" dirty="0">
              <a:latin typeface="Arial"/>
            </a:endParaRPr>
          </a:p>
          <a:p>
            <a:r>
              <a:rPr lang="en-US" dirty="0"/>
              <a:t>2013-A1 – Injection</a:t>
            </a:r>
          </a:p>
          <a:p>
            <a:r>
              <a:rPr lang="en-US" dirty="0"/>
              <a:t>2013-A2 – Broken Authentication and Session Management</a:t>
            </a:r>
          </a:p>
          <a:p>
            <a:r>
              <a:rPr lang="en-US" dirty="0"/>
              <a:t>2013-A3 – Cross Site Scripting (XSS)</a:t>
            </a:r>
          </a:p>
          <a:p>
            <a:r>
              <a:rPr lang="en-US" dirty="0"/>
              <a:t>2013-A4 – Insecure Direct Object References</a:t>
            </a:r>
          </a:p>
          <a:p>
            <a:r>
              <a:rPr lang="en-US" dirty="0"/>
              <a:t>2013-A5 – Security Misconfiguration</a:t>
            </a:r>
          </a:p>
          <a:p>
            <a:r>
              <a:rPr lang="en-US" dirty="0"/>
              <a:t>2013-A6 – Sensitive Data Exposure</a:t>
            </a:r>
          </a:p>
          <a:p>
            <a:r>
              <a:rPr lang="en-US" dirty="0"/>
              <a:t>2013-A7 – Missing Function Level Access Control</a:t>
            </a:r>
          </a:p>
          <a:p>
            <a:r>
              <a:rPr lang="en-US" dirty="0"/>
              <a:t>2013-A8 –  Cross-Site Request Forgery (CSRF)</a:t>
            </a:r>
          </a:p>
          <a:p>
            <a:r>
              <a:rPr lang="en-US" dirty="0"/>
              <a:t>2013-A9 – Using Known Vulnerable Components (NEW)</a:t>
            </a:r>
          </a:p>
          <a:p>
            <a:r>
              <a:rPr lang="en-US" dirty="0"/>
              <a:t>2013-A10 – Unvalidated Redirects and Forwards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http://owasptop10.googlecode.com/files/OWASP_Top-10_2013%20-%</a:t>
            </a:r>
            <a:r>
              <a:rPr lang="en-US" sz="1100" dirty="0" smtClean="0">
                <a:hlinkClick r:id="rId2"/>
              </a:rPr>
              <a:t>20Presentation.pptx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479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 Ten 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is working on an </a:t>
            </a:r>
            <a:r>
              <a:rPr lang="en-US" dirty="0" smtClean="0"/>
              <a:t>update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www.owasp.org/index.php/Category:OWASP_Top_Ten_Project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2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simple text-based attacks that exploit the syntax of the targeted interpreter. Almost any source of data can be an injection vector, including internal sources.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www.owasp.org/index.php/Top_10_2013-A1-Injection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way to send text to a web application or browser that is interpreted as a command or code</a:t>
            </a:r>
          </a:p>
          <a:p>
            <a:r>
              <a:rPr lang="en-US" dirty="0" smtClean="0"/>
              <a:t>Tricks systems or browsers in to taking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5814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3939</TotalTime>
  <Words>1661</Words>
  <Application>Microsoft Office PowerPoint</Application>
  <PresentationFormat>On-screen Show (4:3)</PresentationFormat>
  <Paragraphs>317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Web Application Security</vt:lpstr>
      <vt:lpstr>Where Do We Start</vt:lpstr>
      <vt:lpstr>OWASP</vt:lpstr>
      <vt:lpstr>The OWASP Top 10</vt:lpstr>
      <vt:lpstr>New Top Ten Coming Soon</vt:lpstr>
      <vt:lpstr>Injection</vt:lpstr>
      <vt:lpstr>Injection</vt:lpstr>
      <vt:lpstr>Broken Authentication and Session Management</vt:lpstr>
      <vt:lpstr>Broken Authentication and Session Management</vt:lpstr>
      <vt:lpstr>Cross Site Scripting (XSS)</vt:lpstr>
      <vt:lpstr>Cross Site Scripting (XSS)</vt:lpstr>
      <vt:lpstr>Insecure Direct Object References</vt:lpstr>
      <vt:lpstr>Insecure Direct Object References</vt:lpstr>
      <vt:lpstr>Security Misconfiguration</vt:lpstr>
      <vt:lpstr>Security Misconfiguration</vt:lpstr>
      <vt:lpstr>Sensitive Data Exposure</vt:lpstr>
      <vt:lpstr>Sensitive Data Exposure</vt:lpstr>
      <vt:lpstr>Missing Function Level Access Control</vt:lpstr>
      <vt:lpstr>Missing Function Level Access Control</vt:lpstr>
      <vt:lpstr>Cross-Site Request Forgery (CSRF)</vt:lpstr>
      <vt:lpstr>Cross-Site Request Forgery (CSRF)</vt:lpstr>
      <vt:lpstr>Using Components with Known Vulnerabilities</vt:lpstr>
      <vt:lpstr>Using Components with Known Vulnerabilities</vt:lpstr>
      <vt:lpstr>Unvalidated Redirects and Forwards</vt:lpstr>
      <vt:lpstr>Unvalidated Redirects and Forwards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A Few More Things</vt:lpstr>
      <vt:lpstr>A Few More Things</vt:lpstr>
      <vt:lpstr>Poor Man's Substitute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284</cp:revision>
  <dcterms:created xsi:type="dcterms:W3CDTF">2014-08-27T02:09:01Z</dcterms:created>
  <dcterms:modified xsi:type="dcterms:W3CDTF">2017-10-31T03:58:45Z</dcterms:modified>
</cp:coreProperties>
</file>