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8"/>
  </p:notesMasterIdLst>
  <p:sldIdLst>
    <p:sldId id="256" r:id="rId2"/>
    <p:sldId id="258" r:id="rId3"/>
    <p:sldId id="397" r:id="rId4"/>
    <p:sldId id="401" r:id="rId5"/>
    <p:sldId id="402" r:id="rId6"/>
    <p:sldId id="403" r:id="rId7"/>
    <p:sldId id="404" r:id="rId8"/>
    <p:sldId id="405" r:id="rId9"/>
    <p:sldId id="406" r:id="rId10"/>
    <p:sldId id="407" r:id="rId11"/>
    <p:sldId id="443" r:id="rId12"/>
    <p:sldId id="408" r:id="rId13"/>
    <p:sldId id="409" r:id="rId14"/>
    <p:sldId id="410" r:id="rId15"/>
    <p:sldId id="411" r:id="rId16"/>
    <p:sldId id="412" r:id="rId17"/>
    <p:sldId id="413" r:id="rId18"/>
    <p:sldId id="414" r:id="rId19"/>
    <p:sldId id="415" r:id="rId20"/>
    <p:sldId id="416" r:id="rId21"/>
    <p:sldId id="417" r:id="rId22"/>
    <p:sldId id="418" r:id="rId23"/>
    <p:sldId id="419" r:id="rId24"/>
    <p:sldId id="420" r:id="rId25"/>
    <p:sldId id="421" r:id="rId26"/>
    <p:sldId id="422" r:id="rId27"/>
    <p:sldId id="423" r:id="rId28"/>
    <p:sldId id="424" r:id="rId29"/>
    <p:sldId id="425" r:id="rId30"/>
    <p:sldId id="426" r:id="rId31"/>
    <p:sldId id="427" r:id="rId32"/>
    <p:sldId id="428" r:id="rId33"/>
    <p:sldId id="429" r:id="rId34"/>
    <p:sldId id="430" r:id="rId35"/>
    <p:sldId id="432" r:id="rId36"/>
    <p:sldId id="433" r:id="rId37"/>
    <p:sldId id="434" r:id="rId38"/>
    <p:sldId id="435" r:id="rId39"/>
    <p:sldId id="436" r:id="rId40"/>
    <p:sldId id="437" r:id="rId41"/>
    <p:sldId id="445" r:id="rId42"/>
    <p:sldId id="444" r:id="rId43"/>
    <p:sldId id="398" r:id="rId44"/>
    <p:sldId id="399" r:id="rId45"/>
    <p:sldId id="400" r:id="rId46"/>
    <p:sldId id="396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3EAD8-6D9C-474A-80E8-55CD568CC287}" type="datetimeFigureOut">
              <a:rPr lang="en-US" smtClean="0"/>
              <a:t>12/4/2017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FA81E-3D39-4640-8F50-0F2C7E59BD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411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78306-4B64-4079-8E0E-3F4ED84A9EB6}" type="datetime1">
              <a:rPr lang="en-US" smtClean="0"/>
              <a:t>12/4/2017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270C-39AA-4647-BA25-024A87A73259}" type="datetime1">
              <a:rPr lang="en-US" smtClean="0"/>
              <a:t>12/4/2017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2FCA-7615-458A-A442-98F02BB98560}" type="datetime1">
              <a:rPr lang="en-US" smtClean="0"/>
              <a:t>12/4/2017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157E-4199-4D5B-B489-A8817FD5D3B5}" type="datetime1">
              <a:rPr lang="en-US" smtClean="0"/>
              <a:t>12/4/2017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DDFF-607B-4287-817D-C8AB288B64B8}" type="datetime1">
              <a:rPr lang="en-US" smtClean="0"/>
              <a:t>12/4/2017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82640-F4B5-498C-B45C-D88E0EA924C8}" type="datetime1">
              <a:rPr lang="en-US" smtClean="0"/>
              <a:t>12/4/2017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7F9E-B631-47E8-A447-32D040AD18C9}" type="datetime1">
              <a:rPr lang="en-US" smtClean="0"/>
              <a:t>12/4/2017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458E3-9A13-474E-B010-A07442B38A79}" type="datetime1">
              <a:rPr lang="en-US" smtClean="0"/>
              <a:t>12/4/2017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9E32-84D5-4CA1-BC86-373115D97472}" type="datetime1">
              <a:rPr lang="en-US" smtClean="0"/>
              <a:t>12/4/2017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37A56-AAD1-4649-B0BF-2A35EF6156C3}" type="datetime1">
              <a:rPr lang="en-US" smtClean="0"/>
              <a:t>12/4/2017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6A0E8-BC2C-4C4B-B7D2-3D4787FB2D59}" type="datetime1">
              <a:rPr lang="en-US" smtClean="0"/>
              <a:t>12/4/2017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C07D9C4-3355-44BE-BA9F-DD20A0C72D63}" type="datetime1">
              <a:rPr lang="en-US" smtClean="0"/>
              <a:t>12/4/2017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community.mis.temple.edu/mis5211sec001fall17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partner.microsoft.com/mpn-canada/transitioning-premise-virtual-machines-cost-effective-azure-cloud-models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redlock.io/" TargetMode="External"/><Relationship Id="rId2" Type="http://schemas.openxmlformats.org/officeDocument/2006/relationships/hyperlink" Target="https://cloudsecurityalliance.org/group/cloud-vulnerabilities/#_overview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wasp.org/index.php/Category:OWASP_Cloud_%E2%80%90_10_Project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aws.amazon.com/training/course-descriptions/security-fundamentals/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pleasediscuss.com/andimann/20110330/new-cloud-reference-architecture-from-nist/nist-cloud-ref-architecture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et.microsoft.com/en-us/library/hh509051.aspx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 to Ethical Hacking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331698"/>
            <a:ext cx="65532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MIS 5211.001</a:t>
            </a:r>
          </a:p>
          <a:p>
            <a:r>
              <a:rPr lang="en-US" dirty="0" smtClean="0"/>
              <a:t>Week 14</a:t>
            </a:r>
          </a:p>
          <a:p>
            <a:pPr lvl="0">
              <a:buClr>
                <a:prstClr val="white">
                  <a:shade val="95000"/>
                </a:prstClr>
              </a:buClr>
            </a:pPr>
            <a:r>
              <a:rPr lang="en-US" sz="2200" dirty="0"/>
              <a:t>Site: </a:t>
            </a:r>
            <a:r>
              <a:rPr lang="en-US" sz="1900" dirty="0">
                <a:solidFill>
                  <a:prstClr val="white"/>
                </a:solidFill>
                <a:hlinkClick r:id="rId2"/>
              </a:rPr>
              <a:t>http://community.mis.temple.edu/mis5211sec001fall17/</a:t>
            </a:r>
            <a:endParaRPr lang="en-US" sz="1900" dirty="0">
              <a:solidFill>
                <a:prstClr val="white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05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Service Models</a:t>
            </a:r>
          </a:p>
          <a:p>
            <a:pPr marL="13716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Picture 5" descr="See the source 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2286000"/>
            <a:ext cx="5810250" cy="29622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457200" y="535559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hlinkClick r:id="rId3"/>
              </a:rPr>
              <a:t>https://blogs.partner.microsoft.com/mpn-canada/transitioning-premise-virtual-machines-cost-effective-azure-cloud-models</a:t>
            </a:r>
            <a:r>
              <a:rPr lang="en-US" sz="1400" dirty="0" smtClean="0">
                <a:hlinkClick r:id="rId3"/>
              </a:rPr>
              <a:t>/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2740623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Infrastructure</a:t>
            </a:r>
          </a:p>
          <a:p>
            <a:pPr lvl="1"/>
            <a:r>
              <a:rPr lang="en-US" dirty="0" smtClean="0"/>
              <a:t>Cloud provider hosts your server build and may host virtual network components that you are responsible for</a:t>
            </a:r>
          </a:p>
          <a:p>
            <a:r>
              <a:rPr lang="en-US" dirty="0" smtClean="0"/>
              <a:t>Platform</a:t>
            </a:r>
          </a:p>
          <a:p>
            <a:pPr lvl="1"/>
            <a:r>
              <a:rPr lang="en-US" dirty="0" smtClean="0"/>
              <a:t>Cloud provider hosts their server and infrastructure and you can run your applications</a:t>
            </a:r>
          </a:p>
          <a:p>
            <a:r>
              <a:rPr lang="en-US" dirty="0" smtClean="0"/>
              <a:t>Software as a Service (SaaS)</a:t>
            </a:r>
          </a:p>
          <a:p>
            <a:pPr lvl="1"/>
            <a:r>
              <a:rPr lang="en-US" dirty="0" smtClean="0"/>
              <a:t>Provider runs everything, you just use the software</a:t>
            </a:r>
          </a:p>
          <a:p>
            <a:pPr lvl="1"/>
            <a:r>
              <a:rPr lang="en-US" dirty="0" smtClean="0"/>
              <a:t>Think Office 365, Exchange in the cloud, </a:t>
            </a:r>
            <a:r>
              <a:rPr lang="en-US" dirty="0" err="1" smtClean="0"/>
              <a:t>etc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95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Cloud Security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Cloud provider is responsible for “</a:t>
            </a:r>
            <a:r>
              <a:rPr lang="en-US" b="1" dirty="0" smtClean="0"/>
              <a:t>Security of the Cloud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Cloud user is responsible for “</a:t>
            </a:r>
            <a:r>
              <a:rPr lang="en-US" b="1" dirty="0" smtClean="0"/>
              <a:t>Security in the Cloud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Example: If you build a server in the cloud, it is your job to harden the system and ensure proper access controls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60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Generally provided by the Cloud Host</a:t>
            </a:r>
          </a:p>
          <a:p>
            <a:r>
              <a:rPr lang="en-US" dirty="0" smtClean="0"/>
              <a:t>You will have very limited (read none) access to logging or info from the cloud providers systems</a:t>
            </a:r>
          </a:p>
          <a:p>
            <a:r>
              <a:rPr lang="en-US" dirty="0" smtClean="0"/>
              <a:t>You can sometimes install virtual appliances inside of the cloud such as firewalls, load balancers, </a:t>
            </a:r>
            <a:r>
              <a:rPr lang="en-US" dirty="0" err="1" smtClean="0"/>
              <a:t>etc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682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Cryptography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Cloud providers will generally encrypt data at rest</a:t>
            </a:r>
          </a:p>
          <a:p>
            <a:pPr lvl="1"/>
            <a:r>
              <a:rPr lang="en-US" dirty="0" smtClean="0"/>
              <a:t>However, it is their key(s)</a:t>
            </a:r>
          </a:p>
          <a:p>
            <a:pPr lvl="1"/>
            <a:r>
              <a:rPr lang="en-US" dirty="0" smtClean="0"/>
              <a:t>May want to also encrypt with your key(s)</a:t>
            </a:r>
          </a:p>
          <a:p>
            <a:r>
              <a:rPr lang="en-US" dirty="0" smtClean="0"/>
              <a:t>Should also provide for encryption in transit</a:t>
            </a:r>
          </a:p>
          <a:p>
            <a:pPr lvl="1"/>
            <a:r>
              <a:rPr lang="en-US" dirty="0" smtClean="0"/>
              <a:t>Should be evaluated during negotiations as to what is possible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205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to cover</a:t>
            </a:r>
          </a:p>
          <a:p>
            <a:pPr lvl="1"/>
            <a:r>
              <a:rPr lang="en-CA" dirty="0"/>
              <a:t>Provisioning and </a:t>
            </a:r>
            <a:r>
              <a:rPr lang="en-CA" dirty="0" err="1"/>
              <a:t>deprovisioning</a:t>
            </a:r>
            <a:endParaRPr lang="en-CA" dirty="0"/>
          </a:p>
          <a:p>
            <a:pPr lvl="1"/>
            <a:r>
              <a:rPr lang="en-CA" dirty="0"/>
              <a:t>Centralized directory services</a:t>
            </a:r>
          </a:p>
          <a:p>
            <a:pPr lvl="1"/>
            <a:r>
              <a:rPr lang="en-CA" dirty="0"/>
              <a:t>Privileged user management</a:t>
            </a:r>
          </a:p>
          <a:p>
            <a:pPr lvl="1"/>
            <a:r>
              <a:rPr lang="en-CA" dirty="0"/>
              <a:t>Authorization and access </a:t>
            </a:r>
            <a:r>
              <a:rPr lang="en-CA" dirty="0" smtClean="0"/>
              <a:t>management</a:t>
            </a:r>
          </a:p>
          <a:p>
            <a:pPr lvl="2"/>
            <a:r>
              <a:rPr lang="en-CA" dirty="0" smtClean="0"/>
              <a:t>Especially the difference between authentication and authorization</a:t>
            </a:r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71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Sanitation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Should discuss “before” signing the contract</a:t>
            </a:r>
          </a:p>
          <a:p>
            <a:r>
              <a:rPr lang="en-US" dirty="0" smtClean="0"/>
              <a:t>Options:</a:t>
            </a:r>
          </a:p>
          <a:p>
            <a:pPr lvl="1"/>
            <a:r>
              <a:rPr lang="en-US" dirty="0" smtClean="0"/>
              <a:t>Cryptographic erasure – encrypt and throw away the key</a:t>
            </a:r>
          </a:p>
          <a:p>
            <a:pPr lvl="1"/>
            <a:r>
              <a:rPr lang="en-US" dirty="0" smtClean="0"/>
              <a:t>Overwriting</a:t>
            </a:r>
          </a:p>
          <a:p>
            <a:r>
              <a:rPr lang="en-US" dirty="0" smtClean="0"/>
              <a:t>Note.  Drive destruction is not really an option in a cloud environment as data from multiple clients may reside on the same drive and your data may be spread across many drives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512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Virtualization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Type I Hypervisor - Running directly on the hardware with virtual machine (VM) resources provided by the hypervisor. These are also referred to as “bare metal” hypervisors. Examples of these include VMware </a:t>
            </a:r>
            <a:r>
              <a:rPr lang="en-CA" dirty="0" err="1"/>
              <a:t>ESXi</a:t>
            </a:r>
            <a:r>
              <a:rPr lang="en-CA" dirty="0"/>
              <a:t> and Citrix </a:t>
            </a:r>
            <a:r>
              <a:rPr lang="en-CA" dirty="0" err="1"/>
              <a:t>XenServer</a:t>
            </a:r>
            <a:r>
              <a:rPr lang="en-CA" dirty="0"/>
              <a:t>.</a:t>
            </a:r>
          </a:p>
          <a:p>
            <a:endParaRPr lang="en-CA" dirty="0"/>
          </a:p>
          <a:p>
            <a:r>
              <a:rPr lang="en-CA" dirty="0"/>
              <a:t>Type II Hypervisor - Run on a host OS to provide virtualization services. Examples of Type II are VMware Workstation and Virtual Box.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9013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Hackers view of Type I/II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 II is still an OS, likely to have a greater attack surface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150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Threats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Breach</a:t>
            </a:r>
          </a:p>
          <a:p>
            <a:r>
              <a:rPr lang="en-US" dirty="0" smtClean="0"/>
              <a:t>Data Loss</a:t>
            </a:r>
          </a:p>
          <a:p>
            <a:r>
              <a:rPr lang="en-US" dirty="0" smtClean="0"/>
              <a:t>Account Hijacking</a:t>
            </a:r>
          </a:p>
          <a:p>
            <a:r>
              <a:rPr lang="en-US" dirty="0" smtClean="0"/>
              <a:t>Insecure APIs</a:t>
            </a:r>
          </a:p>
          <a:p>
            <a:r>
              <a:rPr lang="en-US" dirty="0" smtClean="0"/>
              <a:t>Malicious Insiders (Provider and User)</a:t>
            </a:r>
          </a:p>
          <a:p>
            <a:r>
              <a:rPr lang="en-US" dirty="0" smtClean="0"/>
              <a:t>Abuse of Cloud Services *</a:t>
            </a:r>
          </a:p>
          <a:p>
            <a:r>
              <a:rPr lang="en-US" dirty="0" smtClean="0"/>
              <a:t>Insufficient Due Diligence *</a:t>
            </a:r>
          </a:p>
          <a:p>
            <a:r>
              <a:rPr lang="en-US" dirty="0" smtClean="0"/>
              <a:t>Shared Technology Vulnerabilities *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001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Tonight's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Cloud Primer</a:t>
            </a:r>
          </a:p>
          <a:p>
            <a:r>
              <a:rPr lang="en-US" dirty="0" smtClean="0"/>
              <a:t>VMWare Networking</a:t>
            </a:r>
            <a:endParaRPr lang="en-US" dirty="0" smtClean="0"/>
          </a:p>
          <a:p>
            <a:r>
              <a:rPr lang="en-US" dirty="0" smtClean="0"/>
              <a:t>Patching</a:t>
            </a:r>
          </a:p>
          <a:p>
            <a:r>
              <a:rPr lang="en-US" dirty="0" smtClean="0"/>
              <a:t>Review</a:t>
            </a:r>
          </a:p>
          <a:p>
            <a:r>
              <a:rPr lang="en-US" dirty="0" smtClean="0"/>
              <a:t>Questions?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5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Abuse of Cloud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Think password cracking on steroids</a:t>
            </a:r>
          </a:p>
          <a:p>
            <a:r>
              <a:rPr lang="en-US" dirty="0" smtClean="0"/>
              <a:t>Brute forcing encryption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1368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Insufficient Due </a:t>
            </a:r>
            <a:r>
              <a:rPr lang="en-US" dirty="0" err="1" smtClean="0"/>
              <a:t>Deligence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Cloud development can out pace governance</a:t>
            </a:r>
          </a:p>
          <a:p>
            <a:pPr lvl="1"/>
            <a:r>
              <a:rPr lang="en-US" dirty="0" smtClean="0"/>
              <a:t>Who’s creating guests</a:t>
            </a:r>
          </a:p>
          <a:p>
            <a:pPr lvl="1"/>
            <a:r>
              <a:rPr lang="en-US" dirty="0" smtClean="0"/>
              <a:t>Are guest machines being shutdown</a:t>
            </a:r>
          </a:p>
          <a:p>
            <a:pPr lvl="1"/>
            <a:r>
              <a:rPr lang="en-US" dirty="0" smtClean="0"/>
              <a:t>Was their even a business case</a:t>
            </a:r>
          </a:p>
          <a:p>
            <a:pPr lvl="1"/>
            <a:r>
              <a:rPr lang="en-US" dirty="0" smtClean="0"/>
              <a:t>How much is being done on procurement cards and click through agreements</a:t>
            </a:r>
          </a:p>
          <a:p>
            <a:pPr lvl="1"/>
            <a:r>
              <a:rPr lang="en-US" dirty="0" smtClean="0"/>
              <a:t>Can anyone in the company even answer the questions above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6187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Shared Technology Vulnerabilities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Cloud provider business case requires sharing of resources.</a:t>
            </a:r>
          </a:p>
          <a:p>
            <a:r>
              <a:rPr lang="en-US" dirty="0" smtClean="0"/>
              <a:t>Your guest machine is on the same host as your competitor (or your attacker)</a:t>
            </a:r>
          </a:p>
          <a:p>
            <a:r>
              <a:rPr lang="en-US" dirty="0" smtClean="0"/>
              <a:t>Your data is on the same wire, just logically </a:t>
            </a:r>
            <a:r>
              <a:rPr lang="en-US" dirty="0" err="1" smtClean="0"/>
              <a:t>seperated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6883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IaaS 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Virtual machine attacks</a:t>
            </a:r>
          </a:p>
          <a:p>
            <a:r>
              <a:rPr lang="en-US" dirty="0" smtClean="0"/>
              <a:t>Virtual network attacks</a:t>
            </a:r>
          </a:p>
          <a:p>
            <a:pPr lvl="1"/>
            <a:r>
              <a:rPr lang="en-US" dirty="0" smtClean="0"/>
              <a:t>Switches</a:t>
            </a:r>
          </a:p>
          <a:p>
            <a:pPr lvl="1"/>
            <a:r>
              <a:rPr lang="en-US" dirty="0" smtClean="0"/>
              <a:t>Routers</a:t>
            </a:r>
          </a:p>
          <a:p>
            <a:pPr lvl="1"/>
            <a:r>
              <a:rPr lang="en-US" dirty="0" smtClean="0"/>
              <a:t>NICs</a:t>
            </a:r>
          </a:p>
          <a:p>
            <a:r>
              <a:rPr lang="en-US" dirty="0" smtClean="0"/>
              <a:t>Hypervisor Attacks</a:t>
            </a:r>
          </a:p>
          <a:p>
            <a:r>
              <a:rPr lang="en-US" dirty="0" smtClean="0"/>
              <a:t>Denial of Service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9142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IaaS Concerns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Multitenancy</a:t>
            </a:r>
          </a:p>
          <a:p>
            <a:r>
              <a:rPr lang="en-US" dirty="0" smtClean="0"/>
              <a:t>Workload Complexity</a:t>
            </a:r>
          </a:p>
          <a:p>
            <a:r>
              <a:rPr lang="en-US" dirty="0" smtClean="0"/>
              <a:t>Network Topology</a:t>
            </a:r>
          </a:p>
          <a:p>
            <a:r>
              <a:rPr lang="en-US" dirty="0" smtClean="0"/>
              <a:t>Logical Network Segmentation</a:t>
            </a:r>
          </a:p>
          <a:p>
            <a:r>
              <a:rPr lang="en-US" dirty="0" smtClean="0"/>
              <a:t>No physical endpoints</a:t>
            </a:r>
          </a:p>
          <a:p>
            <a:r>
              <a:rPr lang="en-US" dirty="0" smtClean="0"/>
              <a:t>Single Point of Access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8290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 and Resource Isolation</a:t>
            </a:r>
          </a:p>
          <a:p>
            <a:r>
              <a:rPr lang="en-US" dirty="0" smtClean="0"/>
              <a:t>User Level Permissions</a:t>
            </a:r>
          </a:p>
          <a:p>
            <a:r>
              <a:rPr lang="en-US" dirty="0" smtClean="0"/>
              <a:t>User Access Management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8900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Segregation</a:t>
            </a:r>
          </a:p>
          <a:p>
            <a:r>
              <a:rPr lang="en-US" dirty="0" smtClean="0"/>
              <a:t>Data Access and Policies</a:t>
            </a:r>
          </a:p>
          <a:p>
            <a:r>
              <a:rPr lang="en-US" dirty="0" smtClean="0"/>
              <a:t>Web Application Security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0882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Storage</a:t>
            </a:r>
          </a:p>
          <a:p>
            <a:pPr lvl="1"/>
            <a:r>
              <a:rPr lang="en-US" dirty="0" smtClean="0"/>
              <a:t>Volume Storage – Think hard drive for a virtual machine like Amazon EBS</a:t>
            </a:r>
          </a:p>
          <a:p>
            <a:pPr lvl="1"/>
            <a:r>
              <a:rPr lang="en-US" dirty="0" smtClean="0"/>
              <a:t>Object Storage – Think file share like Amazon S3</a:t>
            </a:r>
          </a:p>
          <a:p>
            <a:pPr lvl="1"/>
            <a:r>
              <a:rPr lang="en-US" dirty="0" smtClean="0"/>
              <a:t>Database – As name implies, database as a service, think Amazon Database Services on EC2 or EBS</a:t>
            </a:r>
          </a:p>
          <a:p>
            <a:pPr lvl="1"/>
            <a:r>
              <a:rPr lang="en-US" dirty="0" smtClean="0"/>
              <a:t>Big Data – Data Analytics 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2518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Amazon Storage </a:t>
            </a:r>
            <a:r>
              <a:rPr lang="en-US" dirty="0" err="1" smtClean="0"/>
              <a:t>Picure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3525" y="1600200"/>
            <a:ext cx="6076950" cy="341947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28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5800" y="53340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https://pt.slideshare.net/AmazonWebServices/stg201-state-of-the-union-aws-storage-services</a:t>
            </a:r>
          </a:p>
        </p:txBody>
      </p:sp>
    </p:spTree>
    <p:extLst>
      <p:ext uri="{BB962C8B-B14F-4D97-AF65-F5344CB8AC3E}">
        <p14:creationId xmlns:p14="http://schemas.microsoft.com/office/powerpoint/2010/main" val="30534259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</a:p>
          <a:p>
            <a:pPr lvl="1"/>
            <a:r>
              <a:rPr lang="en-US" dirty="0" smtClean="0"/>
              <a:t>Access to Keys</a:t>
            </a:r>
          </a:p>
          <a:p>
            <a:pPr lvl="1"/>
            <a:r>
              <a:rPr lang="en-US" dirty="0" smtClean="0"/>
              <a:t>Key Storage</a:t>
            </a:r>
          </a:p>
          <a:p>
            <a:pPr lvl="1"/>
            <a:r>
              <a:rPr lang="en-US" dirty="0" smtClean="0"/>
              <a:t>Backup and Replication</a:t>
            </a:r>
          </a:p>
          <a:p>
            <a:r>
              <a:rPr lang="en-US" dirty="0" smtClean="0"/>
              <a:t>Considerations</a:t>
            </a:r>
          </a:p>
          <a:p>
            <a:pPr lvl="1"/>
            <a:r>
              <a:rPr lang="en-US" dirty="0" smtClean="0"/>
              <a:t>Random Number Generation</a:t>
            </a:r>
          </a:p>
          <a:p>
            <a:pPr lvl="1"/>
            <a:r>
              <a:rPr lang="en-US" dirty="0" smtClean="0"/>
              <a:t>No transmission in clear text</a:t>
            </a:r>
          </a:p>
          <a:p>
            <a:pPr lvl="1"/>
            <a:r>
              <a:rPr lang="en-US" dirty="0" smtClean="0"/>
              <a:t>No storage in clear text</a:t>
            </a:r>
          </a:p>
          <a:p>
            <a:pPr lvl="1"/>
            <a:r>
              <a:rPr lang="en-US" dirty="0" smtClean="0"/>
              <a:t>Key escrow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597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things First</a:t>
            </a:r>
          </a:p>
          <a:p>
            <a:r>
              <a:rPr lang="en-US" dirty="0" smtClean="0"/>
              <a:t>There is no cloud</a:t>
            </a:r>
          </a:p>
          <a:p>
            <a:pPr lvl="1"/>
            <a:r>
              <a:rPr lang="en-US" dirty="0" smtClean="0"/>
              <a:t>It is just somebody else's computer</a:t>
            </a:r>
          </a:p>
          <a:p>
            <a:r>
              <a:rPr lang="en-US" dirty="0" smtClean="0"/>
              <a:t>No magic</a:t>
            </a:r>
          </a:p>
          <a:p>
            <a:r>
              <a:rPr lang="en-US" dirty="0" smtClean="0"/>
              <a:t>Nothing “Special”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88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Masking, Obfuscation, and Anonymization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Masking</a:t>
            </a:r>
          </a:p>
          <a:p>
            <a:pPr lvl="1"/>
            <a:r>
              <a:rPr lang="en-CA" dirty="0"/>
              <a:t>Random substitution</a:t>
            </a:r>
          </a:p>
          <a:p>
            <a:pPr lvl="1"/>
            <a:r>
              <a:rPr lang="en-CA" dirty="0"/>
              <a:t>Algorithmic substitution</a:t>
            </a:r>
          </a:p>
          <a:p>
            <a:pPr lvl="1"/>
            <a:r>
              <a:rPr lang="en-CA" dirty="0"/>
              <a:t>Shuffle</a:t>
            </a:r>
          </a:p>
          <a:p>
            <a:pPr lvl="1"/>
            <a:r>
              <a:rPr lang="en-CA" dirty="0"/>
              <a:t>Masking (Specific characters)</a:t>
            </a:r>
          </a:p>
          <a:p>
            <a:pPr lvl="1"/>
            <a:r>
              <a:rPr lang="en-CA" dirty="0"/>
              <a:t>Deletion</a:t>
            </a:r>
          </a:p>
          <a:p>
            <a:pPr lvl="1"/>
            <a:endParaRPr lang="en-CA" dirty="0"/>
          </a:p>
          <a:p>
            <a:pPr lvl="1"/>
            <a:r>
              <a:rPr lang="en-CA" dirty="0"/>
              <a:t>Primary methods of masking data</a:t>
            </a:r>
          </a:p>
          <a:p>
            <a:pPr lvl="2"/>
            <a:r>
              <a:rPr lang="en-CA" dirty="0" smtClean="0"/>
              <a:t>Static</a:t>
            </a:r>
            <a:r>
              <a:rPr lang="en-CA" dirty="0"/>
              <a:t>: In static masking, a new copy of the data is created with the masked values. Static masking is typically efficient when creating clean, nonproduction environments.</a:t>
            </a:r>
          </a:p>
          <a:p>
            <a:pPr lvl="2"/>
            <a:r>
              <a:rPr lang="en-CA" dirty="0" smtClean="0"/>
              <a:t>Dynamic</a:t>
            </a:r>
            <a:r>
              <a:rPr lang="en-CA" dirty="0"/>
              <a:t>: Dynamic masking (sometimes referred to as on-the-fly masking) adds a layer of masking between the application and the database</a:t>
            </a:r>
          </a:p>
          <a:p>
            <a:pPr lvl="1"/>
            <a:endParaRPr lang="en-CA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0889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Tokenzation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Substitute with a token value</a:t>
            </a:r>
          </a:p>
          <a:p>
            <a:r>
              <a:rPr lang="en-US" dirty="0" smtClean="0"/>
              <a:t>Token to real value table maintained internally in case you need to unravel it.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3048000"/>
            <a:ext cx="3581400" cy="33616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200" y="6155065"/>
            <a:ext cx="251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https://securosis.com/blog/tokenization-use-cases-part-1</a:t>
            </a:r>
          </a:p>
        </p:txBody>
      </p:sp>
    </p:spTree>
    <p:extLst>
      <p:ext uri="{BB962C8B-B14F-4D97-AF65-F5344CB8AC3E}">
        <p14:creationId xmlns:p14="http://schemas.microsoft.com/office/powerpoint/2010/main" val="29233548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cloud consideration is geographic</a:t>
            </a:r>
          </a:p>
          <a:p>
            <a:r>
              <a:rPr lang="en-US" dirty="0" smtClean="0"/>
              <a:t>Many nations have rules about where their citizens data resides</a:t>
            </a:r>
          </a:p>
          <a:p>
            <a:r>
              <a:rPr lang="en-US" dirty="0" smtClean="0"/>
              <a:t>This may restrict what can go in which cloud</a:t>
            </a:r>
          </a:p>
          <a:p>
            <a:r>
              <a:rPr lang="en-US" dirty="0" smtClean="0"/>
              <a:t>Most major cloud providers offer regional data centers to address this issue.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7399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Attack Vectors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Cloud </a:t>
            </a:r>
            <a:r>
              <a:rPr lang="en-CA" dirty="0"/>
              <a:t>computing introduces external service providers.</a:t>
            </a:r>
          </a:p>
          <a:p>
            <a:r>
              <a:rPr lang="en-CA" dirty="0"/>
              <a:t>Guest escape</a:t>
            </a:r>
          </a:p>
          <a:p>
            <a:r>
              <a:rPr lang="en-CA" dirty="0"/>
              <a:t>Identity compromise, either technical or social</a:t>
            </a:r>
          </a:p>
          <a:p>
            <a:r>
              <a:rPr lang="en-CA" dirty="0"/>
              <a:t>API compromise, for example by leaking API credentials</a:t>
            </a:r>
          </a:p>
          <a:p>
            <a:r>
              <a:rPr lang="en-CA" dirty="0"/>
              <a:t>Attacks on the provider’s infrastructure and facilities</a:t>
            </a:r>
          </a:p>
          <a:p>
            <a:r>
              <a:rPr lang="en-CA" dirty="0"/>
              <a:t>Attacks on the connecting infrastructure (cloud carrier)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2601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Identity and Access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form of LDAP (Active Directory)</a:t>
            </a:r>
          </a:p>
          <a:p>
            <a:r>
              <a:rPr lang="en-US" dirty="0" smtClean="0"/>
              <a:t>Federated Identities</a:t>
            </a:r>
          </a:p>
          <a:p>
            <a:pPr lvl="1"/>
            <a:r>
              <a:rPr lang="en-US" dirty="0" smtClean="0"/>
              <a:t>SAML (Security Assertion Markup Language)</a:t>
            </a:r>
          </a:p>
          <a:p>
            <a:pPr lvl="1"/>
            <a:r>
              <a:rPr lang="en-US" dirty="0" smtClean="0"/>
              <a:t>WS-Federation</a:t>
            </a:r>
          </a:p>
          <a:p>
            <a:pPr lvl="1"/>
            <a:r>
              <a:rPr lang="en-US" dirty="0" smtClean="0"/>
              <a:t>Open-ID</a:t>
            </a:r>
          </a:p>
          <a:p>
            <a:pPr lvl="1"/>
            <a:r>
              <a:rPr lang="en-US" dirty="0" smtClean="0"/>
              <a:t>OAuth</a:t>
            </a:r>
          </a:p>
          <a:p>
            <a:r>
              <a:rPr lang="en-US" dirty="0" smtClean="0"/>
              <a:t>Multifactor Authentication</a:t>
            </a:r>
          </a:p>
          <a:p>
            <a:pPr lvl="1"/>
            <a:r>
              <a:rPr lang="en-US" dirty="0" smtClean="0"/>
              <a:t>Especially for privileged accounts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3848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WAF – Web Application Firewall</a:t>
            </a:r>
          </a:p>
          <a:p>
            <a:r>
              <a:rPr lang="en-US" dirty="0" smtClean="0"/>
              <a:t>DAM – Database Activity Monitoring</a:t>
            </a:r>
          </a:p>
          <a:p>
            <a:r>
              <a:rPr lang="en-US" dirty="0" smtClean="0"/>
              <a:t>XML Gateways</a:t>
            </a:r>
          </a:p>
          <a:p>
            <a:pPr lvl="1"/>
            <a:r>
              <a:rPr lang="en-US" dirty="0" smtClean="0"/>
              <a:t>DLP</a:t>
            </a:r>
          </a:p>
          <a:p>
            <a:pPr lvl="1"/>
            <a:r>
              <a:rPr lang="en-US" dirty="0" smtClean="0"/>
              <a:t>AV</a:t>
            </a:r>
          </a:p>
          <a:p>
            <a:r>
              <a:rPr lang="en-US" dirty="0" smtClean="0"/>
              <a:t>Firewalls</a:t>
            </a:r>
          </a:p>
          <a:p>
            <a:r>
              <a:rPr lang="en-US" dirty="0" smtClean="0"/>
              <a:t>API Gateways</a:t>
            </a:r>
          </a:p>
          <a:p>
            <a:pPr lvl="1"/>
            <a:r>
              <a:rPr lang="en-US" dirty="0" smtClean="0"/>
              <a:t>Access control</a:t>
            </a:r>
          </a:p>
          <a:p>
            <a:pPr lvl="1"/>
            <a:r>
              <a:rPr lang="en-US" dirty="0" smtClean="0"/>
              <a:t>Rate limiting</a:t>
            </a:r>
          </a:p>
          <a:p>
            <a:pPr lvl="1"/>
            <a:r>
              <a:rPr lang="en-US" dirty="0" smtClean="0"/>
              <a:t>Metrics</a:t>
            </a:r>
          </a:p>
          <a:p>
            <a:pPr lvl="1"/>
            <a:r>
              <a:rPr lang="en-US" dirty="0" smtClean="0"/>
              <a:t>Security Filtering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9774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Virtualization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Sub-category of “Sand Boxing”</a:t>
            </a:r>
          </a:p>
          <a:p>
            <a:r>
              <a:rPr lang="en-US" dirty="0" smtClean="0"/>
              <a:t>Application runs in a memory bubble (App-V) isolated from OS services and other applications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6175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Vulnerabilities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Area to watch</a:t>
            </a:r>
          </a:p>
          <a:p>
            <a:pPr lvl="1"/>
            <a:r>
              <a:rPr lang="en-US" dirty="0" smtClean="0"/>
              <a:t>Cloud Security Alliance – Cloud Vulnerability Working Group</a:t>
            </a:r>
          </a:p>
          <a:p>
            <a:pPr lvl="2"/>
            <a:r>
              <a:rPr lang="en-US" dirty="0">
                <a:hlinkClick r:id="rId2"/>
              </a:rPr>
              <a:t>https://cloudsecurityalliance.org/group/cloud-vulnerabilities/#_</a:t>
            </a:r>
            <a:r>
              <a:rPr lang="en-US" dirty="0" smtClean="0">
                <a:hlinkClick r:id="rId2"/>
              </a:rPr>
              <a:t>overview</a:t>
            </a:r>
            <a:endParaRPr lang="en-US" dirty="0" smtClean="0"/>
          </a:p>
          <a:p>
            <a:pPr lvl="2"/>
            <a:r>
              <a:rPr lang="en-US" dirty="0" smtClean="0"/>
              <a:t>Numerous WebEx Session</a:t>
            </a:r>
          </a:p>
          <a:p>
            <a:pPr lvl="2"/>
            <a:r>
              <a:rPr lang="en-US" dirty="0" smtClean="0"/>
              <a:t>Chance to be in on the discussion as things are identified</a:t>
            </a:r>
          </a:p>
          <a:p>
            <a:pPr lvl="1"/>
            <a:r>
              <a:rPr lang="en-US" dirty="0" err="1" smtClean="0"/>
              <a:t>RedLock</a:t>
            </a:r>
            <a:r>
              <a:rPr lang="en-US" dirty="0" smtClean="0"/>
              <a:t> Blog</a:t>
            </a:r>
          </a:p>
          <a:p>
            <a:pPr lvl="2"/>
            <a:r>
              <a:rPr lang="en-US" dirty="0">
                <a:hlinkClick r:id="rId3"/>
              </a:rPr>
              <a:t>https://blog.redlock.io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726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OWASP Cloud ‐ 10 Project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508056"/>
            <a:ext cx="8229600" cy="307972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6002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Alpha Release – Still in discussion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Could be a good opportunity to get engaged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0530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OWASP Cloud ‐ 10 Project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417638"/>
            <a:ext cx="8229600" cy="316837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39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590800" y="51816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https://www.owasp.org/index.php/Category:OWASP_Cloud_%</a:t>
            </a:r>
            <a:r>
              <a:rPr lang="en-US" dirty="0" smtClean="0">
                <a:hlinkClick r:id="rId3"/>
              </a:rPr>
              <a:t>E2%80%90_10_Project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7427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vs Virtualization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question I asked many years ago was “What is the difference between virtualization and Cloud.  Here’s the answer I eventually got.</a:t>
            </a:r>
          </a:p>
          <a:p>
            <a:r>
              <a:rPr lang="en-US" dirty="0" smtClean="0"/>
              <a:t>Cloud is just a virtualized environment with an additional layer of management tooling.</a:t>
            </a:r>
          </a:p>
          <a:p>
            <a:pPr lvl="1"/>
            <a:r>
              <a:rPr lang="en-US" dirty="0" smtClean="0"/>
              <a:t>This answer still seems to make sense.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825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OWASP Cloud ‐ 10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Other OWASP Cloud-10 Candidates</a:t>
            </a:r>
          </a:p>
          <a:p>
            <a:pPr lvl="1"/>
            <a:r>
              <a:rPr lang="en-CA" dirty="0"/>
              <a:t>exposure to non-prod and internal environments </a:t>
            </a:r>
          </a:p>
          <a:p>
            <a:pPr lvl="1"/>
            <a:r>
              <a:rPr lang="en-CA" dirty="0"/>
              <a:t>Integration between cloud and internally hosted services </a:t>
            </a:r>
          </a:p>
          <a:p>
            <a:pPr lvl="1"/>
            <a:r>
              <a:rPr lang="en-CA" dirty="0"/>
              <a:t>Patching and Vulnerability Management </a:t>
            </a:r>
          </a:p>
          <a:p>
            <a:pPr lvl="1"/>
            <a:r>
              <a:rPr lang="en-CA" dirty="0"/>
              <a:t>Lack of Transparency in Internal Security Controls and difficulty/complexity of auditing </a:t>
            </a:r>
          </a:p>
          <a:p>
            <a:pPr lvl="1"/>
            <a:r>
              <a:rPr lang="en-CA" dirty="0"/>
              <a:t>Enterprise Intranets exposed directly on Internet (if they move on a Public Cloud)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191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Amazon offers a free three hour online security course</a:t>
            </a:r>
          </a:p>
          <a:p>
            <a:r>
              <a:rPr lang="en-US" dirty="0">
                <a:hlinkClick r:id="rId2"/>
              </a:rPr>
              <a:t>https://aws.amazon.com/training/course-descriptions/security-fundamentals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Course Outline:</a:t>
            </a:r>
          </a:p>
          <a:p>
            <a:pPr lvl="1"/>
            <a:r>
              <a:rPr lang="en-CA" dirty="0"/>
              <a:t>Introduction to Cloud Computing and AWS Security</a:t>
            </a:r>
          </a:p>
          <a:p>
            <a:pPr lvl="1"/>
            <a:r>
              <a:rPr lang="en-CA" dirty="0"/>
              <a:t>Access Control and Management</a:t>
            </a:r>
          </a:p>
          <a:p>
            <a:pPr lvl="1"/>
            <a:r>
              <a:rPr lang="en-CA" dirty="0"/>
              <a:t>AWS Security: Governance, Logging, and Encryption</a:t>
            </a:r>
          </a:p>
          <a:p>
            <a:pPr lvl="1"/>
            <a:r>
              <a:rPr lang="en-CA" dirty="0"/>
              <a:t>Compliance and Risk Management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8799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Gears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2013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VMWare Networking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Virtual Network Editor</a:t>
            </a:r>
          </a:p>
          <a:p>
            <a:r>
              <a:rPr lang="en-US" dirty="0" smtClean="0"/>
              <a:t>Bridged virtual network</a:t>
            </a:r>
          </a:p>
          <a:p>
            <a:pPr lvl="1"/>
            <a:r>
              <a:rPr lang="en-CA" dirty="0"/>
              <a:t>The VM shares the MAC address of the host but will have a different IP address (just as if the VM and the host were on a hub </a:t>
            </a:r>
            <a:r>
              <a:rPr lang="en-CA" dirty="0" smtClean="0"/>
              <a:t>together)</a:t>
            </a:r>
          </a:p>
          <a:p>
            <a:r>
              <a:rPr lang="en-CA" dirty="0" smtClean="0"/>
              <a:t>NAT Virtual Networking</a:t>
            </a:r>
          </a:p>
          <a:p>
            <a:pPr lvl="1"/>
            <a:r>
              <a:rPr lang="en-CA" dirty="0" smtClean="0"/>
              <a:t>The </a:t>
            </a:r>
            <a:r>
              <a:rPr lang="en-CA" dirty="0"/>
              <a:t>VM is connected via network address translation (NAT) to the host network adaptor</a:t>
            </a:r>
            <a:r>
              <a:rPr lang="en-CA" dirty="0" smtClean="0"/>
              <a:t>)</a:t>
            </a:r>
          </a:p>
          <a:p>
            <a:r>
              <a:rPr lang="en-CA" dirty="0" smtClean="0"/>
              <a:t>Host only</a:t>
            </a:r>
          </a:p>
          <a:p>
            <a:pPr lvl="1"/>
            <a:r>
              <a:rPr lang="en-CA" dirty="0"/>
              <a:t>The VM can only talk to the </a:t>
            </a:r>
            <a:r>
              <a:rPr lang="en-CA" dirty="0" smtClean="0"/>
              <a:t>host</a:t>
            </a:r>
          </a:p>
          <a:p>
            <a:r>
              <a:rPr lang="en-CA" dirty="0" smtClean="0"/>
              <a:t>Custom</a:t>
            </a:r>
          </a:p>
          <a:p>
            <a:pPr lvl="1"/>
            <a:r>
              <a:rPr lang="en-CA" dirty="0"/>
              <a:t>A private VM network that one or more VMs can be connected to; you can offer DHCP on this </a:t>
            </a:r>
            <a:r>
              <a:rPr lang="en-CA" dirty="0" smtClean="0"/>
              <a:t>network</a:t>
            </a:r>
          </a:p>
          <a:p>
            <a:pPr lvl="1"/>
            <a:r>
              <a:rPr lang="en-CA" dirty="0" smtClean="0"/>
              <a:t>If </a:t>
            </a:r>
            <a:r>
              <a:rPr lang="en-CA" dirty="0"/>
              <a:t>you connect the host network adaptor to a custom network, it becomes a host-only network..</a:t>
            </a:r>
            <a:endParaRPr lang="en-CA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63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Patching and Disabled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55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Take </a:t>
            </a:r>
            <a:r>
              <a:rPr lang="en-US" dirty="0" err="1" smtClean="0"/>
              <a:t>Aways</a:t>
            </a:r>
            <a:r>
              <a:rPr lang="en-US" dirty="0" smtClean="0"/>
              <a:t> from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“Ethical” </a:t>
            </a:r>
            <a:r>
              <a:rPr lang="en-US" dirty="0" smtClean="0"/>
              <a:t>Hacking</a:t>
            </a:r>
          </a:p>
          <a:p>
            <a:r>
              <a:rPr lang="en-US" dirty="0" smtClean="0"/>
              <a:t>Basic Command Line (Bash and </a:t>
            </a:r>
            <a:r>
              <a:rPr lang="en-US" dirty="0" err="1" smtClean="0"/>
              <a:t>cmd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Reconnasaince</a:t>
            </a:r>
          </a:p>
          <a:p>
            <a:r>
              <a:rPr lang="en-US" dirty="0" err="1" smtClean="0"/>
              <a:t>Nmap</a:t>
            </a:r>
            <a:endParaRPr lang="en-US" dirty="0" smtClean="0"/>
          </a:p>
          <a:p>
            <a:r>
              <a:rPr lang="en-US" dirty="0" smtClean="0"/>
              <a:t>Nessus</a:t>
            </a:r>
          </a:p>
          <a:p>
            <a:r>
              <a:rPr lang="en-US" dirty="0" smtClean="0"/>
              <a:t>Intercepting Proxies</a:t>
            </a:r>
          </a:p>
          <a:p>
            <a:r>
              <a:rPr lang="en-US" dirty="0" smtClean="0"/>
              <a:t>OWASP Top 10</a:t>
            </a:r>
          </a:p>
          <a:p>
            <a:r>
              <a:rPr lang="en-US" dirty="0" smtClean="0"/>
              <a:t>Basic Crypto</a:t>
            </a:r>
          </a:p>
          <a:p>
            <a:pPr lvl="1"/>
            <a:r>
              <a:rPr lang="en-US" dirty="0" smtClean="0"/>
              <a:t>Symmetric</a:t>
            </a:r>
          </a:p>
          <a:p>
            <a:pPr lvl="1"/>
            <a:r>
              <a:rPr lang="en-US" dirty="0" smtClean="0"/>
              <a:t>Asymmetric</a:t>
            </a:r>
          </a:p>
          <a:p>
            <a:r>
              <a:rPr lang="en-US" dirty="0" smtClean="0"/>
              <a:t>Encryption vs Encoding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95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en-US" sz="7200" dirty="0" smtClean="0"/>
              <a:t>?</a:t>
            </a:r>
            <a:endParaRPr lang="en-US" sz="7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69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Cloud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NIST:</a:t>
            </a:r>
          </a:p>
          <a:p>
            <a:pPr lvl="1"/>
            <a:r>
              <a:rPr lang="en-CA" dirty="0"/>
              <a:t>“Cloud computing is a model for enabling ubiquitous, convenient, </a:t>
            </a:r>
            <a:r>
              <a:rPr lang="en-CA" dirty="0" err="1"/>
              <a:t>ondemand</a:t>
            </a:r>
            <a:r>
              <a:rPr lang="en-CA" dirty="0"/>
              <a:t> network access to a shared pool of configurable computing </a:t>
            </a:r>
            <a:r>
              <a:rPr lang="en-CA" dirty="0" smtClean="0"/>
              <a:t>resources </a:t>
            </a:r>
            <a:r>
              <a:rPr lang="en-CA" dirty="0"/>
              <a:t>(e.g., networks, servers, storage, applications, and services) that can be rapidly provisioned and released with minimal management effort or service provider interaction.”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430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NISTs Picture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421992"/>
            <a:ext cx="7620000" cy="445476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33400" y="60198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hlinkClick r:id="rId3"/>
              </a:rPr>
              <a:t>http://pleasediscuss.com/andimann/20110330/new-cloud-reference-architecture-from-nist/nist-cloud-ref-architecture</a:t>
            </a:r>
            <a:r>
              <a:rPr lang="en-US" sz="1200" dirty="0" smtClean="0">
                <a:hlinkClick r:id="rId3"/>
              </a:rPr>
              <a:t>/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209194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Drivers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Elasticity</a:t>
            </a:r>
          </a:p>
          <a:p>
            <a:pPr lvl="1"/>
            <a:r>
              <a:rPr lang="en-US" dirty="0" smtClean="0"/>
              <a:t>Virtualization</a:t>
            </a:r>
          </a:p>
          <a:p>
            <a:pPr lvl="1"/>
            <a:r>
              <a:rPr lang="en-US" dirty="0" smtClean="0"/>
              <a:t>Scalability</a:t>
            </a:r>
          </a:p>
          <a:p>
            <a:r>
              <a:rPr lang="en-US" dirty="0" smtClean="0"/>
              <a:t>Simplicity</a:t>
            </a:r>
          </a:p>
          <a:p>
            <a:pPr lvl="1"/>
            <a:r>
              <a:rPr lang="en-US" dirty="0" smtClean="0"/>
              <a:t>Risk Reduction</a:t>
            </a:r>
          </a:p>
          <a:p>
            <a:pPr lvl="1"/>
            <a:r>
              <a:rPr lang="en-US" dirty="0" smtClean="0"/>
              <a:t>Cost</a:t>
            </a:r>
          </a:p>
          <a:p>
            <a:r>
              <a:rPr lang="en-US" dirty="0" smtClean="0"/>
              <a:t>Expandability</a:t>
            </a:r>
          </a:p>
          <a:p>
            <a:pPr lvl="1"/>
            <a:r>
              <a:rPr lang="en-US" dirty="0" smtClean="0"/>
              <a:t>Mobility</a:t>
            </a:r>
          </a:p>
          <a:p>
            <a:pPr lvl="1"/>
            <a:r>
              <a:rPr lang="en-US" dirty="0" smtClean="0"/>
              <a:t>Collaboration and </a:t>
            </a:r>
            <a:r>
              <a:rPr lang="en-US" dirty="0" err="1" smtClean="0"/>
              <a:t>Inovation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702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Deployment Models</a:t>
            </a:r>
          </a:p>
          <a:p>
            <a:pPr marL="13716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5" descr="See the source 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2148840"/>
            <a:ext cx="5238750" cy="39243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228600" y="6064431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hlinkClick r:id="rId3"/>
              </a:rPr>
              <a:t>https://</a:t>
            </a:r>
            <a:r>
              <a:rPr lang="en-US" sz="1400" dirty="0" smtClean="0">
                <a:hlinkClick r:id="rId3"/>
              </a:rPr>
              <a:t>technet.microsoft.com/en-us/library/hh509051.aspx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4042685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on Deployment Models</a:t>
            </a:r>
          </a:p>
          <a:p>
            <a:r>
              <a:rPr lang="en-US" dirty="0" smtClean="0"/>
              <a:t>Private – Provided for exclusive use of a single organization</a:t>
            </a:r>
          </a:p>
          <a:p>
            <a:r>
              <a:rPr lang="en-US" dirty="0" smtClean="0"/>
              <a:t>Community – Provided for exclusive use of a specific community</a:t>
            </a:r>
          </a:p>
          <a:p>
            <a:r>
              <a:rPr lang="en-US" dirty="0" smtClean="0"/>
              <a:t>Public – Open to use by all</a:t>
            </a:r>
          </a:p>
          <a:p>
            <a:r>
              <a:rPr lang="en-US" dirty="0" smtClean="0"/>
              <a:t>Hybrid – Mix from above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997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3981</TotalTime>
  <Words>1563</Words>
  <Application>Microsoft Office PowerPoint</Application>
  <PresentationFormat>On-screen Show (4:3)</PresentationFormat>
  <Paragraphs>348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Arial</vt:lpstr>
      <vt:lpstr>Book Antiqua</vt:lpstr>
      <vt:lpstr>Calibri</vt:lpstr>
      <vt:lpstr>Lucida Sans</vt:lpstr>
      <vt:lpstr>Wingdings</vt:lpstr>
      <vt:lpstr>Wingdings 2</vt:lpstr>
      <vt:lpstr>Wingdings 3</vt:lpstr>
      <vt:lpstr>Apex</vt:lpstr>
      <vt:lpstr>Intro to Ethical Hacking</vt:lpstr>
      <vt:lpstr>Tonight's Plan</vt:lpstr>
      <vt:lpstr>Cloud</vt:lpstr>
      <vt:lpstr>Cloud vs Virtualization</vt:lpstr>
      <vt:lpstr>More Cloud Basics</vt:lpstr>
      <vt:lpstr>NISTs Picture</vt:lpstr>
      <vt:lpstr>Cloud Drivers</vt:lpstr>
      <vt:lpstr>Cloud Definitions</vt:lpstr>
      <vt:lpstr>Cloud Definitions</vt:lpstr>
      <vt:lpstr>Cloud Definitions</vt:lpstr>
      <vt:lpstr>Cloud Definitions</vt:lpstr>
      <vt:lpstr>Key Cloud Security Concept</vt:lpstr>
      <vt:lpstr>Network Security</vt:lpstr>
      <vt:lpstr>Cryptography</vt:lpstr>
      <vt:lpstr>Access Control</vt:lpstr>
      <vt:lpstr>Data Sanitation</vt:lpstr>
      <vt:lpstr>Virtualization Security</vt:lpstr>
      <vt:lpstr>Hackers view of Type I/II</vt:lpstr>
      <vt:lpstr>Common Threats</vt:lpstr>
      <vt:lpstr>Abuse of Cloud Services</vt:lpstr>
      <vt:lpstr>Insufficient Due Deligence</vt:lpstr>
      <vt:lpstr>Shared Technology Vulnerabilities</vt:lpstr>
      <vt:lpstr>IaaS Concerns</vt:lpstr>
      <vt:lpstr>IaaS Concerns</vt:lpstr>
      <vt:lpstr>PaaS</vt:lpstr>
      <vt:lpstr>SaaS</vt:lpstr>
      <vt:lpstr>Data Security</vt:lpstr>
      <vt:lpstr>Amazon Storage Picure</vt:lpstr>
      <vt:lpstr>Key Management</vt:lpstr>
      <vt:lpstr>Masking, Obfuscation, and Anonymization</vt:lpstr>
      <vt:lpstr>Tokenzation</vt:lpstr>
      <vt:lpstr>Global</vt:lpstr>
      <vt:lpstr>Cloud Attack Vectors</vt:lpstr>
      <vt:lpstr>Identity and Access Management</vt:lpstr>
      <vt:lpstr>Other Technologies</vt:lpstr>
      <vt:lpstr>Application Virtualization</vt:lpstr>
      <vt:lpstr>Cloud Vulnerabilities</vt:lpstr>
      <vt:lpstr>OWASP Cloud ‐ 10 Project</vt:lpstr>
      <vt:lpstr>OWASP Cloud ‐ 10 Project</vt:lpstr>
      <vt:lpstr>OWASP Cloud ‐ 10 Project</vt:lpstr>
      <vt:lpstr>Free Training</vt:lpstr>
      <vt:lpstr>Changing Gears</vt:lpstr>
      <vt:lpstr>VMWare Networking</vt:lpstr>
      <vt:lpstr>Patching and Disabled Service</vt:lpstr>
      <vt:lpstr>Key Take Aways from Course</vt:lpstr>
      <vt:lpstr>Questions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Ethical Hacking</dc:title>
  <dc:creator>Wade</dc:creator>
  <cp:lastModifiedBy>Wade Mackey</cp:lastModifiedBy>
  <cp:revision>272</cp:revision>
  <dcterms:created xsi:type="dcterms:W3CDTF">2014-08-27T02:09:01Z</dcterms:created>
  <dcterms:modified xsi:type="dcterms:W3CDTF">2017-12-05T03:12:19Z</dcterms:modified>
</cp:coreProperties>
</file>