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256" r:id="rId2"/>
    <p:sldId id="25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363" r:id="rId15"/>
    <p:sldId id="435" r:id="rId16"/>
    <p:sldId id="437" r:id="rId17"/>
    <p:sldId id="429" r:id="rId18"/>
    <p:sldId id="430" r:id="rId19"/>
    <p:sldId id="431" r:id="rId20"/>
    <p:sldId id="432" r:id="rId21"/>
    <p:sldId id="433" r:id="rId22"/>
    <p:sldId id="434" r:id="rId23"/>
    <p:sldId id="365" r:id="rId24"/>
    <p:sldId id="438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8" r:id="rId37"/>
    <p:sldId id="379" r:id="rId38"/>
    <p:sldId id="380" r:id="rId39"/>
    <p:sldId id="381" r:id="rId40"/>
    <p:sldId id="382" r:id="rId41"/>
    <p:sldId id="383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5" r:id="rId52"/>
    <p:sldId id="450" r:id="rId53"/>
    <p:sldId id="39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" TargetMode="External"/><Relationship Id="rId2" Type="http://schemas.openxmlformats.org/officeDocument/2006/relationships/hyperlink" Target="http://www.googleguide.com/advanced_operators_referen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Google-Hacking-Penetration-Testers-Third/dp/0128029641/ref=dp_ob_title_bk" TargetMode="External"/><Relationship Id="rId4" Type="http://schemas.openxmlformats.org/officeDocument/2006/relationships/hyperlink" Target="http://en.wikipedia.org/wiki/Google_hack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rchive.org/web/web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helpwanted.com/philadelphia-jobs/?sn=83" TargetMode="External"/><Relationship Id="rId2" Type="http://schemas.openxmlformats.org/officeDocument/2006/relationships/hyperlink" Target="http://www.temple.edu/hr/departments/employment/jobs_with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etworksolutions.com/whois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linux-unix-dig-command-examples-usage-syntax/" TargetMode="External"/><Relationship Id="rId2" Type="http://schemas.openxmlformats.org/officeDocument/2006/relationships/hyperlink" Target="http://www.thegeekstuff.com/2012/02/dig-command-example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.org/downloads/bin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-tools.com/nslook/" TargetMode="External"/><Relationship Id="rId2" Type="http://schemas.openxmlformats.org/officeDocument/2006/relationships/hyperlink" Target="http://dnsquery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nsepos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3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http://community.mis.temple.edu/mis5211sec001fall17</a:t>
            </a:r>
            <a:r>
              <a:rPr lang="en-US" sz="1900" dirty="0" smtClean="0">
                <a:hlinkClick r:id="rId2"/>
              </a:rPr>
              <a:t>/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Flow Analysis</a:t>
            </a:r>
          </a:p>
          <a:p>
            <a:r>
              <a:rPr lang="en-US" dirty="0" smtClean="0"/>
              <a:t>Flow is metadata about network traffic passing through the infrastructure</a:t>
            </a:r>
          </a:p>
          <a:p>
            <a:r>
              <a:rPr lang="en-US" dirty="0" smtClean="0"/>
              <a:t>System profiles “Normal” behavior and alerts on deviation from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5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for activity against “sensitive” data.</a:t>
            </a:r>
          </a:p>
          <a:p>
            <a:r>
              <a:rPr lang="en-US" dirty="0" smtClean="0"/>
              <a:t>Can be on servers and hosts</a:t>
            </a:r>
          </a:p>
          <a:p>
            <a:r>
              <a:rPr lang="en-US" dirty="0" smtClean="0"/>
              <a:t>Can be on network</a:t>
            </a:r>
          </a:p>
          <a:p>
            <a:r>
              <a:rPr lang="en-US" dirty="0" smtClean="0"/>
              <a:t>Typically knows what confidential or personally identifiable information PII looks like</a:t>
            </a:r>
          </a:p>
          <a:p>
            <a:pPr lvl="1"/>
            <a:r>
              <a:rPr lang="en-US" dirty="0" smtClean="0"/>
              <a:t>Format of Social Security Numbers</a:t>
            </a:r>
          </a:p>
          <a:p>
            <a:pPr lvl="1"/>
            <a:r>
              <a:rPr lang="en-US" dirty="0" smtClean="0"/>
              <a:t>Format of account numbers</a:t>
            </a:r>
          </a:p>
          <a:p>
            <a:pPr lvl="1"/>
            <a:r>
              <a:rPr lang="en-US" dirty="0" smtClean="0"/>
              <a:t>Key words like Confidential, Account,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HIDS and 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IDS and IPS, but resides on individual servers or workstations</a:t>
            </a:r>
          </a:p>
          <a:p>
            <a:r>
              <a:rPr lang="en-US" dirty="0" smtClean="0"/>
              <a:t>Augments AV software</a:t>
            </a:r>
          </a:p>
          <a:p>
            <a:r>
              <a:rPr lang="en-US" dirty="0" smtClean="0"/>
              <a:t>Can generate a lot of noise</a:t>
            </a:r>
          </a:p>
          <a:p>
            <a:r>
              <a:rPr lang="en-US" dirty="0" smtClean="0"/>
              <a:t>Can interfere with Scanning and Penetration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8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and Host File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a baseline configuration for servers and monitors for deviation</a:t>
            </a:r>
          </a:p>
          <a:p>
            <a:r>
              <a:rPr lang="en-US" dirty="0" smtClean="0"/>
              <a:t>Develops signature for key files on systems and monitors for change</a:t>
            </a:r>
          </a:p>
          <a:p>
            <a:r>
              <a:rPr lang="en-US" dirty="0" smtClean="0"/>
              <a:t>Can help ensure systems stay configured as desired.</a:t>
            </a:r>
          </a:p>
          <a:p>
            <a:r>
              <a:rPr lang="en-US" dirty="0" smtClean="0"/>
              <a:t>Last line of defense to detect compromise of a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Bar Commands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Site:</a:t>
            </a:r>
          </a:p>
          <a:p>
            <a:pPr lvl="1"/>
            <a:r>
              <a:rPr lang="en-US" dirty="0" smtClean="0"/>
              <a:t>Filetype:</a:t>
            </a:r>
          </a:p>
          <a:p>
            <a:pPr lvl="1"/>
            <a:r>
              <a:rPr lang="en-US" dirty="0" smtClean="0"/>
              <a:t>Inurl:</a:t>
            </a:r>
          </a:p>
          <a:p>
            <a:pPr lvl="1"/>
            <a:r>
              <a:rPr lang="en-US" dirty="0" smtClean="0"/>
              <a:t>Intitle:</a:t>
            </a:r>
          </a:p>
          <a:p>
            <a:pPr lvl="1"/>
            <a:r>
              <a:rPr lang="en-US" dirty="0" smtClean="0"/>
              <a:t>Intext:</a:t>
            </a:r>
          </a:p>
          <a:p>
            <a:pPr lvl="1"/>
            <a:r>
              <a:rPr lang="en-US" dirty="0" smtClean="0"/>
              <a:t>Allinurl:</a:t>
            </a:r>
          </a:p>
          <a:p>
            <a:pPr lvl="1"/>
            <a:r>
              <a:rPr lang="en-US" dirty="0" smtClean="0"/>
              <a:t>Allintext:</a:t>
            </a:r>
          </a:p>
          <a:p>
            <a:pPr lvl="1"/>
            <a:r>
              <a:rPr lang="en-US" dirty="0" smtClean="0"/>
              <a:t>Search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one that tells google to not include items that match what comes directly after “-”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Hacking –ethical – gives all results that include information about hacking as long as they do not include the term “ethical”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Site: restricts searches to a specific site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Site:edu – Restricts searches to only sites ending in .edu</a:t>
            </a:r>
          </a:p>
          <a:p>
            <a:pPr lvl="1"/>
            <a:r>
              <a:rPr lang="en-US" dirty="0" smtClean="0"/>
              <a:t>Site:temple.edu – Restricts searches to a specific top level site</a:t>
            </a:r>
          </a:p>
          <a:p>
            <a:pPr lvl="1"/>
            <a:r>
              <a:rPr lang="en-US" dirty="0" smtClean="0"/>
              <a:t>Site:mis.temple.edu –Restricts searches to a sub-site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Filetype: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a specific file type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Filetype:pdf – Only responds with sites linked to Adobe documents with file extension of pdf</a:t>
            </a:r>
          </a:p>
          <a:p>
            <a:pPr lvl="1"/>
            <a:r>
              <a:rPr lang="en-US" dirty="0" smtClean="0"/>
              <a:t>Filetype:xls – Only </a:t>
            </a:r>
            <a:r>
              <a:rPr lang="en-US" dirty="0"/>
              <a:t>responds with sites linked to </a:t>
            </a:r>
            <a:r>
              <a:rPr lang="en-US" dirty="0" smtClean="0"/>
              <a:t>Microsoft spreadsheets documents with file extension of xls</a:t>
            </a:r>
          </a:p>
          <a:p>
            <a:pPr lvl="1"/>
            <a:r>
              <a:rPr lang="en-US" dirty="0" smtClean="0"/>
              <a:t>Filetype:xlsx </a:t>
            </a:r>
            <a:r>
              <a:rPr lang="en-US" dirty="0"/>
              <a:t>– Only responds with sites linked to Microsoft spreadsheets documents with file extension of </a:t>
            </a:r>
            <a:r>
              <a:rPr lang="en-US" dirty="0" smtClean="0"/>
              <a:t>xlsx – Excel’s newer file format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 or phrase is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inurl:"/</a:t>
            </a:r>
            <a:r>
              <a:rPr lang="en-US" dirty="0" smtClean="0"/>
              <a:t>root/etc/passwd“</a:t>
            </a:r>
          </a:p>
          <a:p>
            <a:pPr lvl="1"/>
            <a:r>
              <a:rPr lang="en-US" dirty="0" smtClean="0"/>
              <a:t>inurl:admin</a:t>
            </a:r>
          </a:p>
          <a:p>
            <a:pPr lvl="1"/>
            <a:r>
              <a:rPr lang="en-US" dirty="0" smtClean="0"/>
              <a:t>inurl:j2ee/examples/jsp</a:t>
            </a:r>
          </a:p>
          <a:p>
            <a:pPr lvl="1"/>
            <a:r>
              <a:rPr lang="en-US" dirty="0"/>
              <a:t>inurl:backup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Intitle: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words are used in the title of a page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b="1" u="sng" dirty="0"/>
              <a:t>intitle:index.of  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intitle:"Test Page for Apache"</a:t>
            </a:r>
          </a:p>
          <a:p>
            <a:pPr lvl="1"/>
            <a:r>
              <a:rPr lang="en-US" dirty="0"/>
              <a:t>intitle:"Apache Status"</a:t>
            </a:r>
          </a:p>
          <a:p>
            <a:pPr lvl="1"/>
            <a:r>
              <a:rPr lang="en-US" dirty="0"/>
              <a:t>intitle:"PHP Explorer"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Components (Continued)</a:t>
            </a:r>
          </a:p>
          <a:p>
            <a:r>
              <a:rPr lang="en-US" dirty="0" smtClean="0"/>
              <a:t>Google Hacking</a:t>
            </a:r>
          </a:p>
          <a:p>
            <a:r>
              <a:rPr lang="en-US" dirty="0" smtClean="0"/>
              <a:t>Reconnaissance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documents containing term in the </a:t>
            </a:r>
            <a:r>
              <a:rPr lang="en-US" dirty="0" smtClean="0"/>
              <a:t>text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intext:"root:x:0:0:root:/root:/bin/bash"</a:t>
            </a:r>
          </a:p>
          <a:p>
            <a:pPr lvl="1"/>
            <a:r>
              <a:rPr lang="en-US" dirty="0"/>
              <a:t>intext:"SteamUserPassphrase=" </a:t>
            </a:r>
          </a:p>
          <a:p>
            <a:pPr lvl="1"/>
            <a:r>
              <a:rPr lang="en-US" dirty="0"/>
              <a:t>intext:"SteamAppUser=" -"username" -"user"</a:t>
            </a:r>
          </a:p>
          <a:p>
            <a:pPr lvl="1"/>
            <a:r>
              <a:rPr lang="en-US" dirty="0"/>
              <a:t>intext:"Usage Statistics </a:t>
            </a:r>
            <a:r>
              <a:rPr lang="en-US" dirty="0" smtClean="0"/>
              <a:t>for”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those containing all the query terms you specify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allinurl:/hide_my_wp=</a:t>
            </a:r>
          </a:p>
          <a:p>
            <a:pPr lvl="1"/>
            <a:r>
              <a:rPr lang="en-US" dirty="0"/>
              <a:t>allinurl:"/main/auth/profile.php"</a:t>
            </a:r>
          </a:p>
          <a:p>
            <a:pPr lvl="1"/>
            <a:r>
              <a:rPr lang="en-US" dirty="0"/>
              <a:t>allinurl:"owa/auth/logon.aspx"</a:t>
            </a:r>
          </a:p>
          <a:p>
            <a:pPr lvl="1"/>
            <a:r>
              <a:rPr lang="en-US" dirty="0"/>
              <a:t>allinurl:forcedownload.php?file=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those containing all the query terms you specify in the text of the page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allintext: /iissamples/default/</a:t>
            </a:r>
          </a:p>
          <a:p>
            <a:pPr lvl="1"/>
            <a:r>
              <a:rPr lang="en-US" dirty="0"/>
              <a:t>allintext: "Please login to continue..." </a:t>
            </a:r>
          </a:p>
          <a:p>
            <a:pPr lvl="1"/>
            <a:r>
              <a:rPr lang="en-US" dirty="0"/>
              <a:t>allintext:"Browse our directory of our members top sites or create your own for free!"</a:t>
            </a:r>
          </a:p>
          <a:p>
            <a:pPr lvl="1"/>
            <a:r>
              <a:rPr lang="en-US" dirty="0"/>
              <a:t>allintext:"fs-admin.php"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search terms</a:t>
            </a:r>
          </a:p>
          <a:p>
            <a:pPr lvl="1"/>
            <a:r>
              <a:rPr lang="en-US" dirty="0"/>
              <a:t>“index of /”</a:t>
            </a:r>
          </a:p>
          <a:p>
            <a:pPr lvl="1"/>
            <a:r>
              <a:rPr lang="en-US" dirty="0"/>
              <a:t>“Please re-enter your password it must match”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GoogleGuide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www.googleguide.com/advanced_operators_reference.html</a:t>
            </a:r>
            <a:endParaRPr lang="en-US" sz="2000" dirty="0" smtClean="0"/>
          </a:p>
          <a:p>
            <a:r>
              <a:rPr lang="en-US" dirty="0" smtClean="0"/>
              <a:t>Exploit Database</a:t>
            </a:r>
          </a:p>
          <a:p>
            <a:pPr lvl="1"/>
            <a:r>
              <a:rPr lang="en-US" sz="2000" dirty="0">
                <a:hlinkClick r:id="rId3"/>
              </a:rPr>
              <a:t>http://www.exploit-db.com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Wikipedia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en.wikipedia.org/wiki/Google_hacking</a:t>
            </a:r>
            <a:endParaRPr lang="en-US" sz="2000" dirty="0" smtClean="0"/>
          </a:p>
          <a:p>
            <a:r>
              <a:rPr lang="en-US" dirty="0" smtClean="0"/>
              <a:t>Google Hacking Volume </a:t>
            </a:r>
            <a:r>
              <a:rPr lang="en-US" dirty="0" smtClean="0"/>
              <a:t>3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www.amazon.com/Google-Hacking-Penetration-Testers-Third/dp/0128029641/ref=dp_ob_title_bk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gathers publicly available data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Corporate culture</a:t>
            </a:r>
          </a:p>
          <a:p>
            <a:pPr lvl="1"/>
            <a:r>
              <a:rPr lang="en-US" dirty="0" smtClean="0"/>
              <a:t>Technologies in use</a:t>
            </a:r>
          </a:p>
          <a:p>
            <a:pPr lvl="1"/>
            <a:r>
              <a:rPr lang="en-US" dirty="0" smtClean="0"/>
              <a:t>Terminology</a:t>
            </a:r>
          </a:p>
          <a:p>
            <a:r>
              <a:rPr lang="en-US" dirty="0" smtClean="0"/>
              <a:t>This is an important step as it will help focus later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an inventory of what you find</a:t>
            </a:r>
          </a:p>
          <a:p>
            <a:pPr lvl="1"/>
            <a:r>
              <a:rPr lang="en-US" dirty="0" smtClean="0"/>
              <a:t>Keep a log bog</a:t>
            </a:r>
          </a:p>
          <a:p>
            <a:pPr lvl="1"/>
            <a:r>
              <a:rPr lang="en-US" dirty="0" smtClean="0"/>
              <a:t>Create a spreadsheet</a:t>
            </a:r>
          </a:p>
          <a:p>
            <a:pPr lvl="1"/>
            <a:r>
              <a:rPr lang="en-US" dirty="0" smtClean="0"/>
              <a:t>Whatever works for you</a:t>
            </a:r>
          </a:p>
          <a:p>
            <a:r>
              <a:rPr lang="en-US" dirty="0" smtClean="0"/>
              <a:t>Record key information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Target names</a:t>
            </a:r>
          </a:p>
          <a:p>
            <a:pPr lvl="1"/>
            <a:r>
              <a:rPr lang="en-US" dirty="0" smtClean="0"/>
              <a:t>Search queries used</a:t>
            </a:r>
          </a:p>
          <a:p>
            <a:pPr lvl="1"/>
            <a:r>
              <a:rPr lang="en-US" dirty="0" smtClean="0"/>
              <a:t>OSs </a:t>
            </a:r>
            <a:r>
              <a:rPr lang="en-US" dirty="0" smtClean="0"/>
              <a:t>in use</a:t>
            </a:r>
          </a:p>
          <a:p>
            <a:pPr lvl="1"/>
            <a:r>
              <a:rPr lang="en-US" dirty="0" smtClean="0"/>
              <a:t>Known vulnerabilities</a:t>
            </a:r>
          </a:p>
          <a:p>
            <a:pPr lvl="1"/>
            <a:r>
              <a:rPr lang="en-US" dirty="0" smtClean="0"/>
              <a:t>Any passwords found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room to annotate future information that may be discovered as you go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Open ports from port scanning</a:t>
            </a:r>
          </a:p>
          <a:p>
            <a:pPr lvl="1"/>
            <a:r>
              <a:rPr lang="en-US" dirty="0" smtClean="0"/>
              <a:t>Search from compromised hosts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like a business competitor</a:t>
            </a:r>
          </a:p>
          <a:p>
            <a:pPr lvl="1"/>
            <a:r>
              <a:rPr lang="en-US" dirty="0" smtClean="0"/>
              <a:t>Lines of business</a:t>
            </a:r>
          </a:p>
          <a:p>
            <a:pPr lvl="1"/>
            <a:r>
              <a:rPr lang="en-US" dirty="0" smtClean="0"/>
              <a:t>Major products or services</a:t>
            </a:r>
          </a:p>
          <a:p>
            <a:pPr lvl="1"/>
            <a:r>
              <a:rPr lang="en-US" dirty="0" smtClean="0"/>
              <a:t>Who’s in charge</a:t>
            </a:r>
          </a:p>
          <a:p>
            <a:pPr lvl="2"/>
            <a:r>
              <a:rPr lang="en-US" dirty="0" smtClean="0"/>
              <a:t>Officers</a:t>
            </a:r>
          </a:p>
          <a:p>
            <a:pPr lvl="2"/>
            <a:r>
              <a:rPr lang="en-US" dirty="0" smtClean="0"/>
              <a:t>VPs</a:t>
            </a:r>
          </a:p>
          <a:p>
            <a:pPr lvl="1"/>
            <a:r>
              <a:rPr lang="en-US" dirty="0" smtClean="0"/>
              <a:t>Press Releases</a:t>
            </a:r>
          </a:p>
          <a:p>
            <a:pPr lvl="1"/>
            <a:r>
              <a:rPr lang="en-US" dirty="0" smtClean="0"/>
              <a:t>Where are their physical locations</a:t>
            </a:r>
          </a:p>
          <a:p>
            <a:pPr lvl="1"/>
            <a:r>
              <a:rPr lang="en-US" dirty="0" smtClean="0"/>
              <a:t>Who are the major competitors in there market place</a:t>
            </a:r>
          </a:p>
          <a:p>
            <a:r>
              <a:rPr lang="en-US" dirty="0" smtClean="0"/>
              <a:t>The same kind of information you would gather for a job interview.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use Google</a:t>
            </a:r>
          </a:p>
          <a:p>
            <a:pPr lvl="1"/>
            <a:r>
              <a:rPr lang="en-US" dirty="0" smtClean="0"/>
              <a:t>Bing</a:t>
            </a:r>
          </a:p>
          <a:p>
            <a:pPr lvl="1"/>
            <a:r>
              <a:rPr lang="en-US" dirty="0" smtClean="0"/>
              <a:t>Yahoo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r>
              <a:rPr lang="en-US" dirty="0" smtClean="0"/>
              <a:t>DuckDuckGo</a:t>
            </a:r>
          </a:p>
          <a:p>
            <a:r>
              <a:rPr lang="en-US" dirty="0" smtClean="0"/>
              <a:t>All search engines filter data, but they don’t all filter the same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Intermediary between client machines and the rest of the network or internet</a:t>
            </a:r>
          </a:p>
          <a:p>
            <a:r>
              <a:rPr lang="en-US" dirty="0" smtClean="0"/>
              <a:t>Can function as a NAT device</a:t>
            </a:r>
          </a:p>
          <a:p>
            <a:r>
              <a:rPr lang="en-US" dirty="0" smtClean="0"/>
              <a:t>May be an embedded function of a firewall or may be stand alone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Content filtering</a:t>
            </a:r>
          </a:p>
          <a:p>
            <a:pPr lvl="1"/>
            <a:r>
              <a:rPr lang="en-US" dirty="0" smtClean="0"/>
              <a:t>Logging and/or monitoring</a:t>
            </a:r>
          </a:p>
          <a:p>
            <a:pPr lvl="1"/>
            <a:r>
              <a:rPr lang="en-US" dirty="0" smtClean="0"/>
              <a:t>Can obfuscate internal network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12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w/ “-”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techniques from Google Hacking</a:t>
            </a:r>
          </a:p>
          <a:p>
            <a:r>
              <a:rPr lang="en-US" dirty="0" smtClean="0"/>
              <a:t>Site:temple.edu -www.temple.edu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0545"/>
            <a:ext cx="4187708" cy="29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2308"/>
            <a:ext cx="4191000" cy="29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Versions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WayBack Machine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archive.org/web/web.php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324600" cy="35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Job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requirements can often provide insight into technologies in use, and where staffing shortages may result in weaknesses</a:t>
            </a:r>
          </a:p>
          <a:p>
            <a:r>
              <a:rPr lang="en-US" dirty="0" smtClean="0"/>
              <a:t>Check multiple sites</a:t>
            </a:r>
          </a:p>
          <a:p>
            <a:pPr lvl="1"/>
            <a:r>
              <a:rPr lang="en-US" dirty="0" smtClean="0"/>
              <a:t>Monster.com</a:t>
            </a:r>
          </a:p>
          <a:p>
            <a:pPr lvl="1"/>
            <a:r>
              <a:rPr lang="en-US" dirty="0" smtClean="0"/>
              <a:t>Dice.com</a:t>
            </a:r>
          </a:p>
          <a:p>
            <a:pPr lvl="1"/>
            <a:r>
              <a:rPr lang="en-US" dirty="0" smtClean="0"/>
              <a:t>Organizations site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www.temple.edu/hr/departments/employment/jobs_within.htm</a:t>
            </a:r>
            <a:endParaRPr lang="en-US" dirty="0" smtClean="0"/>
          </a:p>
          <a:p>
            <a:pPr lvl="1"/>
            <a:r>
              <a:rPr lang="en-US" dirty="0" smtClean="0"/>
              <a:t>Local job sites</a:t>
            </a:r>
          </a:p>
          <a:p>
            <a:pPr lvl="2"/>
            <a:r>
              <a:rPr lang="en-US" sz="2000" dirty="0">
                <a:hlinkClick r:id="rId3"/>
              </a:rPr>
              <a:t>http://regionalhelpwanted.com/philadelphia-jobs/?</a:t>
            </a:r>
            <a:r>
              <a:rPr lang="en-US" sz="2000" dirty="0" smtClean="0">
                <a:hlinkClick r:id="rId3"/>
              </a:rPr>
              <a:t>sn=83</a:t>
            </a:r>
            <a:endParaRPr lang="en-US" sz="2000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01097" cy="16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</a:p>
          <a:p>
            <a:r>
              <a:rPr lang="en-US" dirty="0" smtClean="0"/>
              <a:t>Facebook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2" y="1587843"/>
            <a:ext cx="5210175" cy="44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Google Earth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66335"/>
            <a:ext cx="485673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867025" cy="28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r>
              <a:rPr lang="en-US" dirty="0" smtClean="0"/>
              <a:t>Whois</a:t>
            </a:r>
          </a:p>
          <a:p>
            <a:pPr lvl="1"/>
            <a:r>
              <a:rPr lang="en-US" dirty="0" smtClean="0"/>
              <a:t>Database to lookup domain name, IP address and who registered the address</a:t>
            </a:r>
          </a:p>
          <a:p>
            <a:pPr lvl="1"/>
            <a:r>
              <a:rPr lang="en-US" dirty="0"/>
              <a:t>Web based or Command Line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hois google.com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www.networksolutions.com/whois/index.jsp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1592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495800" cy="15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Registry for Internet Numbers</a:t>
            </a:r>
          </a:p>
          <a:p>
            <a:pPr lvl="1"/>
            <a:r>
              <a:rPr lang="en-US" dirty="0" smtClean="0"/>
              <a:t>Regional Internet Registry for US, Canada, and many Caribbean islands</a:t>
            </a:r>
          </a:p>
          <a:p>
            <a:pPr lvl="1"/>
            <a:r>
              <a:rPr lang="en-US" dirty="0" smtClean="0"/>
              <a:t>ARIN is one of five regional registries</a:t>
            </a:r>
          </a:p>
          <a:p>
            <a:pPr lvl="1"/>
            <a:r>
              <a:rPr lang="en-US" dirty="0"/>
              <a:t>Provides services related to the technical coordination and management of Internet number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05713" cy="5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1822"/>
            <a:ext cx="567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276600" cy="24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657600"/>
            <a:ext cx="4610100" cy="17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676191" cy="1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438650" cy="36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Querying DNS Server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By domain name</a:t>
            </a:r>
          </a:p>
          <a:p>
            <a:pPr lvl="3"/>
            <a:r>
              <a:rPr lang="en-US" dirty="0" smtClean="0"/>
              <a:t>Nslookup temple.edu OR nslookup ns1.temple.edu</a:t>
            </a:r>
          </a:p>
          <a:p>
            <a:pPr lvl="2"/>
            <a:r>
              <a:rPr lang="en-US" dirty="0" smtClean="0"/>
              <a:t>Interactive</a:t>
            </a:r>
          </a:p>
          <a:p>
            <a:pPr lvl="3"/>
            <a:r>
              <a:rPr lang="en-US" dirty="0" smtClean="0"/>
              <a:t>Nslookup</a:t>
            </a:r>
          </a:p>
          <a:p>
            <a:pPr lvl="3"/>
            <a:r>
              <a:rPr lang="en-US" dirty="0" smtClean="0"/>
              <a:t>Followed by prompts</a:t>
            </a:r>
          </a:p>
          <a:p>
            <a:pPr lvl="3"/>
            <a:r>
              <a:rPr lang="en-US" dirty="0" smtClean="0"/>
              <a:t>See next slide</a:t>
            </a:r>
          </a:p>
          <a:p>
            <a:pPr lvl="3"/>
            <a:r>
              <a:rPr lang="en-US" dirty="0" smtClean="0"/>
              <a:t>Type exit to get out of interactive mode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proxy, but typically sits in front of servers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Hides details of server infrastructure</a:t>
            </a:r>
          </a:p>
          <a:p>
            <a:pPr lvl="1"/>
            <a:r>
              <a:rPr lang="en-US" dirty="0" smtClean="0"/>
              <a:t>Can perform SSL termination function</a:t>
            </a:r>
          </a:p>
          <a:p>
            <a:pPr lvl="1"/>
            <a:r>
              <a:rPr lang="en-US" dirty="0" smtClean="0"/>
              <a:t>Can reduce server load by caching</a:t>
            </a:r>
          </a:p>
          <a:p>
            <a:r>
              <a:rPr lang="en-US" dirty="0" smtClean="0"/>
              <a:t>Can be embedded in a load balancer or firewall, or may be a stand-alone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92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98" y="1600200"/>
            <a:ext cx="391900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 (Domain Information </a:t>
            </a:r>
            <a:r>
              <a:rPr lang="en-US" dirty="0" smtClean="0"/>
              <a:t>Groper)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 command is used to gather additional DNS information</a:t>
            </a:r>
          </a:p>
          <a:p>
            <a:r>
              <a:rPr lang="en-US" dirty="0" smtClean="0"/>
              <a:t>May also be used to make zone transfers.</a:t>
            </a:r>
          </a:p>
          <a:p>
            <a:r>
              <a:rPr lang="en-US" dirty="0" smtClean="0"/>
              <a:t>Zone transfers may include details around other assets within an organization.</a:t>
            </a:r>
          </a:p>
          <a:p>
            <a:endParaRPr lang="en-US" dirty="0"/>
          </a:p>
          <a:p>
            <a:r>
              <a:rPr lang="en-US" dirty="0" smtClean="0"/>
              <a:t>CAUTION, don’t go further then basic dig command on the next page as you may start triggering alerts in more security focused organizations.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690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://www.thegeekstuff.com/2012/02/dig-command-examples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http://www.cyberciti.biz/faq/linux-unix-dig-command-examples-usage-syntax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 is available for windows 7</a:t>
            </a:r>
          </a:p>
          <a:p>
            <a:r>
              <a:rPr lang="en-US" dirty="0" smtClean="0"/>
              <a:t>Site:</a:t>
            </a:r>
          </a:p>
          <a:p>
            <a:pPr lvl="1"/>
            <a:r>
              <a:rPr lang="en-US" dirty="0">
                <a:hlinkClick r:id="rId2"/>
              </a:rPr>
              <a:t>http://www.isc.org/downloads/bind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www.dnsstuff.com/tools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://dnsquery.org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http://network-tools.com/nslook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0" y="16764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Sensepost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github.com/sensepost</a:t>
            </a:r>
            <a:endParaRPr lang="en-US" dirty="0" smtClean="0"/>
          </a:p>
          <a:p>
            <a:pPr lvl="1"/>
            <a:r>
              <a:rPr lang="en-US" dirty="0" smtClean="0"/>
              <a:t>BiLE-Suite – The Bi-directional </a:t>
            </a:r>
            <a:r>
              <a:rPr lang="en-US" dirty="0"/>
              <a:t>Link </a:t>
            </a:r>
            <a:r>
              <a:rPr lang="en-US" dirty="0" smtClean="0"/>
              <a:t>Extractor</a:t>
            </a:r>
          </a:p>
          <a:p>
            <a:pPr lvl="1"/>
            <a:r>
              <a:rPr lang="en-US" dirty="0" smtClean="0"/>
              <a:t>A suite of perl scripts to find targets related to a given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little green down arrow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0275"/>
            <a:ext cx="487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94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148638" cy="5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&amp;strip=1 – It’s magic</a:t>
            </a:r>
          </a:p>
          <a:p>
            <a:r>
              <a:rPr lang="en-US" dirty="0" smtClean="0"/>
              <a:t>Right click the cache button and copy shortcut</a:t>
            </a:r>
          </a:p>
          <a:p>
            <a:r>
              <a:rPr lang="en-US" dirty="0" smtClean="0"/>
              <a:t>Paste short cut into notepad and append &amp;strip=1 to the end</a:t>
            </a:r>
          </a:p>
          <a:p>
            <a:r>
              <a:rPr lang="en-US" dirty="0" smtClean="0"/>
              <a:t>Copy and paste into URL</a:t>
            </a:r>
          </a:p>
          <a:p>
            <a:r>
              <a:rPr lang="en-US" dirty="0" smtClean="0"/>
              <a:t>Now you get Google’s cache without leaving a footprint in the target servers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Cache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&amp;strip=1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848600" cy="4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pPr lvl="1"/>
            <a:r>
              <a:rPr lang="en-US" dirty="0" smtClean="0"/>
              <a:t>Consists of a tree of domain names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Root -&gt; .edu -&gt; temple.edu</a:t>
            </a:r>
          </a:p>
          <a:p>
            <a:r>
              <a:rPr lang="en-US" dirty="0" smtClean="0"/>
              <a:t>Basically the phone book for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2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&amp;strip=1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86200" cy="37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formal assignment</a:t>
            </a:r>
          </a:p>
          <a:p>
            <a:r>
              <a:rPr lang="en-US" dirty="0" smtClean="0"/>
              <a:t>From Syllabus</a:t>
            </a:r>
          </a:p>
          <a:p>
            <a:pPr lvl="1"/>
            <a:r>
              <a:rPr lang="en-US" dirty="0"/>
              <a:t>(student presentations) Reconnaissance exercise using only publicly available information, develop a profile of a public company or organization of your </a:t>
            </a:r>
            <a:r>
              <a:rPr lang="en-US" dirty="0" smtClean="0"/>
              <a:t>choosing</a:t>
            </a:r>
          </a:p>
          <a:p>
            <a:pPr lvl="1"/>
            <a:r>
              <a:rPr lang="en-US" dirty="0" smtClean="0"/>
              <a:t>You may work in teams, or separately</a:t>
            </a:r>
          </a:p>
          <a:p>
            <a:pPr lvl="2"/>
            <a:r>
              <a:rPr lang="en-US" dirty="0" smtClean="0"/>
              <a:t>One to two page Executive Summary</a:t>
            </a:r>
          </a:p>
          <a:p>
            <a:pPr lvl="2"/>
            <a:r>
              <a:rPr lang="en-US" dirty="0" smtClean="0"/>
              <a:t>Short (no more then three slides, no welcome slide) presentation</a:t>
            </a:r>
          </a:p>
          <a:p>
            <a:pPr lvl="2"/>
            <a:r>
              <a:rPr lang="en-US" dirty="0" smtClean="0"/>
              <a:t>See “Exercise Analysis” tab for more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Web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717"/>
            <a:ext cx="8229600" cy="131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3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 Systems (IDS)</a:t>
            </a:r>
          </a:p>
          <a:p>
            <a:r>
              <a:rPr lang="en-US" dirty="0" smtClean="0"/>
              <a:t>Intrusion Prevention Systems (IPS)</a:t>
            </a:r>
          </a:p>
          <a:p>
            <a:r>
              <a:rPr lang="en-US" dirty="0" smtClean="0"/>
              <a:t>Network Behavioral Anomaly Detection (NBAD)</a:t>
            </a:r>
          </a:p>
          <a:p>
            <a:r>
              <a:rPr lang="en-US" dirty="0" smtClean="0"/>
              <a:t>Data Loss Prevention (DLP)</a:t>
            </a:r>
          </a:p>
          <a:p>
            <a:r>
              <a:rPr lang="en-US" dirty="0" smtClean="0"/>
              <a:t>Host Intrusion Detection (HIDS)</a:t>
            </a:r>
          </a:p>
          <a:p>
            <a:r>
              <a:rPr lang="en-US" dirty="0" smtClean="0"/>
              <a:t>Host Intrusion Prevention (HIPS)</a:t>
            </a:r>
          </a:p>
          <a:p>
            <a:r>
              <a:rPr lang="en-US" dirty="0" smtClean="0"/>
              <a:t>Baseline and Host File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9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Analyzes packets and matches to known signatures to either alert or block traffic</a:t>
            </a:r>
          </a:p>
          <a:p>
            <a:r>
              <a:rPr lang="en-US" dirty="0" smtClean="0"/>
              <a:t>Basically a burglar alarm for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2175</TotalTime>
  <Words>1494</Words>
  <Application>Microsoft Office PowerPoint</Application>
  <PresentationFormat>On-screen Show (4:3)</PresentationFormat>
  <Paragraphs>378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Proxies</vt:lpstr>
      <vt:lpstr>Reverse Proxies</vt:lpstr>
      <vt:lpstr>DNS</vt:lpstr>
      <vt:lpstr>Servers</vt:lpstr>
      <vt:lpstr>Typical Web Arrangement</vt:lpstr>
      <vt:lpstr>Security Technologies</vt:lpstr>
      <vt:lpstr>IDS and IPS</vt:lpstr>
      <vt:lpstr>NBAD</vt:lpstr>
      <vt:lpstr>DLP</vt:lpstr>
      <vt:lpstr>HIDS and HIPS</vt:lpstr>
      <vt:lpstr>Baseline and Host File Integrity</vt:lpstr>
      <vt:lpstr>Google Hacking</vt:lpstr>
      <vt:lpstr>-</vt:lpstr>
      <vt:lpstr>Site:</vt:lpstr>
      <vt:lpstr>Filetype:</vt:lpstr>
      <vt:lpstr>Inurl:</vt:lpstr>
      <vt:lpstr>Intitle:</vt:lpstr>
      <vt:lpstr>Intext:</vt:lpstr>
      <vt:lpstr>Allinurl:</vt:lpstr>
      <vt:lpstr>Allintext:</vt:lpstr>
      <vt:lpstr>Search Terms</vt:lpstr>
      <vt:lpstr>Google Hacking References</vt:lpstr>
      <vt:lpstr>Reconnaissance</vt:lpstr>
      <vt:lpstr>Inventory</vt:lpstr>
      <vt:lpstr>More on Inventory</vt:lpstr>
      <vt:lpstr>Competitive Intelligence</vt:lpstr>
      <vt:lpstr>Search Engines</vt:lpstr>
      <vt:lpstr>Google w/ “-”</vt:lpstr>
      <vt:lpstr>Older Versions of Websites</vt:lpstr>
      <vt:lpstr>Open Job Posting</vt:lpstr>
      <vt:lpstr>People</vt:lpstr>
      <vt:lpstr>Don’t Forget About Maps</vt:lpstr>
      <vt:lpstr>Whois</vt:lpstr>
      <vt:lpstr>ARIN</vt:lpstr>
      <vt:lpstr>ARIN</vt:lpstr>
      <vt:lpstr>ARIN</vt:lpstr>
      <vt:lpstr>DNS</vt:lpstr>
      <vt:lpstr>DNS</vt:lpstr>
      <vt:lpstr>Dig (Domain Information Groper)</vt:lpstr>
      <vt:lpstr>Dig</vt:lpstr>
      <vt:lpstr>More on Dig</vt:lpstr>
      <vt:lpstr>Windows Dig</vt:lpstr>
      <vt:lpstr>DNS Query Websites</vt:lpstr>
      <vt:lpstr>More Tools</vt:lpstr>
      <vt:lpstr>Google Cache</vt:lpstr>
      <vt:lpstr>Google Cache</vt:lpstr>
      <vt:lpstr>Google Cache (Example)</vt:lpstr>
      <vt:lpstr>PowerPoint Presentation</vt:lpstr>
      <vt:lpstr>Due for Next Week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123</cp:revision>
  <dcterms:created xsi:type="dcterms:W3CDTF">2014-08-27T02:09:01Z</dcterms:created>
  <dcterms:modified xsi:type="dcterms:W3CDTF">2017-09-12T04:22:43Z</dcterms:modified>
</cp:coreProperties>
</file>