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sldIdLst>
    <p:sldId id="256" r:id="rId2"/>
    <p:sldId id="258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268" r:id="rId36"/>
    <p:sldId id="341" r:id="rId37"/>
    <p:sldId id="342" r:id="rId38"/>
    <p:sldId id="270" r:id="rId39"/>
    <p:sldId id="271" r:id="rId40"/>
    <p:sldId id="343" r:id="rId41"/>
    <p:sldId id="272" r:id="rId42"/>
    <p:sldId id="344" r:id="rId43"/>
    <p:sldId id="273" r:id="rId44"/>
    <p:sldId id="345" r:id="rId45"/>
    <p:sldId id="274" r:id="rId46"/>
    <p:sldId id="275" r:id="rId47"/>
    <p:sldId id="276" r:id="rId48"/>
    <p:sldId id="277" r:id="rId49"/>
    <p:sldId id="280" r:id="rId50"/>
    <p:sldId id="281" r:id="rId51"/>
    <p:sldId id="282" r:id="rId52"/>
    <p:sldId id="283" r:id="rId53"/>
    <p:sldId id="284" r:id="rId54"/>
    <p:sldId id="285" r:id="rId55"/>
    <p:sldId id="353" r:id="rId56"/>
    <p:sldId id="286" r:id="rId57"/>
    <p:sldId id="395" r:id="rId58"/>
    <p:sldId id="435" r:id="rId59"/>
    <p:sldId id="437" r:id="rId60"/>
    <p:sldId id="429" r:id="rId61"/>
    <p:sldId id="430" r:id="rId62"/>
    <p:sldId id="431" r:id="rId63"/>
    <p:sldId id="432" r:id="rId64"/>
    <p:sldId id="433" r:id="rId65"/>
    <p:sldId id="434" r:id="rId66"/>
    <p:sldId id="438" r:id="rId67"/>
    <p:sldId id="439" r:id="rId68"/>
    <p:sldId id="355" r:id="rId69"/>
    <p:sldId id="362" r:id="rId70"/>
    <p:sldId id="299" r:id="rId71"/>
    <p:sldId id="300" r:id="rId72"/>
    <p:sldId id="356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  <p:sldId id="316" r:id="rId89"/>
    <p:sldId id="317" r:id="rId90"/>
    <p:sldId id="322" r:id="rId91"/>
    <p:sldId id="323" r:id="rId92"/>
    <p:sldId id="324" r:id="rId93"/>
    <p:sldId id="325" r:id="rId94"/>
    <p:sldId id="326" r:id="rId95"/>
    <p:sldId id="327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6"/>
  </p:normalViewPr>
  <p:slideViewPr>
    <p:cSldViewPr>
      <p:cViewPr varScale="1">
        <p:scale>
          <a:sx n="102" d="100"/>
          <a:sy n="102" d="100"/>
        </p:scale>
        <p:origin x="13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9A58-8532-4161-8749-6DFAC5FD02D6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1932-234D-41CB-BD05-50AE045A9E95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2D4-02C5-4D2C-835B-DFA0AC013E55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F20-FB48-4166-903C-63D19E3CB743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AF41-DD36-47BE-B623-35B95460D84D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971F-8035-4797-82C8-635045EB0FCF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A4D1-CD36-40BA-8EE9-3B3BB1ABD1B9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D09F-3E30-41C1-B760-92B73B5CABA5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4E11-EF6A-4CF8-8773-515FCAFF0F14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EBDB-6159-4304-B204-831879B796FF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A01-590E-4ECD-B866-1D20F9754614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CF172F-662D-4266-8938-1DA4B178CC8F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all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Internet_protocol_suit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service-names-port-numbers/service-names-port-numbers.xhtml?&amp;page=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map.org/book/tcpip-ref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nmap.org/book/tcpip-ref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map.org/book/tcpip-ref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nmap.org/book/tcpip-ref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et.microsoft.com/en-us/library/cc959881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download/details.aspx?id=19892" TargetMode="External"/><Relationship Id="rId2" Type="http://schemas.openxmlformats.org/officeDocument/2006/relationships/hyperlink" Target="http://www.cisecurity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mantec.com/products/encryption" TargetMode="External"/><Relationship Id="rId2" Type="http://schemas.openxmlformats.org/officeDocument/2006/relationships/hyperlink" Target="https://www.openpgp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microsoft.com/en-us/search?query=bitlocker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it-db.com/" TargetMode="External"/><Relationship Id="rId2" Type="http://schemas.openxmlformats.org/officeDocument/2006/relationships/hyperlink" Target="http://www.googleguide.com/advanced_operators_referenc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com/Google-Hacking-Penetration-Testers-Third/dp/0128029641/ref=dp_ob_title_bk" TargetMode="External"/><Relationship Id="rId4" Type="http://schemas.openxmlformats.org/officeDocument/2006/relationships/hyperlink" Target="http://en.wikipedia.org/wiki/Google_hacking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untu.com/download/desktop" TargetMode="External"/><Relationship Id="rId2" Type="http://schemas.openxmlformats.org/officeDocument/2006/relationships/hyperlink" Target="http://www.kali.org/downloa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murai-wtf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Ethical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MIS 5211.001</a:t>
            </a:r>
          </a:p>
          <a:p>
            <a:r>
              <a:rPr lang="en-US" dirty="0"/>
              <a:t>Week 2</a:t>
            </a:r>
          </a:p>
          <a:p>
            <a:r>
              <a:rPr lang="en-US" sz="2200" dirty="0"/>
              <a:t>Site:</a:t>
            </a:r>
          </a:p>
          <a:p>
            <a:r>
              <a:rPr lang="en-US" sz="1900" dirty="0">
                <a:hlinkClick r:id="rId2"/>
              </a:rPr>
              <a:t>https://community.mis.temple.edu/mis5211sec001fall2019/</a:t>
            </a:r>
            <a:endParaRPr lang="en-US" sz="1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Insurance &amp; Limitation of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Permission alone is not sufficient</a:t>
            </a:r>
          </a:p>
          <a:p>
            <a:r>
              <a:rPr lang="en-US" dirty="0"/>
              <a:t>If you are not working “In-House”</a:t>
            </a:r>
          </a:p>
          <a:p>
            <a:pPr lvl="1"/>
            <a:r>
              <a:rPr lang="en-US" dirty="0"/>
              <a:t>Contract language needs Limitation of Liability language</a:t>
            </a:r>
          </a:p>
          <a:p>
            <a:pPr lvl="2"/>
            <a:r>
              <a:rPr lang="en-US" dirty="0"/>
              <a:t>Time to call in the lawyers</a:t>
            </a:r>
          </a:p>
          <a:p>
            <a:pPr lvl="1"/>
            <a:r>
              <a:rPr lang="en-US" dirty="0"/>
              <a:t>You, or the company you work for will also need liability insurance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8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minimum</a:t>
            </a:r>
          </a:p>
          <a:p>
            <a:pPr lvl="1"/>
            <a:r>
              <a:rPr lang="en-US" dirty="0"/>
              <a:t>Contact Information</a:t>
            </a:r>
          </a:p>
          <a:p>
            <a:pPr lvl="1"/>
            <a:r>
              <a:rPr lang="en-US" dirty="0"/>
              <a:t>Periodic Debriefing (Daily?)</a:t>
            </a:r>
          </a:p>
          <a:p>
            <a:pPr lvl="1"/>
            <a:r>
              <a:rPr lang="en-US" dirty="0"/>
              <a:t>Dates and Times for Testing</a:t>
            </a:r>
          </a:p>
          <a:p>
            <a:pPr lvl="2"/>
            <a:r>
              <a:rPr lang="en-US" dirty="0"/>
              <a:t>When to start</a:t>
            </a:r>
          </a:p>
          <a:p>
            <a:pPr lvl="2"/>
            <a:r>
              <a:rPr lang="en-US" dirty="0"/>
              <a:t>When to stop</a:t>
            </a:r>
          </a:p>
          <a:p>
            <a:pPr lvl="2"/>
            <a:r>
              <a:rPr lang="en-US" dirty="0"/>
              <a:t>Hours when testing is acceptable</a:t>
            </a:r>
          </a:p>
          <a:p>
            <a:pPr lvl="1"/>
            <a:r>
              <a:rPr lang="en-US" dirty="0"/>
              <a:t>Announced or Unannounced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if Sys Admins detect testing and attempt to block.</a:t>
            </a:r>
          </a:p>
          <a:p>
            <a:pPr lvl="1"/>
            <a:r>
              <a:rPr lang="en-US" dirty="0"/>
              <a:t>Is this good, or bad?</a:t>
            </a:r>
          </a:p>
          <a:p>
            <a:pPr lvl="1"/>
            <a:r>
              <a:rPr lang="en-US" dirty="0"/>
              <a:t>Stop test, or remove blocks and keep testing?</a:t>
            </a:r>
          </a:p>
          <a:p>
            <a:r>
              <a:rPr lang="en-US" dirty="0"/>
              <a:t>Verify if client IDS, IPS, or WAF may block attacks</a:t>
            </a:r>
          </a:p>
          <a:p>
            <a:pPr lvl="1"/>
            <a:r>
              <a:rPr lang="en-US" dirty="0"/>
              <a:t>This may be OK if test was focused on effectiveness of these systems</a:t>
            </a:r>
          </a:p>
          <a:p>
            <a:pPr lvl="1"/>
            <a:r>
              <a:rPr lang="en-US" dirty="0"/>
              <a:t>However:</a:t>
            </a:r>
          </a:p>
          <a:p>
            <a:pPr lvl="2"/>
            <a:r>
              <a:rPr lang="en-US" dirty="0"/>
              <a:t>Could cause Denial of Service</a:t>
            </a:r>
          </a:p>
          <a:p>
            <a:pPr lvl="2"/>
            <a:r>
              <a:rPr lang="en-US" dirty="0"/>
              <a:t>Resource consumption</a:t>
            </a:r>
          </a:p>
          <a:p>
            <a:pPr lvl="1"/>
            <a:r>
              <a:rPr lang="en-US" dirty="0"/>
              <a:t>May need to get you traffic excluded from protections to test systems behind these controls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vs Crystal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Black Box:</a:t>
            </a:r>
          </a:p>
          <a:p>
            <a:pPr lvl="1"/>
            <a:r>
              <a:rPr lang="en-US" dirty="0"/>
              <a:t>No data provided to tester other than target IP Address or URL</a:t>
            </a:r>
          </a:p>
          <a:p>
            <a:pPr lvl="1"/>
            <a:r>
              <a:rPr lang="en-US" dirty="0"/>
              <a:t>Mimics malicious attackers vantage point</a:t>
            </a:r>
          </a:p>
          <a:p>
            <a:pPr lvl="1"/>
            <a:r>
              <a:rPr lang="en-US" dirty="0"/>
              <a:t>Time and resource consuming</a:t>
            </a:r>
          </a:p>
          <a:p>
            <a:r>
              <a:rPr lang="en-US" dirty="0"/>
              <a:t>Crystal Box:</a:t>
            </a:r>
          </a:p>
          <a:p>
            <a:pPr lvl="1"/>
            <a:r>
              <a:rPr lang="en-US" dirty="0"/>
              <a:t>Tester provided detailed data on systems and architecture</a:t>
            </a:r>
          </a:p>
          <a:p>
            <a:pPr lvl="1"/>
            <a:r>
              <a:rPr lang="en-US" dirty="0"/>
              <a:t>Allows tester to quickly move to value added work</a:t>
            </a:r>
          </a:p>
          <a:p>
            <a:pPr lvl="1"/>
            <a:r>
              <a:rPr lang="en-US" dirty="0"/>
              <a:t>May not uncover data leaked into public space that would have been found during reconnaissance phase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6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on Compromised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far should test team go?</a:t>
            </a:r>
          </a:p>
          <a:p>
            <a:pPr lvl="1"/>
            <a:r>
              <a:rPr lang="en-US" dirty="0"/>
              <a:t>Configuration Data</a:t>
            </a:r>
          </a:p>
          <a:p>
            <a:pPr lvl="1"/>
            <a:r>
              <a:rPr lang="en-US" dirty="0"/>
              <a:t>User Info</a:t>
            </a:r>
          </a:p>
          <a:p>
            <a:pPr lvl="1"/>
            <a:r>
              <a:rPr lang="en-US" dirty="0"/>
              <a:t>PII</a:t>
            </a:r>
          </a:p>
          <a:p>
            <a:r>
              <a:rPr lang="en-US" dirty="0"/>
              <a:t>Should likely stop at configuration data</a:t>
            </a:r>
          </a:p>
          <a:p>
            <a:r>
              <a:rPr lang="en-US" dirty="0"/>
              <a:t>Testers do have a responsibility to not go past agreed to boundaries</a:t>
            </a:r>
          </a:p>
          <a:p>
            <a:r>
              <a:rPr lang="en-US" dirty="0"/>
              <a:t>Also applies to sniffer data</a:t>
            </a:r>
          </a:p>
          <a:p>
            <a:pPr lvl="1"/>
            <a:r>
              <a:rPr lang="en-US" dirty="0"/>
              <a:t>Will explain this in detail later in the course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1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client representative going to observe all testing</a:t>
            </a:r>
          </a:p>
          <a:p>
            <a:pPr lvl="1"/>
            <a:r>
              <a:rPr lang="en-US" dirty="0"/>
              <a:t>Ensure client data is protected	</a:t>
            </a:r>
          </a:p>
          <a:p>
            <a:pPr lvl="1"/>
            <a:r>
              <a:rPr lang="en-US" dirty="0"/>
              <a:t>Inform testers that some area may be off limits</a:t>
            </a:r>
          </a:p>
          <a:p>
            <a:r>
              <a:rPr lang="en-US" dirty="0"/>
              <a:t>Is client staff going to work with testing team</a:t>
            </a:r>
          </a:p>
          <a:p>
            <a:pPr lvl="1"/>
            <a:r>
              <a:rPr lang="en-US" dirty="0"/>
              <a:t>Client may want their staff to become familiar with tolls and methodology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agreement on handling issues prior to starting</a:t>
            </a:r>
          </a:p>
          <a:p>
            <a:r>
              <a:rPr lang="en-US" dirty="0"/>
              <a:t>Document the agreement and get sign-off from all parties</a:t>
            </a:r>
          </a:p>
          <a:p>
            <a:endParaRPr lang="en-US" dirty="0"/>
          </a:p>
          <a:p>
            <a:r>
              <a:rPr lang="en-US" dirty="0"/>
              <a:t>Congratulations – You now have your Rules of Engagement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Client Security Concerns</a:t>
            </a:r>
          </a:p>
          <a:p>
            <a:pPr lvl="1"/>
            <a:r>
              <a:rPr lang="en-US" dirty="0"/>
              <a:t>Disclosure?</a:t>
            </a:r>
          </a:p>
          <a:p>
            <a:pPr lvl="1"/>
            <a:r>
              <a:rPr lang="en-US" dirty="0"/>
              <a:t>Availability?</a:t>
            </a:r>
          </a:p>
          <a:p>
            <a:pPr lvl="1"/>
            <a:r>
              <a:rPr lang="en-US" dirty="0"/>
              <a:t>Reputation?</a:t>
            </a:r>
          </a:p>
          <a:p>
            <a:pPr lvl="1"/>
            <a:r>
              <a:rPr lang="en-US" dirty="0"/>
              <a:t>Financial Loss?</a:t>
            </a:r>
          </a:p>
          <a:p>
            <a:pPr lvl="1"/>
            <a:r>
              <a:rPr lang="en-US" dirty="0"/>
              <a:t>Other?</a:t>
            </a:r>
          </a:p>
          <a:p>
            <a:pPr lvl="1"/>
            <a:endParaRPr lang="en-US" dirty="0"/>
          </a:p>
          <a:p>
            <a:r>
              <a:rPr lang="en-US" dirty="0"/>
              <a:t>Only the client can tell you what they are really worried about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6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Additional Scope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known issues</a:t>
            </a:r>
          </a:p>
          <a:p>
            <a:pPr lvl="1"/>
            <a:r>
              <a:rPr lang="en-US" dirty="0"/>
              <a:t>Do you need to verify them?</a:t>
            </a:r>
          </a:p>
          <a:p>
            <a:r>
              <a:rPr lang="en-US" dirty="0"/>
              <a:t>Identify likely threats</a:t>
            </a:r>
          </a:p>
          <a:p>
            <a:pPr lvl="1"/>
            <a:r>
              <a:rPr lang="en-US" dirty="0"/>
              <a:t>State Actors</a:t>
            </a:r>
          </a:p>
          <a:p>
            <a:pPr lvl="1"/>
            <a:r>
              <a:rPr lang="en-US" dirty="0"/>
              <a:t>Disgruntled Employees</a:t>
            </a:r>
          </a:p>
          <a:p>
            <a:r>
              <a:rPr lang="en-US" dirty="0"/>
              <a:t>Determine what to focus 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4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clear and explicit scope</a:t>
            </a:r>
          </a:p>
          <a:p>
            <a:r>
              <a:rPr lang="en-US" dirty="0"/>
              <a:t>What to test</a:t>
            </a:r>
          </a:p>
          <a:p>
            <a:pPr lvl="1"/>
            <a:r>
              <a:rPr lang="en-US" dirty="0"/>
              <a:t>Which systems?</a:t>
            </a:r>
          </a:p>
          <a:p>
            <a:pPr lvl="1"/>
            <a:r>
              <a:rPr lang="en-US" dirty="0"/>
              <a:t>Which address space?</a:t>
            </a:r>
          </a:p>
          <a:p>
            <a:pPr lvl="1"/>
            <a:r>
              <a:rPr lang="en-US" dirty="0"/>
              <a:t>Individual hosts?</a:t>
            </a:r>
          </a:p>
          <a:p>
            <a:r>
              <a:rPr lang="en-US" dirty="0"/>
              <a:t>What to stay away from</a:t>
            </a:r>
          </a:p>
          <a:p>
            <a:pPr lvl="1"/>
            <a:r>
              <a:rPr lang="en-US" dirty="0"/>
              <a:t>Known “brittle” systems</a:t>
            </a:r>
          </a:p>
          <a:p>
            <a:pPr lvl="1"/>
            <a:r>
              <a:rPr lang="en-US" dirty="0"/>
              <a:t>Critical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5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Tonight's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Intro</a:t>
            </a:r>
          </a:p>
          <a:p>
            <a:r>
              <a:rPr lang="en-US" dirty="0"/>
              <a:t>Network Components and their impact on penetration testing</a:t>
            </a:r>
          </a:p>
          <a:p>
            <a:r>
              <a:rPr lang="en-US" dirty="0"/>
              <a:t>Google Hacking</a:t>
            </a:r>
          </a:p>
          <a:p>
            <a:r>
              <a:rPr lang="en-US" dirty="0"/>
              <a:t>Linux fundamentals (Will not cover in class, review if you need 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third parties are to be tested, they need to provide written permission</a:t>
            </a:r>
          </a:p>
          <a:p>
            <a:r>
              <a:rPr lang="en-US" dirty="0"/>
              <a:t>If out of scope, need to know who and what they are to avoid them</a:t>
            </a:r>
          </a:p>
          <a:p>
            <a:pPr lvl="1"/>
            <a:r>
              <a:rPr lang="en-US" dirty="0"/>
              <a:t>This is a particular concern in web application testing as sites routinely link or have content hosted form third parties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5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vs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environments offer lower risk of impact</a:t>
            </a:r>
          </a:p>
          <a:p>
            <a:pPr lvl="1"/>
            <a:r>
              <a:rPr lang="en-US" dirty="0"/>
              <a:t>May not match production</a:t>
            </a:r>
          </a:p>
          <a:p>
            <a:pPr lvl="1"/>
            <a:r>
              <a:rPr lang="en-US" dirty="0"/>
              <a:t>May respond slower, impacting test efficiency</a:t>
            </a:r>
          </a:p>
          <a:p>
            <a:pPr lvl="1"/>
            <a:r>
              <a:rPr lang="en-US" dirty="0"/>
              <a:t>May not be possible, as only a production system exists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hard are you going to try</a:t>
            </a:r>
          </a:p>
          <a:p>
            <a:pPr lvl="1"/>
            <a:r>
              <a:rPr lang="en-US" dirty="0"/>
              <a:t>Ping Sweeps</a:t>
            </a:r>
          </a:p>
          <a:p>
            <a:pPr lvl="1"/>
            <a:r>
              <a:rPr lang="en-US" dirty="0"/>
              <a:t>Port Scanning</a:t>
            </a:r>
          </a:p>
          <a:p>
            <a:pPr lvl="1"/>
            <a:r>
              <a:rPr lang="en-US" dirty="0"/>
              <a:t>Vulnerability Scanning</a:t>
            </a:r>
          </a:p>
          <a:p>
            <a:pPr lvl="1"/>
            <a:r>
              <a:rPr lang="en-US" dirty="0"/>
              <a:t>Penetration into Target</a:t>
            </a:r>
          </a:p>
          <a:p>
            <a:pPr lvl="1"/>
            <a:r>
              <a:rPr lang="en-US" dirty="0"/>
              <a:t>Application Level Attacks</a:t>
            </a:r>
          </a:p>
          <a:p>
            <a:pPr lvl="1"/>
            <a:r>
              <a:rPr lang="en-US" dirty="0"/>
              <a:t>Client Side Attacks</a:t>
            </a:r>
          </a:p>
          <a:p>
            <a:pPr lvl="1"/>
            <a:r>
              <a:rPr lang="en-US" dirty="0"/>
              <a:t>Business Logic</a:t>
            </a:r>
          </a:p>
          <a:p>
            <a:pPr lvl="1"/>
            <a:r>
              <a:rPr lang="en-US" dirty="0"/>
              <a:t>Physical</a:t>
            </a:r>
          </a:p>
          <a:p>
            <a:pPr lvl="1"/>
            <a:r>
              <a:rPr lang="en-US" dirty="0"/>
              <a:t>Social Engineering</a:t>
            </a:r>
          </a:p>
          <a:p>
            <a:pPr lvl="1"/>
            <a:r>
              <a:rPr lang="en-US" dirty="0"/>
              <a:t>Denial of Service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0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or Near Internal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insider threats</a:t>
            </a:r>
          </a:p>
          <a:p>
            <a:r>
              <a:rPr lang="en-US" dirty="0"/>
              <a:t>Possibilities</a:t>
            </a:r>
          </a:p>
          <a:p>
            <a:pPr lvl="1"/>
            <a:r>
              <a:rPr lang="en-US" dirty="0"/>
              <a:t>Official site visit and granted access</a:t>
            </a:r>
          </a:p>
          <a:p>
            <a:pPr lvl="1"/>
            <a:r>
              <a:rPr lang="en-US" dirty="0"/>
              <a:t>Onsite and breaks in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Dial-In</a:t>
            </a:r>
          </a:p>
          <a:p>
            <a:pPr lvl="1"/>
            <a:r>
              <a:rPr lang="en-US" dirty="0"/>
              <a:t>VPN</a:t>
            </a:r>
          </a:p>
          <a:p>
            <a:pPr lvl="1"/>
            <a:r>
              <a:rPr lang="en-US" dirty="0"/>
              <a:t>Citrix</a:t>
            </a:r>
          </a:p>
          <a:p>
            <a:pPr lvl="1"/>
            <a:r>
              <a:rPr lang="en-US" dirty="0"/>
              <a:t>Teams</a:t>
            </a:r>
          </a:p>
          <a:p>
            <a:pPr lvl="1"/>
            <a:r>
              <a:rPr lang="en-US" dirty="0"/>
              <a:t>Public Kiosk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1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process focused on servers and infrastructure</a:t>
            </a:r>
          </a:p>
          <a:p>
            <a:r>
              <a:rPr lang="en-US" dirty="0"/>
              <a:t>More and more focus on client side testing</a:t>
            </a:r>
          </a:p>
          <a:p>
            <a:r>
              <a:rPr lang="en-US" dirty="0"/>
              <a:t>Can I pivot through a compromised client browser (Think Target)</a:t>
            </a:r>
          </a:p>
          <a:p>
            <a:r>
              <a:rPr lang="en-US" dirty="0"/>
              <a:t>Can I target vulnerable staff? Or does the client organizing want to provide a willing target to accept the attack (and avoid embarrassing employees)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0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powerful</a:t>
            </a:r>
          </a:p>
          <a:p>
            <a:r>
              <a:rPr lang="en-US" dirty="0"/>
              <a:t>Manipulating employees may impact morale, but also may serve an awareness function</a:t>
            </a:r>
          </a:p>
          <a:p>
            <a:r>
              <a:rPr lang="en-US" dirty="0"/>
              <a:t>Client needs to think through and consider pros and cons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35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Conducting a Social Engineering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Explicit written permissions</a:t>
            </a:r>
          </a:p>
          <a:p>
            <a:r>
              <a:rPr lang="en-US" dirty="0"/>
              <a:t>Defined goal, what are you after?</a:t>
            </a:r>
          </a:p>
          <a:p>
            <a:r>
              <a:rPr lang="en-US" dirty="0"/>
              <a:t>Develop several scripts and get them vetted by client</a:t>
            </a:r>
          </a:p>
          <a:p>
            <a:r>
              <a:rPr lang="en-US" dirty="0"/>
              <a:t>Select the right tester</a:t>
            </a:r>
          </a:p>
          <a:p>
            <a:pPr lvl="1"/>
            <a:r>
              <a:rPr lang="en-US" dirty="0"/>
              <a:t>People person</a:t>
            </a:r>
          </a:p>
          <a:p>
            <a:pPr lvl="1"/>
            <a:r>
              <a:rPr lang="en-US" dirty="0"/>
              <a:t>Someone others want to help</a:t>
            </a:r>
          </a:p>
          <a:p>
            <a:pPr lvl="1"/>
            <a:r>
              <a:rPr lang="en-US" dirty="0"/>
              <a:t>Sympathetic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0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Dangerous to test</a:t>
            </a:r>
          </a:p>
          <a:p>
            <a:r>
              <a:rPr lang="en-US" dirty="0"/>
              <a:t>Often not done because it is already known that systems can be knocked down</a:t>
            </a:r>
          </a:p>
          <a:p>
            <a:r>
              <a:rPr lang="en-US" dirty="0"/>
              <a:t>If in scope, ensure specifically documented as “in scope”</a:t>
            </a:r>
          </a:p>
          <a:p>
            <a:r>
              <a:rPr lang="en-US" dirty="0"/>
              <a:t>Consider carving out a subsystem to test so as not to take down entire client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4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Dangerous Exploits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tests are known to be dangerous</a:t>
            </a:r>
          </a:p>
          <a:p>
            <a:r>
              <a:rPr lang="en-US" dirty="0"/>
              <a:t>Nessus has separate category of vulnerabilities it can scan for that are known to knock targets of line</a:t>
            </a:r>
          </a:p>
          <a:p>
            <a:r>
              <a:rPr lang="en-US" dirty="0"/>
              <a:t>Some </a:t>
            </a:r>
            <a:r>
              <a:rPr lang="en-US" dirty="0" err="1"/>
              <a:t>Metasploit</a:t>
            </a:r>
            <a:r>
              <a:rPr lang="en-US" dirty="0"/>
              <a:t> attacks will either succeed or crash the target system</a:t>
            </a:r>
          </a:p>
          <a:p>
            <a:r>
              <a:rPr lang="en-US" dirty="0"/>
              <a:t>Access testing can lock out users inadvertently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3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create a report</a:t>
            </a:r>
          </a:p>
          <a:p>
            <a:pPr lvl="1"/>
            <a:r>
              <a:rPr lang="en-US" dirty="0"/>
              <a:t>It may be the only evidence you where there</a:t>
            </a:r>
          </a:p>
          <a:p>
            <a:pPr lvl="1"/>
            <a:r>
              <a:rPr lang="en-US" dirty="0"/>
              <a:t>Will likely be around a long time</a:t>
            </a:r>
          </a:p>
          <a:p>
            <a:pPr lvl="2"/>
            <a:r>
              <a:rPr lang="en-US" dirty="0"/>
              <a:t>Therefore, make sure it is clean, correct, and reflects well on the effort you put in</a:t>
            </a:r>
          </a:p>
          <a:p>
            <a:pPr lvl="1"/>
            <a:r>
              <a:rPr lang="en-US" dirty="0"/>
              <a:t>Report may make the difference between repeat engagement or no more engagements</a:t>
            </a:r>
          </a:p>
          <a:p>
            <a:r>
              <a:rPr lang="en-US" dirty="0"/>
              <a:t>Even if “In-House” create the report</a:t>
            </a:r>
          </a:p>
          <a:p>
            <a:pPr lvl="1"/>
            <a:r>
              <a:rPr lang="en-US" dirty="0"/>
              <a:t>Brands your team and their effort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9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Firewalls may block or minimize the capabilities of penetration testing.</a:t>
            </a:r>
          </a:p>
          <a:p>
            <a:r>
              <a:rPr lang="en-US" dirty="0"/>
              <a:t>Pen testing activity, especially scanning, can cause performance issues in firewalls</a:t>
            </a:r>
          </a:p>
          <a:p>
            <a:r>
              <a:rPr lang="en-US" dirty="0"/>
              <a:t>HTTP Proxies may alter encoding</a:t>
            </a:r>
          </a:p>
          <a:p>
            <a:r>
              <a:rPr lang="en-US" dirty="0"/>
              <a:t>Next Generation firewalls (Like </a:t>
            </a:r>
            <a:r>
              <a:rPr lang="en-US" dirty="0" err="1"/>
              <a:t>PaloAlto</a:t>
            </a:r>
            <a:r>
              <a:rPr lang="en-US" dirty="0"/>
              <a:t>) may perform analysis and drop packets that are not well formed.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67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Scan Results Are Not A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Scanning reports may be included in an appendix, but they should not constitute the body of the report</a:t>
            </a:r>
          </a:p>
          <a:p>
            <a:r>
              <a:rPr lang="en-US" dirty="0"/>
              <a:t>Description of findings, with impact and recommended mitigation go in the body of a report</a:t>
            </a:r>
          </a:p>
          <a:p>
            <a:r>
              <a:rPr lang="en-US" dirty="0"/>
              <a:t>Don’t accept scanning result ratings at face value.</a:t>
            </a:r>
          </a:p>
          <a:p>
            <a:pPr lvl="1"/>
            <a:r>
              <a:rPr lang="en-US" dirty="0"/>
              <a:t>May need to adjust based on other information developed during test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8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Executive Summary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How did you do the testing</a:t>
            </a:r>
          </a:p>
          <a:p>
            <a:r>
              <a:rPr lang="en-US" dirty="0"/>
              <a:t>Findings</a:t>
            </a:r>
          </a:p>
          <a:p>
            <a:pPr lvl="1"/>
            <a:r>
              <a:rPr lang="en-US" dirty="0"/>
              <a:t>Ranked by severity</a:t>
            </a:r>
          </a:p>
          <a:p>
            <a:r>
              <a:rPr lang="en-US" dirty="0"/>
              <a:t>Recommendations</a:t>
            </a:r>
          </a:p>
          <a:p>
            <a:r>
              <a:rPr lang="en-US" dirty="0"/>
              <a:t>Conclusion</a:t>
            </a:r>
          </a:p>
          <a:p>
            <a:pPr lvl="1"/>
            <a:r>
              <a:rPr lang="en-US" dirty="0"/>
              <a:t>Clients often want to know how they stack up against their vertical</a:t>
            </a:r>
          </a:p>
          <a:p>
            <a:r>
              <a:rPr lang="en-US" dirty="0"/>
              <a:t>Appendices (if needed)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3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important part of test</a:t>
            </a:r>
          </a:p>
          <a:p>
            <a:pPr lvl="1"/>
            <a:r>
              <a:rPr lang="en-US" dirty="0"/>
              <a:t>Management representatives may never read beyond the summary</a:t>
            </a:r>
          </a:p>
          <a:p>
            <a:r>
              <a:rPr lang="en-US" dirty="0"/>
              <a:t>Keep it short</a:t>
            </a:r>
          </a:p>
          <a:p>
            <a:pPr lvl="1"/>
            <a:r>
              <a:rPr lang="en-US" dirty="0"/>
              <a:t>1 page, 1.5 at most</a:t>
            </a:r>
          </a:p>
          <a:p>
            <a:r>
              <a:rPr lang="en-US" dirty="0"/>
              <a:t>Briefly acknowledge test team and client employees who participated</a:t>
            </a:r>
          </a:p>
          <a:p>
            <a:r>
              <a:rPr lang="en-US" dirty="0"/>
              <a:t>Summarize overall risk posture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38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bulleted list of most significant findings</a:t>
            </a:r>
          </a:p>
          <a:p>
            <a:pPr lvl="1"/>
            <a:r>
              <a:rPr lang="en-US" dirty="0"/>
              <a:t>Three to six at most</a:t>
            </a:r>
          </a:p>
          <a:p>
            <a:pPr lvl="1"/>
            <a:r>
              <a:rPr lang="en-US" dirty="0"/>
              <a:t>Framed in terms of business impact</a:t>
            </a:r>
          </a:p>
          <a:p>
            <a:pPr lvl="2"/>
            <a:r>
              <a:rPr lang="en-US" dirty="0"/>
              <a:t>Why does the line of business care about the risks identified</a:t>
            </a:r>
          </a:p>
          <a:p>
            <a:pPr lvl="1"/>
            <a:r>
              <a:rPr lang="en-US" dirty="0"/>
              <a:t>Describe mitigation paths</a:t>
            </a:r>
          </a:p>
          <a:p>
            <a:pPr lvl="2"/>
            <a:r>
              <a:rPr lang="en-US" dirty="0"/>
              <a:t>People</a:t>
            </a:r>
          </a:p>
          <a:p>
            <a:pPr lvl="2"/>
            <a:r>
              <a:rPr lang="en-US" dirty="0"/>
              <a:t>Processes</a:t>
            </a:r>
          </a:p>
          <a:p>
            <a:pPr lvl="2"/>
            <a:r>
              <a:rPr lang="en-US" dirty="0"/>
              <a:t>Technology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56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Screenshots and Illustrations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Screenshots or illustrations help capture audience attention and make findings more “real”</a:t>
            </a:r>
          </a:p>
          <a:p>
            <a:r>
              <a:rPr lang="en-US" dirty="0"/>
              <a:t>Only include “useful” screenshots</a:t>
            </a:r>
          </a:p>
          <a:p>
            <a:r>
              <a:rPr lang="en-US" dirty="0"/>
              <a:t>Focus on important area, zoom in</a:t>
            </a:r>
          </a:p>
          <a:p>
            <a:r>
              <a:rPr lang="en-US" dirty="0"/>
              <a:t>Use mask to exclude sensitive information</a:t>
            </a:r>
          </a:p>
          <a:p>
            <a:pPr lvl="1"/>
            <a:r>
              <a:rPr lang="en-US" dirty="0"/>
              <a:t>Passwords</a:t>
            </a:r>
          </a:p>
          <a:p>
            <a:pPr lvl="1"/>
            <a:r>
              <a:rPr lang="en-US" dirty="0"/>
              <a:t>User Names</a:t>
            </a:r>
          </a:p>
          <a:p>
            <a:pPr lvl="1"/>
            <a:r>
              <a:rPr lang="en-US" dirty="0"/>
              <a:t>Employee or Customer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53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very first internetworked connection: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37160" indent="0">
              <a:buNone/>
            </a:pPr>
            <a:r>
              <a:rPr lang="en-US" sz="2200" dirty="0"/>
              <a:t>Source:  </a:t>
            </a:r>
            <a:r>
              <a:rPr lang="en-US" sz="2200" dirty="0">
                <a:hlinkClick r:id="rId2"/>
              </a:rPr>
              <a:t>http://en.wikipedia.org/wiki/Internet_protocol_suite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30" y="2133600"/>
            <a:ext cx="5410200" cy="36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48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Data fits together: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41" y="22098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215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Ports – logical assignment to packets of data</a:t>
            </a:r>
          </a:p>
          <a:p>
            <a:r>
              <a:rPr lang="en-US" dirty="0"/>
              <a:t>Used to distinguish between different services that run over transport protocols such as TCP and UDP</a:t>
            </a:r>
          </a:p>
          <a:p>
            <a:r>
              <a:rPr lang="en-US" dirty="0"/>
              <a:t>IANA Registry:</a:t>
            </a:r>
          </a:p>
          <a:p>
            <a:pPr marL="137160" indent="0">
              <a:buNone/>
            </a:pPr>
            <a:r>
              <a:rPr lang="en-US" sz="2000" dirty="0">
                <a:hlinkClick r:id="rId2"/>
              </a:rPr>
              <a:t>http://www.iana.org/assignments/service-names-port-numbers/service-names-port-numbers.xhtml?&amp;page=1</a:t>
            </a:r>
            <a:endParaRPr lang="en-US" sz="2000" dirty="0"/>
          </a:p>
          <a:p>
            <a:pPr marL="137160" indent="0">
              <a:buNone/>
            </a:pPr>
            <a:endParaRPr lang="en-US" sz="2000" dirty="0"/>
          </a:p>
          <a:p>
            <a:pPr marL="13716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55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will cover</a:t>
            </a:r>
          </a:p>
          <a:p>
            <a:pPr lvl="1"/>
            <a:r>
              <a:rPr lang="en-US" dirty="0"/>
              <a:t>IP</a:t>
            </a:r>
          </a:p>
          <a:p>
            <a:pPr lvl="1"/>
            <a:r>
              <a:rPr lang="en-US" dirty="0"/>
              <a:t>ICMP</a:t>
            </a:r>
          </a:p>
          <a:p>
            <a:pPr lvl="1"/>
            <a:r>
              <a:rPr lang="en-US" dirty="0"/>
              <a:t>UDP</a:t>
            </a:r>
          </a:p>
          <a:p>
            <a:pPr lvl="1"/>
            <a:r>
              <a:rPr lang="en-US" dirty="0"/>
              <a:t>TCP</a:t>
            </a:r>
          </a:p>
          <a:p>
            <a:pPr lvl="1"/>
            <a:r>
              <a:rPr lang="en-US" dirty="0"/>
              <a:t>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65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Protocol</a:t>
            </a:r>
          </a:p>
          <a:p>
            <a:pPr lvl="1"/>
            <a:r>
              <a:rPr lang="en-US" dirty="0"/>
              <a:t>Primary protocol of the Internet Layer of the Internet protocol</a:t>
            </a:r>
          </a:p>
          <a:p>
            <a:pPr lvl="1"/>
            <a:r>
              <a:rPr lang="en-US" dirty="0"/>
              <a:t>Three main functions</a:t>
            </a:r>
          </a:p>
          <a:p>
            <a:pPr lvl="2"/>
            <a:r>
              <a:rPr lang="en-US" dirty="0"/>
              <a:t>For outgoing packets – Select the next hop host (Gateway)</a:t>
            </a:r>
          </a:p>
          <a:p>
            <a:pPr lvl="2"/>
            <a:r>
              <a:rPr lang="en-US" dirty="0"/>
              <a:t>For incoming packets – Capture the packet and pass up the protocol stack as appropriate</a:t>
            </a:r>
          </a:p>
          <a:p>
            <a:pPr lvl="2"/>
            <a:r>
              <a:rPr lang="en-US" dirty="0"/>
              <a:t>Error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6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using firewalls on your test network and attack machines</a:t>
            </a:r>
          </a:p>
          <a:p>
            <a:pPr lvl="1"/>
            <a:r>
              <a:rPr lang="en-US" dirty="0"/>
              <a:t>May block activity before it ever leaves your systems</a:t>
            </a:r>
          </a:p>
          <a:p>
            <a:r>
              <a:rPr lang="en-US" dirty="0"/>
              <a:t>Since this exposes test machines to attack, use a separate, off-network machine to take notes.</a:t>
            </a:r>
          </a:p>
          <a:p>
            <a:r>
              <a:rPr lang="en-US" dirty="0"/>
              <a:t>Utilize USB drives to transfer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0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Source: </a:t>
            </a:r>
            <a:r>
              <a:rPr lang="en-US" dirty="0">
                <a:hlinkClick r:id="rId2"/>
              </a:rPr>
              <a:t>http://nmap.org/book/tcpip-ref.html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7171" name="Picture 3" descr="C:\Users\Wade\Desktop\MJB-IP-Header-800x5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24608" cy="45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09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Control Message Protocol</a:t>
            </a:r>
          </a:p>
          <a:p>
            <a:pPr lvl="1"/>
            <a:r>
              <a:rPr lang="en-US" dirty="0"/>
              <a:t>Used by network devices to communicate status</a:t>
            </a:r>
          </a:p>
          <a:p>
            <a:pPr lvl="1"/>
            <a:r>
              <a:rPr lang="en-US" dirty="0"/>
              <a:t>Not “typically” used to exchange data</a:t>
            </a:r>
          </a:p>
          <a:p>
            <a:pPr lvl="1"/>
            <a:r>
              <a:rPr lang="en-US" dirty="0"/>
              <a:t>Does not have a “port” assignment</a:t>
            </a:r>
          </a:p>
          <a:p>
            <a:pPr lvl="1"/>
            <a:r>
              <a:rPr lang="en-US" dirty="0"/>
              <a:t>Not usually accessed by end-users accept for:</a:t>
            </a:r>
          </a:p>
          <a:p>
            <a:pPr lvl="2"/>
            <a:r>
              <a:rPr lang="en-US" dirty="0"/>
              <a:t>ping</a:t>
            </a:r>
          </a:p>
          <a:p>
            <a:pPr lvl="2"/>
            <a:r>
              <a:rPr lang="en-US" dirty="0"/>
              <a:t>traceroute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48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8194" name="Picture 2" descr="C:\Users\Wade\Desktop\MJB-ICMP-Header-800x3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6740"/>
            <a:ext cx="7315215" cy="35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Source: </a:t>
            </a:r>
            <a:r>
              <a:rPr lang="en-US" dirty="0">
                <a:hlinkClick r:id="rId3"/>
              </a:rPr>
              <a:t>http://nmap.org/book/tcpip-ref.html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90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Datagram Protocol</a:t>
            </a:r>
          </a:p>
          <a:p>
            <a:pPr lvl="1"/>
            <a:r>
              <a:rPr lang="en-US" dirty="0"/>
              <a:t>Simple transmission model with limited mechanisms</a:t>
            </a:r>
          </a:p>
          <a:p>
            <a:pPr lvl="1"/>
            <a:r>
              <a:rPr lang="en-US" u="sng" dirty="0"/>
              <a:t>No guarantee of delivery</a:t>
            </a:r>
            <a:endParaRPr lang="en-US" dirty="0"/>
          </a:p>
          <a:p>
            <a:pPr lvl="1"/>
            <a:r>
              <a:rPr lang="en-US" u="sng" dirty="0"/>
              <a:t>No acknowledgement of receipt</a:t>
            </a:r>
          </a:p>
          <a:p>
            <a:pPr lvl="1"/>
            <a:r>
              <a:rPr lang="en-US" dirty="0"/>
              <a:t>Does include checksum and port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83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Source: </a:t>
            </a:r>
            <a:r>
              <a:rPr lang="en-US" dirty="0">
                <a:hlinkClick r:id="rId2"/>
              </a:rPr>
              <a:t>http://nmap.org/book/tcpip-ref.html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9218" name="Picture 2" descr="C:\Users\Wade\Desktop\MJB-UDP-Header-800x2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1" y="2209800"/>
            <a:ext cx="7315215" cy="241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65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Transmission Control Protocol</a:t>
            </a:r>
          </a:p>
          <a:p>
            <a:pPr lvl="1"/>
            <a:r>
              <a:rPr lang="en-US" dirty="0"/>
              <a:t>Sometimes called TCP/IP</a:t>
            </a:r>
          </a:p>
          <a:p>
            <a:pPr lvl="1"/>
            <a:r>
              <a:rPr lang="en-US" dirty="0"/>
              <a:t>Provides </a:t>
            </a:r>
            <a:r>
              <a:rPr lang="en-US" b="1" dirty="0"/>
              <a:t>reliable</a:t>
            </a:r>
            <a:r>
              <a:rPr lang="en-US" dirty="0"/>
              <a:t>, </a:t>
            </a:r>
            <a:r>
              <a:rPr lang="en-US" b="1" dirty="0"/>
              <a:t>ordered</a:t>
            </a:r>
            <a:r>
              <a:rPr lang="en-US" dirty="0"/>
              <a:t> and </a:t>
            </a:r>
            <a:r>
              <a:rPr lang="en-US" b="1" dirty="0"/>
              <a:t>error checked</a:t>
            </a:r>
            <a:r>
              <a:rPr lang="en-US" dirty="0"/>
              <a:t> delivery of a stream of data (or Octets) across local area networks, intranets, and public internet</a:t>
            </a:r>
          </a:p>
          <a:p>
            <a:r>
              <a:rPr lang="en-US" dirty="0"/>
              <a:t>This is the protocol used for  HTTP, HTTPS, SMTP, POP3, IMAP, SSH, FTP, Telnet, and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58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Source: </a:t>
            </a:r>
            <a:r>
              <a:rPr lang="en-US" dirty="0">
                <a:hlinkClick r:id="rId2"/>
              </a:rPr>
              <a:t>http://nmap.org/book/tcpip-ref.html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42" name="Picture 2" descr="C:\Users\Wade\Desktop\MJB-TCP-Header-800x5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1"/>
            <a:ext cx="659319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35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Resolution Protocol</a:t>
            </a:r>
          </a:p>
          <a:p>
            <a:pPr lvl="1"/>
            <a:r>
              <a:rPr lang="en-US" dirty="0"/>
              <a:t>Used to convert an IP address to a MAC Address</a:t>
            </a:r>
          </a:p>
          <a:p>
            <a:pPr lvl="1"/>
            <a:r>
              <a:rPr lang="en-US" dirty="0"/>
              <a:t>MAC Address is the unique hardware address written into the hardware of every network card</a:t>
            </a:r>
          </a:p>
          <a:p>
            <a:pPr lvl="2"/>
            <a:r>
              <a:rPr lang="en-US" dirty="0"/>
              <a:t>Example: 6C-62-6D-05-F9-18</a:t>
            </a:r>
          </a:p>
          <a:p>
            <a:pPr lvl="2"/>
            <a:r>
              <a:rPr lang="en-US" dirty="0"/>
              <a:t>Tells me my Network Card comes from Micro-Star INTL CO., LTD in Taiwan (based on 6C-62-6D)</a:t>
            </a:r>
          </a:p>
          <a:p>
            <a:pPr lvl="1"/>
            <a:r>
              <a:rPr lang="en-US" u="sng" dirty="0"/>
              <a:t>Can be altered by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2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Switches</a:t>
            </a:r>
          </a:p>
          <a:p>
            <a:r>
              <a:rPr lang="en-US" dirty="0"/>
              <a:t>Routers</a:t>
            </a:r>
          </a:p>
          <a:p>
            <a:r>
              <a:rPr lang="en-US" dirty="0"/>
              <a:t>Firewalls</a:t>
            </a:r>
          </a:p>
          <a:p>
            <a:pPr lvl="1"/>
            <a:r>
              <a:rPr lang="en-US" dirty="0"/>
              <a:t>Standard</a:t>
            </a:r>
          </a:p>
          <a:p>
            <a:pPr lvl="1"/>
            <a:r>
              <a:rPr lang="en-US" dirty="0"/>
              <a:t>Next Generation</a:t>
            </a:r>
          </a:p>
          <a:p>
            <a:pPr lvl="1"/>
            <a:r>
              <a:rPr lang="en-US" dirty="0"/>
              <a:t>Web Application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  <a:p>
            <a:r>
              <a:rPr lang="en-US" dirty="0"/>
              <a:t>Proxies</a:t>
            </a:r>
          </a:p>
          <a:p>
            <a:r>
              <a:rPr lang="en-US" dirty="0"/>
              <a:t>Reverse Proxies</a:t>
            </a:r>
          </a:p>
          <a:p>
            <a:r>
              <a:rPr lang="en-US" dirty="0"/>
              <a:t>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11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Used to connect devices together on a network</a:t>
            </a:r>
          </a:p>
          <a:p>
            <a:r>
              <a:rPr lang="en-US" dirty="0"/>
              <a:t>Depending on functionality can operate at different layers of the OSI model</a:t>
            </a:r>
          </a:p>
          <a:p>
            <a:pPr lvl="1"/>
            <a:r>
              <a:rPr lang="en-US" dirty="0"/>
              <a:t>“Layer 1” – Hub – Traffic is not managed – Every packet repeated to every port</a:t>
            </a:r>
          </a:p>
          <a:p>
            <a:pPr lvl="1"/>
            <a:r>
              <a:rPr lang="en-US" dirty="0"/>
              <a:t>“Layer 2” – Data Link Layer – Some management – Switch knows MAC Address of locally connected devices and sends appropriate packets</a:t>
            </a:r>
          </a:p>
          <a:p>
            <a:pPr lvl="1"/>
            <a:r>
              <a:rPr lang="en-US" dirty="0"/>
              <a:t>“Layer 3” – Switch understands “routing” and knows what packets to pass out of the local segment</a:t>
            </a:r>
          </a:p>
          <a:p>
            <a:pPr lvl="1"/>
            <a:endParaRPr lang="en-US" dirty="0"/>
          </a:p>
          <a:p>
            <a:pPr marL="137160" indent="0">
              <a:buNone/>
            </a:pPr>
            <a:r>
              <a:rPr lang="en-US" sz="2200" dirty="0"/>
              <a:t>Microsoft Explanation of OSI Model : </a:t>
            </a:r>
            <a:r>
              <a:rPr lang="en-US" sz="2200" dirty="0">
                <a:hlinkClick r:id="rId2"/>
              </a:rPr>
              <a:t>http://technet.microsoft.com/en-us/library/cc959881.aspx</a:t>
            </a:r>
            <a:endParaRPr lang="en-US" sz="2200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Harden Test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Machines in you testing network should be baselined and locked down as much as possible</a:t>
            </a:r>
          </a:p>
          <a:p>
            <a:r>
              <a:rPr lang="en-US" dirty="0"/>
              <a:t>Keep patching up to date</a:t>
            </a:r>
          </a:p>
          <a:p>
            <a:r>
              <a:rPr lang="en-US" dirty="0"/>
              <a:t>Turn off </a:t>
            </a:r>
            <a:r>
              <a:rPr lang="en-US" u="sng" dirty="0"/>
              <a:t>all</a:t>
            </a:r>
            <a:r>
              <a:rPr lang="en-US" dirty="0"/>
              <a:t> unnecessary ports and services</a:t>
            </a:r>
          </a:p>
          <a:p>
            <a:r>
              <a:rPr lang="en-US" dirty="0"/>
              <a:t>Increase security settings where possible</a:t>
            </a:r>
          </a:p>
          <a:p>
            <a:endParaRPr lang="en-US" dirty="0"/>
          </a:p>
          <a:p>
            <a:r>
              <a:rPr lang="en-US" dirty="0"/>
              <a:t>Center for Internet Security provides some guidelines</a:t>
            </a:r>
          </a:p>
          <a:p>
            <a:pPr lvl="1"/>
            <a:r>
              <a:rPr lang="en-US" dirty="0">
                <a:hlinkClick r:id="rId2"/>
              </a:rPr>
              <a:t>http://www.cisecurity.org/</a:t>
            </a:r>
            <a:endParaRPr lang="en-US" dirty="0"/>
          </a:p>
          <a:p>
            <a:r>
              <a:rPr lang="en-US" dirty="0" err="1"/>
              <a:t>MicroSoft</a:t>
            </a:r>
            <a:r>
              <a:rPr lang="en-US" dirty="0"/>
              <a:t> Baseline Security Analyzer also helps</a:t>
            </a:r>
          </a:p>
          <a:p>
            <a:pPr lvl="1"/>
            <a:r>
              <a:rPr lang="en-US" dirty="0">
                <a:hlinkClick r:id="rId3"/>
              </a:rPr>
              <a:t>https://www.microsoft.com/en-us/download/details.aspx?id=19892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9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Forwards packets between computer networks</a:t>
            </a:r>
          </a:p>
          <a:p>
            <a:r>
              <a:rPr lang="en-US" dirty="0"/>
              <a:t>Works to keep localized traffic inside and only passes traffic intended for targets outside the local network</a:t>
            </a:r>
          </a:p>
          <a:p>
            <a:r>
              <a:rPr lang="en-US" dirty="0"/>
              <a:t>Boundary between “Routable” and “Non-Routable” IP addressing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Non-Routable Addressing</a:t>
            </a:r>
            <a:br>
              <a:rPr lang="en-US" dirty="0"/>
            </a:br>
            <a:r>
              <a:rPr lang="en-US" dirty="0"/>
              <a:t>(Private)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10.0.0.0 to 10.255.255.255</a:t>
            </a:r>
          </a:p>
          <a:p>
            <a:pPr lvl="1"/>
            <a:r>
              <a:rPr lang="en-US" dirty="0"/>
              <a:t>Class A</a:t>
            </a:r>
          </a:p>
          <a:p>
            <a:pPr lvl="1"/>
            <a:r>
              <a:rPr lang="en-US" dirty="0"/>
              <a:t>16,777,216 addresses</a:t>
            </a:r>
          </a:p>
          <a:p>
            <a:r>
              <a:rPr lang="en-US" dirty="0"/>
              <a:t>172.16.0.0 to 172.31.255.255</a:t>
            </a:r>
          </a:p>
          <a:p>
            <a:pPr lvl="1"/>
            <a:r>
              <a:rPr lang="en-US" dirty="0"/>
              <a:t>Class B</a:t>
            </a:r>
          </a:p>
          <a:p>
            <a:pPr lvl="1"/>
            <a:r>
              <a:rPr lang="en-US" dirty="0"/>
              <a:t>1,048,576 addresses</a:t>
            </a:r>
          </a:p>
          <a:p>
            <a:r>
              <a:rPr lang="en-US" dirty="0"/>
              <a:t>192.168.0.0 to 192.168.255.255</a:t>
            </a:r>
          </a:p>
          <a:p>
            <a:pPr lvl="1"/>
            <a:r>
              <a:rPr lang="en-US" dirty="0"/>
              <a:t>Class C</a:t>
            </a:r>
          </a:p>
          <a:p>
            <a:pPr lvl="1"/>
            <a:r>
              <a:rPr lang="en-US" dirty="0"/>
              <a:t>65,536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92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 (Standard)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Enterprise Firewalls are “2</a:t>
            </a:r>
            <a:r>
              <a:rPr lang="en-US" baseline="30000" dirty="0"/>
              <a:t>nd</a:t>
            </a:r>
            <a:r>
              <a:rPr lang="en-US" dirty="0"/>
              <a:t> Generation”, implies stateful</a:t>
            </a:r>
          </a:p>
          <a:p>
            <a:r>
              <a:rPr lang="en-US" dirty="0"/>
              <a:t>Filters traffic based on:</a:t>
            </a:r>
          </a:p>
          <a:p>
            <a:pPr lvl="1"/>
            <a:r>
              <a:rPr lang="en-US" dirty="0"/>
              <a:t>Address</a:t>
            </a:r>
          </a:p>
          <a:p>
            <a:pPr lvl="1"/>
            <a:r>
              <a:rPr lang="en-US" dirty="0"/>
              <a:t>Port</a:t>
            </a:r>
          </a:p>
          <a:p>
            <a:pPr lvl="1"/>
            <a:endParaRPr lang="en-US" dirty="0"/>
          </a:p>
          <a:p>
            <a:r>
              <a:rPr lang="en-US" dirty="0"/>
              <a:t>Stateful: Retains enough data about previous packets to understand connection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 (Next Generation)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operation into the Application layer</a:t>
            </a:r>
          </a:p>
          <a:p>
            <a:r>
              <a:rPr lang="en-US" dirty="0"/>
              <a:t>Provides for Application layer filtering</a:t>
            </a:r>
          </a:p>
          <a:p>
            <a:pPr lvl="1"/>
            <a:r>
              <a:rPr lang="en-US" dirty="0"/>
              <a:t>Understands certain applications and protocols</a:t>
            </a:r>
          </a:p>
          <a:p>
            <a:pPr lvl="1"/>
            <a:r>
              <a:rPr lang="en-US" dirty="0"/>
              <a:t>Can determine if data inside a packet is consistent with the application or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 (Web Application)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Next Generation, but retains even more information around “normal” web site activity</a:t>
            </a:r>
          </a:p>
          <a:p>
            <a:r>
              <a:rPr lang="en-US" dirty="0"/>
              <a:t>Builds a profile of how users interact with a website, and what the traffic should look like</a:t>
            </a:r>
          </a:p>
          <a:p>
            <a:r>
              <a:rPr lang="en-US" dirty="0"/>
              <a:t>Generates alerts when patterns change</a:t>
            </a:r>
          </a:p>
          <a:p>
            <a:r>
              <a:rPr lang="en-US" dirty="0"/>
              <a:t>Can generate false positives if web site undergoes high volumes of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Address Translation</a:t>
            </a:r>
            <a:br>
              <a:rPr lang="en-US" dirty="0"/>
            </a:br>
            <a:r>
              <a:rPr lang="en-US" dirty="0"/>
              <a:t>(NAT)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Modifies network addresses in the IP datagram</a:t>
            </a:r>
          </a:p>
          <a:p>
            <a:r>
              <a:rPr lang="en-US" dirty="0"/>
              <a:t>Translation – Replaces the IP address in the packet with another address</a:t>
            </a:r>
          </a:p>
          <a:p>
            <a:pPr lvl="1"/>
            <a:r>
              <a:rPr lang="en-US" dirty="0"/>
              <a:t>Obscures addressing behind the NAT device, typically a firewall</a:t>
            </a:r>
          </a:p>
          <a:p>
            <a:pPr lvl="1"/>
            <a:r>
              <a:rPr lang="en-US" dirty="0"/>
              <a:t>Can convert non-routable addresses to routable addresses</a:t>
            </a:r>
          </a:p>
          <a:p>
            <a:pPr lvl="1"/>
            <a:r>
              <a:rPr lang="en-US" dirty="0"/>
              <a:t>Means the address you see is not necessarily the address of the target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9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Distributes sessions across multiple server</a:t>
            </a:r>
          </a:p>
          <a:p>
            <a:pPr lvl="1"/>
            <a:r>
              <a:rPr lang="en-US" dirty="0"/>
              <a:t>User does not “Know” what server is in use</a:t>
            </a:r>
          </a:p>
          <a:p>
            <a:pPr lvl="1"/>
            <a:r>
              <a:rPr lang="en-US" dirty="0"/>
              <a:t>May terminate SSL connection for server, improving server performance</a:t>
            </a:r>
          </a:p>
          <a:p>
            <a:pPr lvl="2"/>
            <a:r>
              <a:rPr lang="en-US" dirty="0"/>
              <a:t>May apply additional SSL restrictions outside of certification rules</a:t>
            </a:r>
          </a:p>
          <a:p>
            <a:pPr lvl="1"/>
            <a:r>
              <a:rPr lang="en-US" dirty="0"/>
              <a:t>Internal tester can usually direct access to a particular machine or cell via alternate 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9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Hacking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Bar Commands</a:t>
            </a:r>
          </a:p>
          <a:p>
            <a:pPr lvl="1"/>
            <a:r>
              <a:rPr lang="en-US" dirty="0"/>
              <a:t>-</a:t>
            </a:r>
          </a:p>
          <a:p>
            <a:pPr lvl="1"/>
            <a:r>
              <a:rPr lang="en-US" dirty="0"/>
              <a:t>Site:</a:t>
            </a:r>
          </a:p>
          <a:p>
            <a:pPr lvl="1"/>
            <a:r>
              <a:rPr lang="en-US" dirty="0"/>
              <a:t>Filetype:</a:t>
            </a:r>
          </a:p>
          <a:p>
            <a:pPr lvl="1"/>
            <a:r>
              <a:rPr lang="en-US" dirty="0"/>
              <a:t>Inurl:</a:t>
            </a:r>
          </a:p>
          <a:p>
            <a:pPr lvl="1"/>
            <a:r>
              <a:rPr lang="en-US" dirty="0"/>
              <a:t>Intitle:</a:t>
            </a:r>
          </a:p>
          <a:p>
            <a:pPr lvl="1"/>
            <a:r>
              <a:rPr lang="en-US" dirty="0"/>
              <a:t>Intext:</a:t>
            </a:r>
          </a:p>
          <a:p>
            <a:pPr lvl="1"/>
            <a:r>
              <a:rPr lang="en-US" dirty="0"/>
              <a:t>Allinurl:</a:t>
            </a:r>
          </a:p>
          <a:p>
            <a:pPr lvl="1"/>
            <a:r>
              <a:rPr lang="en-US" dirty="0"/>
              <a:t>Allintext:</a:t>
            </a:r>
          </a:p>
          <a:p>
            <a:pPr lvl="1"/>
            <a:r>
              <a:rPr lang="en-US" dirty="0"/>
              <a:t>Search Terms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911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one that tells google to not include items that match what comes directly after “-”</a:t>
            </a:r>
          </a:p>
          <a:p>
            <a:r>
              <a:rPr lang="en-US" dirty="0"/>
              <a:t>Example:</a:t>
            </a:r>
          </a:p>
          <a:p>
            <a:r>
              <a:rPr lang="en-US" dirty="0"/>
              <a:t>Hacking –ethical – gives all results that include information about hacking as long as they do not include the term “ethical”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12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Site: restricts searches to a specific site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Site:edu – Restricts searches to only sites ending in .edu</a:t>
            </a:r>
          </a:p>
          <a:p>
            <a:pPr lvl="1"/>
            <a:r>
              <a:rPr lang="en-US" dirty="0"/>
              <a:t>Site:temple.edu – Restricts searches to a specific top level site</a:t>
            </a:r>
          </a:p>
          <a:p>
            <a:pPr lvl="1"/>
            <a:r>
              <a:rPr lang="en-US" dirty="0"/>
              <a:t>Site:mis.temple.edu –Restricts searches to a sub-site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1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encrypting test findings as they accumulate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 err="1"/>
              <a:t>OpenPGP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https://www.openpgp.org</a:t>
            </a:r>
            <a:endParaRPr lang="en-US" dirty="0"/>
          </a:p>
          <a:p>
            <a:pPr lvl="1"/>
            <a:r>
              <a:rPr lang="en-US" dirty="0"/>
              <a:t>Symantec PGP</a:t>
            </a:r>
          </a:p>
          <a:p>
            <a:pPr lvl="2"/>
            <a:r>
              <a:rPr lang="en-US" dirty="0">
                <a:hlinkClick r:id="rId3"/>
              </a:rPr>
              <a:t>https://www.symantec.com/products/encryption</a:t>
            </a:r>
            <a:endParaRPr lang="en-US" dirty="0"/>
          </a:p>
          <a:p>
            <a:pPr lvl="1"/>
            <a:r>
              <a:rPr lang="en-US" dirty="0"/>
              <a:t>BitLocker</a:t>
            </a:r>
          </a:p>
          <a:p>
            <a:pPr lvl="2"/>
            <a:r>
              <a:rPr lang="en-US" dirty="0">
                <a:hlinkClick r:id="rId4"/>
              </a:rPr>
              <a:t>https://support.microsoft.com/en-us/search?query=bitlocker</a:t>
            </a:r>
            <a:endParaRPr lang="en-US" dirty="0"/>
          </a:p>
          <a:p>
            <a:r>
              <a:rPr lang="en-US" dirty="0"/>
              <a:t>Encryption technologies are changing, stay up to date on what works, and what has been broken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235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Filetype: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Restricts searches to a specific file type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Filetype:pdf – Only responds with sites linked to Adobe documents with file extension of pdf</a:t>
            </a:r>
          </a:p>
          <a:p>
            <a:pPr lvl="1"/>
            <a:r>
              <a:rPr lang="en-US" dirty="0"/>
              <a:t>Filetype:xls – Only responds with sites linked to Microsoft spreadsheets documents with file extension of xls</a:t>
            </a:r>
          </a:p>
          <a:p>
            <a:pPr lvl="1"/>
            <a:r>
              <a:rPr lang="en-US" dirty="0"/>
              <a:t>Filetype:xlsx – Only responds with sites linked to Microsoft spreadsheets documents with file extension of xlsx – Excel’s newer file format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497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Inurl: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Restricts searches to sites where specific word or phrase is in the url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inurl:"/root/etc/passwd“</a:t>
            </a:r>
          </a:p>
          <a:p>
            <a:pPr lvl="1"/>
            <a:r>
              <a:rPr lang="en-US" dirty="0"/>
              <a:t>inurl:admin</a:t>
            </a:r>
          </a:p>
          <a:p>
            <a:pPr lvl="1"/>
            <a:r>
              <a:rPr lang="en-US" dirty="0"/>
              <a:t>inurl:j2ee/examples/jsp</a:t>
            </a:r>
          </a:p>
          <a:p>
            <a:pPr lvl="1"/>
            <a:r>
              <a:rPr lang="en-US" dirty="0"/>
              <a:t>inurl:backup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80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Intitle: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Restricts searches to sites where specific words are used in the title of a page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b="1" u="sng" dirty="0"/>
              <a:t>intitle:index.of  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intitle:"Test Page for Apache"</a:t>
            </a:r>
          </a:p>
          <a:p>
            <a:pPr lvl="1"/>
            <a:r>
              <a:rPr lang="en-US" dirty="0"/>
              <a:t>intitle:"Apache Status"</a:t>
            </a:r>
          </a:p>
          <a:p>
            <a:pPr lvl="1"/>
            <a:r>
              <a:rPr lang="en-US" dirty="0"/>
              <a:t>intitle:"PHP Explorer"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339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Restricts results to documents containing term in the text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intext:"root:x:0:0:root:/root:/bin/bash"</a:t>
            </a:r>
          </a:p>
          <a:p>
            <a:pPr lvl="1"/>
            <a:r>
              <a:rPr lang="en-US" dirty="0"/>
              <a:t>intext:"SteamUserPassphrase=" </a:t>
            </a:r>
          </a:p>
          <a:p>
            <a:pPr lvl="1"/>
            <a:r>
              <a:rPr lang="en-US" dirty="0"/>
              <a:t>intext:"SteamAppUser=" -"username" -"user"</a:t>
            </a:r>
          </a:p>
          <a:p>
            <a:pPr lvl="1"/>
            <a:r>
              <a:rPr lang="en-US" dirty="0"/>
              <a:t>intext:"Usage Statistics for”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669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Allinurl: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Restricts results to those containing all the query terms you specify in the URL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allinurl:/hide_my_wp=</a:t>
            </a:r>
          </a:p>
          <a:p>
            <a:pPr lvl="1"/>
            <a:r>
              <a:rPr lang="en-US" dirty="0"/>
              <a:t>allinurl:"/main/auth/profile.php"</a:t>
            </a:r>
          </a:p>
          <a:p>
            <a:pPr lvl="1"/>
            <a:r>
              <a:rPr lang="en-US" dirty="0"/>
              <a:t>allinurl:"owa/auth/logon.aspx"</a:t>
            </a:r>
          </a:p>
          <a:p>
            <a:pPr lvl="1"/>
            <a:r>
              <a:rPr lang="en-US" dirty="0"/>
              <a:t>allinurl:forcedownload.php?file=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517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Allintext: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Restricts results to those containing all the query terms you specify in the text of the page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allintext: /iissamples/default/</a:t>
            </a:r>
          </a:p>
          <a:p>
            <a:pPr lvl="1"/>
            <a:r>
              <a:rPr lang="en-US" dirty="0"/>
              <a:t>allintext: "Please login to continue..." </a:t>
            </a:r>
          </a:p>
          <a:p>
            <a:pPr lvl="1"/>
            <a:r>
              <a:rPr lang="en-US" dirty="0"/>
              <a:t>allintext:"Browse our directory of our members top sites or create your own for free!"</a:t>
            </a:r>
          </a:p>
          <a:p>
            <a:pPr lvl="1"/>
            <a:r>
              <a:rPr lang="en-US" dirty="0"/>
              <a:t>allintext:"fs-admin.php"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817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search terms</a:t>
            </a:r>
          </a:p>
          <a:p>
            <a:pPr lvl="1"/>
            <a:r>
              <a:rPr lang="en-US" dirty="0"/>
              <a:t>“index of /”</a:t>
            </a:r>
          </a:p>
          <a:p>
            <a:pPr lvl="1"/>
            <a:r>
              <a:rPr lang="en-US" dirty="0"/>
              <a:t>“Please re-enter your password it must match”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186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Hacking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GoogleGuide</a:t>
            </a:r>
          </a:p>
          <a:p>
            <a:pPr lvl="1"/>
            <a:r>
              <a:rPr lang="en-US" sz="2000" dirty="0">
                <a:hlinkClick r:id="rId2"/>
              </a:rPr>
              <a:t>http://www.googleguide.com/advanced_operators_reference.html</a:t>
            </a:r>
            <a:endParaRPr lang="en-US" sz="2000" dirty="0"/>
          </a:p>
          <a:p>
            <a:r>
              <a:rPr lang="en-US" dirty="0"/>
              <a:t>Exploit Database</a:t>
            </a:r>
          </a:p>
          <a:p>
            <a:pPr lvl="1"/>
            <a:r>
              <a:rPr lang="en-US" sz="2000" dirty="0">
                <a:hlinkClick r:id="rId3"/>
              </a:rPr>
              <a:t>http://www.exploit-db.com/</a:t>
            </a:r>
            <a:endParaRPr lang="en-US" sz="2000" dirty="0"/>
          </a:p>
          <a:p>
            <a:r>
              <a:rPr lang="en-US" dirty="0"/>
              <a:t>Wikipedia</a:t>
            </a:r>
          </a:p>
          <a:p>
            <a:pPr lvl="1"/>
            <a:r>
              <a:rPr lang="en-US" sz="2000" dirty="0">
                <a:hlinkClick r:id="rId4"/>
              </a:rPr>
              <a:t>http://en.wikipedia.org/wiki/Google_hacking</a:t>
            </a:r>
            <a:endParaRPr lang="en-US" sz="2000" dirty="0"/>
          </a:p>
          <a:p>
            <a:r>
              <a:rPr lang="en-US" dirty="0"/>
              <a:t>Google Hacking Volume 3</a:t>
            </a:r>
          </a:p>
          <a:p>
            <a:pPr lvl="1"/>
            <a:r>
              <a:rPr lang="en-US" dirty="0">
                <a:hlinkClick r:id="rId5"/>
              </a:rPr>
              <a:t>https://www.amazon.com/Google-Hacking-Penetration-Testers-Third/dp/0128029641/ref=dp_ob_title_bk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268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795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Reconnasaince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7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Clean Test Machines Between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an engagement ends</a:t>
            </a:r>
          </a:p>
          <a:p>
            <a:pPr lvl="1"/>
            <a:r>
              <a:rPr lang="en-US" dirty="0"/>
              <a:t>Move test results off of systems</a:t>
            </a:r>
          </a:p>
          <a:p>
            <a:r>
              <a:rPr lang="en-US" dirty="0"/>
              <a:t>Scrub systems thoroughly</a:t>
            </a:r>
          </a:p>
          <a:p>
            <a:pPr lvl="1"/>
            <a:r>
              <a:rPr lang="en-US" dirty="0"/>
              <a:t>Secure Deletion</a:t>
            </a:r>
          </a:p>
          <a:p>
            <a:pPr lvl="1"/>
            <a:r>
              <a:rPr lang="en-US" dirty="0"/>
              <a:t>Reimage</a:t>
            </a:r>
          </a:p>
          <a:p>
            <a:pPr lvl="1"/>
            <a:r>
              <a:rPr lang="en-US" dirty="0"/>
              <a:t>Revert to baseline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/>
              <a:t>Note: Consider using Solid State Drive w/ Trim turned on, faster and deleted data auto zero’s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352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Linux</a:t>
            </a:r>
          </a:p>
          <a:p>
            <a:pPr lvl="1"/>
            <a:r>
              <a:rPr lang="en-US" dirty="0"/>
              <a:t>Open source operating system</a:t>
            </a:r>
          </a:p>
          <a:p>
            <a:pPr lvl="1"/>
            <a:r>
              <a:rPr lang="en-US" dirty="0"/>
              <a:t>Many similarities with UNIX</a:t>
            </a:r>
          </a:p>
          <a:p>
            <a:r>
              <a:rPr lang="en-US" dirty="0"/>
              <a:t>Why do we care</a:t>
            </a:r>
          </a:p>
          <a:p>
            <a:pPr lvl="1"/>
            <a:r>
              <a:rPr lang="en-US" dirty="0"/>
              <a:t>Some tools only available in Linux</a:t>
            </a:r>
          </a:p>
          <a:p>
            <a:pPr lvl="1"/>
            <a:r>
              <a:rPr lang="en-US" dirty="0"/>
              <a:t>Some tools work better in Linux</a:t>
            </a:r>
          </a:p>
          <a:p>
            <a:pPr lvl="1"/>
            <a:r>
              <a:rPr lang="en-US" dirty="0"/>
              <a:t>Best open source attack suites are built on Linux</a:t>
            </a:r>
          </a:p>
          <a:p>
            <a:pPr lvl="2"/>
            <a:r>
              <a:rPr lang="en-US" dirty="0"/>
              <a:t>Kali</a:t>
            </a:r>
          </a:p>
          <a:p>
            <a:pPr lvl="2"/>
            <a:r>
              <a:rPr lang="en-US" dirty="0"/>
              <a:t>Samurai WTF (Web Testing Framework)</a:t>
            </a:r>
          </a:p>
          <a:p>
            <a:pPr lvl="2"/>
            <a:r>
              <a:rPr lang="en-US" dirty="0"/>
              <a:t>SIFT (SANS Investigative Forensic Toolkit)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Kali the default password is </a:t>
            </a:r>
            <a:r>
              <a:rPr lang="en-US" dirty="0">
                <a:solidFill>
                  <a:srgbClr val="FF0000"/>
                </a:solidFill>
              </a:rPr>
              <a:t>toor</a:t>
            </a:r>
          </a:p>
          <a:p>
            <a:r>
              <a:rPr lang="en-US" dirty="0"/>
              <a:t>For Samurai the default password is </a:t>
            </a:r>
            <a:r>
              <a:rPr lang="en-US" dirty="0">
                <a:solidFill>
                  <a:srgbClr val="FF0000"/>
                </a:solidFill>
              </a:rPr>
              <a:t>samurai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“root” is the base admin account on a Linux system.</a:t>
            </a:r>
          </a:p>
          <a:p>
            <a:r>
              <a:rPr lang="en-US" dirty="0"/>
              <a:t>Should not be used for routine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201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execute commands that require root privilege</a:t>
            </a:r>
          </a:p>
          <a:p>
            <a:r>
              <a:rPr lang="en-US" dirty="0"/>
              <a:t>Requires user to supply their password, not the root 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62" y="3886200"/>
            <a:ext cx="6704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Passwords (passwd)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“passwd” command is used to change passwords</a:t>
            </a:r>
          </a:p>
          <a:p>
            <a:r>
              <a:rPr lang="en-US" dirty="0"/>
              <a:t>Any user can change their password by typing passwd at the command prompt.</a:t>
            </a:r>
          </a:p>
          <a:p>
            <a:r>
              <a:rPr lang="en-US" dirty="0"/>
              <a:t>Will be prompted to enter new password twice</a:t>
            </a:r>
          </a:p>
          <a:p>
            <a:r>
              <a:rPr lang="en-US" dirty="0"/>
              <a:t>“root” or sudo user can change others passwords with command: </a:t>
            </a:r>
          </a:p>
          <a:p>
            <a:pPr marL="585216" lvl="1" indent="0">
              <a:buNone/>
            </a:pPr>
            <a:r>
              <a:rPr lang="en-US" dirty="0"/>
              <a:t>					passwd [login_name]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98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“su” command allows you to jump to another user account (with appropriate password of course)</a:t>
            </a:r>
          </a:p>
          <a:p>
            <a:r>
              <a:rPr lang="en-US" dirty="0"/>
              <a:t>“whoami” command tells you who you are logged in 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2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File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76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90" y="1600200"/>
            <a:ext cx="446942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1057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cd [directory_name] changes directory</a:t>
            </a:r>
          </a:p>
          <a:p>
            <a:r>
              <a:rPr lang="en-US" dirty="0"/>
              <a:t>Command cd.. Moves up one level</a:t>
            </a:r>
          </a:p>
          <a:p>
            <a:r>
              <a:rPr lang="en-US" dirty="0"/>
              <a:t>Command pwd tells you were you are</a:t>
            </a:r>
          </a:p>
          <a:p>
            <a:r>
              <a:rPr lang="en-US" dirty="0"/>
              <a:t>Command cd by itself takes you to your home directory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847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ls lists directory content</a:t>
            </a:r>
          </a:p>
          <a:p>
            <a:r>
              <a:rPr lang="en-US" dirty="0"/>
              <a:t>Flags</a:t>
            </a:r>
          </a:p>
          <a:p>
            <a:pPr lvl="1"/>
            <a:r>
              <a:rPr lang="en-US" dirty="0"/>
              <a:t>-l – details including permissions</a:t>
            </a:r>
          </a:p>
          <a:p>
            <a:pPr lvl="1"/>
            <a:r>
              <a:rPr lang="en-US" dirty="0"/>
              <a:t>-a – shows all files</a:t>
            </a:r>
          </a:p>
          <a:p>
            <a:r>
              <a:rPr lang="en-US" dirty="0"/>
              <a:t>When in doubt use command “man ls”, this gives you the manual or man page for the command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04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from ls -la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79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62" y="1600200"/>
            <a:ext cx="603847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3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Testing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Preparation</a:t>
            </a:r>
          </a:p>
          <a:p>
            <a:pPr lvl="1"/>
            <a:r>
              <a:rPr lang="en-US" dirty="0"/>
              <a:t>NDAs if applicable</a:t>
            </a:r>
          </a:p>
          <a:p>
            <a:pPr lvl="1"/>
            <a:r>
              <a:rPr lang="en-US" dirty="0"/>
              <a:t>Client concerns</a:t>
            </a:r>
          </a:p>
          <a:p>
            <a:pPr lvl="1"/>
            <a:r>
              <a:rPr lang="en-US" dirty="0"/>
              <a:t>Rules of Engagement</a:t>
            </a:r>
          </a:p>
          <a:p>
            <a:pPr lvl="1"/>
            <a:r>
              <a:rPr lang="en-US" dirty="0"/>
              <a:t>Scope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Written Permission and Acknowledgement of Testing Risks</a:t>
            </a:r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Perform Test</a:t>
            </a:r>
          </a:p>
          <a:p>
            <a:r>
              <a:rPr lang="en-US" dirty="0"/>
              <a:t>Conclusion</a:t>
            </a:r>
          </a:p>
          <a:p>
            <a:pPr lvl="1"/>
            <a:r>
              <a:rPr lang="en-US" dirty="0"/>
              <a:t>Analyze results and retest as needed</a:t>
            </a:r>
          </a:p>
          <a:p>
            <a:pPr lvl="1"/>
            <a:r>
              <a:rPr lang="en-US" dirty="0"/>
              <a:t>Develop report and presentation if needed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91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and Remove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mkdir creates directory</a:t>
            </a:r>
          </a:p>
          <a:p>
            <a:r>
              <a:rPr lang="en-US" dirty="0"/>
              <a:t>As before man mkdir gives you the manual</a:t>
            </a:r>
          </a:p>
          <a:p>
            <a:r>
              <a:rPr lang="en-US" dirty="0"/>
              <a:t>Command rmdir removes directory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28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and Remove Directories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81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09" y="2435415"/>
            <a:ext cx="6952381" cy="30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112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Locate and Find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locate checks an index on system to look for common items</a:t>
            </a:r>
          </a:p>
          <a:p>
            <a:r>
              <a:rPr lang="en-US" dirty="0"/>
              <a:t>Command find searches file system</a:t>
            </a:r>
          </a:p>
          <a:p>
            <a:r>
              <a:rPr lang="en-US" dirty="0"/>
              <a:t>On my test implementation, find required sudo privileges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070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Locate and Find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83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79769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1648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6049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choices, lets keep it simple</a:t>
            </a:r>
          </a:p>
          <a:p>
            <a:r>
              <a:rPr lang="en-US" dirty="0"/>
              <a:t>Command gedit opens a text editor</a:t>
            </a:r>
          </a:p>
          <a:p>
            <a:r>
              <a:rPr lang="en-US" dirty="0"/>
              <a:t>Command gedit test opens an existing file named test.  If no such file exists, the file is created</a:t>
            </a:r>
          </a:p>
          <a:p>
            <a:r>
              <a:rPr lang="en-US" dirty="0"/>
              <a:t>Edit as wish, save when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98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85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229600" cy="81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59" y="2971800"/>
            <a:ext cx="69326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1933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cat shows content of a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00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" y="4114800"/>
            <a:ext cx="698023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929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often larger then screen</a:t>
            </a:r>
          </a:p>
          <a:p>
            <a:r>
              <a:rPr lang="en-US" dirty="0"/>
              <a:t>Commands less and more</a:t>
            </a:r>
          </a:p>
          <a:p>
            <a:r>
              <a:rPr lang="en-US" dirty="0"/>
              <a:t>Work similarly</a:t>
            </a:r>
          </a:p>
          <a:p>
            <a:pPr lvl="1"/>
            <a:r>
              <a:rPr lang="en-US" dirty="0"/>
              <a:t>less requires you hit q when done to return to command prompt</a:t>
            </a:r>
          </a:p>
          <a:p>
            <a:pPr lvl="1"/>
            <a:r>
              <a:rPr lang="en-US" dirty="0"/>
              <a:t>more dumps to command prompt when last screen is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ps shows running processes</a:t>
            </a:r>
          </a:p>
          <a:p>
            <a:pPr lvl="1"/>
            <a:r>
              <a:rPr lang="en-US" dirty="0"/>
              <a:t>Lots of switches to refine results</a:t>
            </a:r>
          </a:p>
          <a:p>
            <a:r>
              <a:rPr lang="en-US" dirty="0"/>
              <a:t>Command CTRL-z interrupts running com</a:t>
            </a:r>
          </a:p>
          <a:p>
            <a:r>
              <a:rPr lang="en-US" dirty="0"/>
              <a:t>Command bg restores interrupted command to run in background</a:t>
            </a:r>
          </a:p>
          <a:p>
            <a:r>
              <a:rPr lang="en-US" dirty="0"/>
              <a:t>Command &amp; tells job to run in background from the beginning</a:t>
            </a:r>
          </a:p>
          <a:p>
            <a:r>
              <a:rPr lang="en-US" dirty="0"/>
              <a:t>Command jobs shows jobs running</a:t>
            </a:r>
          </a:p>
          <a:p>
            <a:r>
              <a:rPr lang="en-US" dirty="0"/>
              <a:t>Command fg moves job to foreground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ifconfig shows network configuration.  Similar to ipconfig in windows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48" y="2895600"/>
            <a:ext cx="690403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Vital that written permission be obtained</a:t>
            </a:r>
          </a:p>
          <a:p>
            <a:pPr lvl="1"/>
            <a:r>
              <a:rPr lang="en-US" dirty="0"/>
              <a:t>Without this you could be held criminally responsible</a:t>
            </a:r>
          </a:p>
          <a:p>
            <a:pPr lvl="1"/>
            <a:r>
              <a:rPr lang="en-US" dirty="0"/>
              <a:t>Good intentions are no defense</a:t>
            </a:r>
          </a:p>
          <a:p>
            <a:r>
              <a:rPr lang="en-US" dirty="0"/>
              <a:t>Ensure individual granting permission has the authority to do so</a:t>
            </a:r>
          </a:p>
          <a:p>
            <a:pPr lvl="1"/>
            <a:r>
              <a:rPr lang="en-US" dirty="0"/>
              <a:t>Corporate Officer</a:t>
            </a:r>
          </a:p>
          <a:p>
            <a:pPr lvl="1"/>
            <a:r>
              <a:rPr lang="en-US" dirty="0"/>
              <a:t>Director</a:t>
            </a:r>
          </a:p>
          <a:p>
            <a:pPr lvl="1"/>
            <a:r>
              <a:rPr lang="en-US" dirty="0"/>
              <a:t>P&amp;L Responsibility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47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Netstat  prints  information about the Linux networking subsystem.  The type of information printed is controlled by  the  first  argument,  as follows:</a:t>
            </a:r>
          </a:p>
          <a:p>
            <a:pPr lvl="1"/>
            <a:r>
              <a:rPr lang="en-US" dirty="0"/>
              <a:t>(none) – By default,  netstat  displays  a  list of open sockets.  If you don't specify any address families, then the active sockets of all configured address families will be printed.</a:t>
            </a:r>
          </a:p>
          <a:p>
            <a:pPr lvl="1"/>
            <a:r>
              <a:rPr lang="en-US" dirty="0"/>
              <a:t>--route , -r – Display  the kernel routing tables. See the description in route(8) for details.  netstat -r and route -e produce the same output.</a:t>
            </a:r>
          </a:p>
          <a:p>
            <a:pPr lvl="1"/>
            <a:r>
              <a:rPr lang="en-US" dirty="0"/>
              <a:t>--groups , -g – Display multicast group membership information for IPv4 and IPv6.</a:t>
            </a:r>
          </a:p>
          <a:p>
            <a:pPr lvl="1"/>
            <a:r>
              <a:rPr lang="en-US" dirty="0"/>
              <a:t>--interfaces, -I – Display a table of all network interfaces.</a:t>
            </a:r>
          </a:p>
          <a:p>
            <a:pPr lvl="1"/>
            <a:r>
              <a:rPr lang="en-US" dirty="0"/>
              <a:t>--masquerade , -M – Display a list of masqueraded connections.</a:t>
            </a:r>
          </a:p>
          <a:p>
            <a:pPr lvl="1"/>
            <a:r>
              <a:rPr lang="en-US" dirty="0"/>
              <a:t>--statistics , -s – Display summary statistics for each protocol.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04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Netstat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91</a:t>
            </a:fld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92" y="1600200"/>
            <a:ext cx="682641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350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grep searches the named input FILEs for lines containing  a  match to the given PATTERN.  By default, grep prints the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28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Grep w/ netstat and 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grep with netstat to see what is using http</a:t>
            </a:r>
          </a:p>
          <a:p>
            <a:pPr marL="137160" indent="0">
              <a:buNone/>
            </a:pPr>
            <a:r>
              <a:rPr lang="en-US" dirty="0"/>
              <a:t>netstat -nap | grep http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/>
              <a:t>Try grep with ps to see if cron is running</a:t>
            </a:r>
          </a:p>
          <a:p>
            <a:pPr marL="137160" indent="0">
              <a:buNone/>
            </a:pPr>
            <a:r>
              <a:rPr lang="en-US" dirty="0"/>
              <a:t>ps aux | grep cron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112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Grep w/ netstat and 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94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914286" cy="25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9135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070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VMWare and a Linux ISO</a:t>
            </a:r>
          </a:p>
          <a:p>
            <a:pPr lvl="1"/>
            <a:r>
              <a:rPr lang="en-US" dirty="0"/>
              <a:t>Kali</a:t>
            </a:r>
          </a:p>
          <a:p>
            <a:pPr lvl="2"/>
            <a:r>
              <a:rPr lang="en-US" dirty="0">
                <a:hlinkClick r:id="rId2"/>
              </a:rPr>
              <a:t>http://www.kali.org/downloads/</a:t>
            </a:r>
            <a:endParaRPr lang="en-US" dirty="0"/>
          </a:p>
          <a:p>
            <a:pPr lvl="1"/>
            <a:r>
              <a:rPr lang="en-US" dirty="0"/>
              <a:t>Ubuntu</a:t>
            </a:r>
          </a:p>
          <a:p>
            <a:pPr lvl="2"/>
            <a:r>
              <a:rPr lang="en-US" dirty="0">
                <a:hlinkClick r:id="rId3"/>
              </a:rPr>
              <a:t>http://www.ubuntu.com/download/desktop</a:t>
            </a:r>
            <a:endParaRPr lang="en-US" dirty="0"/>
          </a:p>
          <a:p>
            <a:pPr lvl="1"/>
            <a:r>
              <a:rPr lang="en-US" dirty="0"/>
              <a:t>Samurai</a:t>
            </a:r>
          </a:p>
          <a:p>
            <a:pPr lvl="2"/>
            <a:r>
              <a:rPr lang="en-US" dirty="0">
                <a:hlinkClick r:id="rId4"/>
              </a:rPr>
              <a:t>http://www.samurai-wtf.org</a:t>
            </a:r>
            <a:endParaRPr lang="en-US" dirty="0"/>
          </a:p>
          <a:p>
            <a:r>
              <a:rPr lang="en-US" dirty="0"/>
              <a:t>Give it a try</a:t>
            </a:r>
          </a:p>
          <a:p>
            <a:r>
              <a:rPr lang="en-US" dirty="0"/>
              <a:t>All examples here where created in a clean,  plain vanilla Ubuntu install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04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2217</TotalTime>
  <Words>3680</Words>
  <Application>Microsoft Macintosh PowerPoint</Application>
  <PresentationFormat>On-screen Show (4:3)</PresentationFormat>
  <Paragraphs>706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2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Infrastructure Firewalls</vt:lpstr>
      <vt:lpstr>Host Firewalls</vt:lpstr>
      <vt:lpstr>Harden Test Machines</vt:lpstr>
      <vt:lpstr>Protecting Test Results</vt:lpstr>
      <vt:lpstr>Clean Test Machines Between Tests</vt:lpstr>
      <vt:lpstr>Penetration Testing Process</vt:lpstr>
      <vt:lpstr>Permissions</vt:lpstr>
      <vt:lpstr>Insurance &amp; Limitation of Liability</vt:lpstr>
      <vt:lpstr>Rules of Engagement</vt:lpstr>
      <vt:lpstr>Shunning</vt:lpstr>
      <vt:lpstr>Black Box vs Crystal Box</vt:lpstr>
      <vt:lpstr>Data on Compromised Systems</vt:lpstr>
      <vt:lpstr>Observed Tests</vt:lpstr>
      <vt:lpstr>Completing Planning</vt:lpstr>
      <vt:lpstr>Scope</vt:lpstr>
      <vt:lpstr>  Additional Scope Questions</vt:lpstr>
      <vt:lpstr>What to Test</vt:lpstr>
      <vt:lpstr>Third Parties</vt:lpstr>
      <vt:lpstr>Production vs Test</vt:lpstr>
      <vt:lpstr>How to Test</vt:lpstr>
      <vt:lpstr>Internal or Near Internal Testing</vt:lpstr>
      <vt:lpstr>Client Side</vt:lpstr>
      <vt:lpstr>Social Engineering</vt:lpstr>
      <vt:lpstr>Conducting a Social Engineering Test</vt:lpstr>
      <vt:lpstr>Denial of Service</vt:lpstr>
      <vt:lpstr>Dangerous Exploits</vt:lpstr>
      <vt:lpstr>Reporting Results</vt:lpstr>
      <vt:lpstr>Scan Results Are Not A Report</vt:lpstr>
      <vt:lpstr>Suggested Format</vt:lpstr>
      <vt:lpstr>Executive Summary</vt:lpstr>
      <vt:lpstr>Executive Summary</vt:lpstr>
      <vt:lpstr>Screenshots and Illustrations</vt:lpstr>
      <vt:lpstr>Networking</vt:lpstr>
      <vt:lpstr>Internet Protocol Suite</vt:lpstr>
      <vt:lpstr>A word about Ports</vt:lpstr>
      <vt:lpstr>Protocols</vt:lpstr>
      <vt:lpstr>IP Protocol</vt:lpstr>
      <vt:lpstr>IP Protocol</vt:lpstr>
      <vt:lpstr>ICMP Protocol</vt:lpstr>
      <vt:lpstr>ICMP Protocol</vt:lpstr>
      <vt:lpstr>UDP Protocol</vt:lpstr>
      <vt:lpstr>UDP Protocol</vt:lpstr>
      <vt:lpstr>TCP Protocol</vt:lpstr>
      <vt:lpstr>TCP Protocol</vt:lpstr>
      <vt:lpstr>ARP Protocol</vt:lpstr>
      <vt:lpstr>Network Components</vt:lpstr>
      <vt:lpstr>Switches</vt:lpstr>
      <vt:lpstr>Routers</vt:lpstr>
      <vt:lpstr>Non-Routable Addressing (Private)</vt:lpstr>
      <vt:lpstr>Firewalls (Standard)</vt:lpstr>
      <vt:lpstr>Firewalls (Next Generation)</vt:lpstr>
      <vt:lpstr>Firewalls (Web Application)</vt:lpstr>
      <vt:lpstr>Network Address Translation (NAT)</vt:lpstr>
      <vt:lpstr>Load Balancers</vt:lpstr>
      <vt:lpstr>Google Hacking</vt:lpstr>
      <vt:lpstr>-</vt:lpstr>
      <vt:lpstr>Site:</vt:lpstr>
      <vt:lpstr>Filetype:</vt:lpstr>
      <vt:lpstr>Inurl:</vt:lpstr>
      <vt:lpstr>Intitle:</vt:lpstr>
      <vt:lpstr>Intext:</vt:lpstr>
      <vt:lpstr>Allinurl:</vt:lpstr>
      <vt:lpstr>Allintext:</vt:lpstr>
      <vt:lpstr>Search Terms</vt:lpstr>
      <vt:lpstr>Google Hacking References</vt:lpstr>
      <vt:lpstr>Questions</vt:lpstr>
      <vt:lpstr>Next Week</vt:lpstr>
      <vt:lpstr>Linux</vt:lpstr>
      <vt:lpstr>Logging In</vt:lpstr>
      <vt:lpstr>root</vt:lpstr>
      <vt:lpstr>SUDO</vt:lpstr>
      <vt:lpstr>Changing Passwords (passwd)</vt:lpstr>
      <vt:lpstr>Changing Accounts</vt:lpstr>
      <vt:lpstr>Linux File System</vt:lpstr>
      <vt:lpstr>Navigating File System</vt:lpstr>
      <vt:lpstr>Viewing Directories</vt:lpstr>
      <vt:lpstr>Output from ls -la</vt:lpstr>
      <vt:lpstr>Make and Remove Directories</vt:lpstr>
      <vt:lpstr>Make and Remove Directories</vt:lpstr>
      <vt:lpstr>Locate and Find</vt:lpstr>
      <vt:lpstr>Locate and Find</vt:lpstr>
      <vt:lpstr>Editing Files</vt:lpstr>
      <vt:lpstr>Editing Files</vt:lpstr>
      <vt:lpstr>Viewing Files</vt:lpstr>
      <vt:lpstr>Looking at Output</vt:lpstr>
      <vt:lpstr>Miscellaneous Commands</vt:lpstr>
      <vt:lpstr>Network </vt:lpstr>
      <vt:lpstr>Netstat</vt:lpstr>
      <vt:lpstr>Netstat</vt:lpstr>
      <vt:lpstr>grep</vt:lpstr>
      <vt:lpstr>Grep w/ netstat and ps</vt:lpstr>
      <vt:lpstr>Grep w/ netstat and ps</vt:lpstr>
      <vt:lpstr>Going Further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93</cp:revision>
  <dcterms:created xsi:type="dcterms:W3CDTF">2014-08-27T02:09:01Z</dcterms:created>
  <dcterms:modified xsi:type="dcterms:W3CDTF">2019-09-02T21:06:55Z</dcterms:modified>
</cp:coreProperties>
</file>