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4"/>
  </p:notesMasterIdLst>
  <p:sldIdLst>
    <p:sldId id="256" r:id="rId2"/>
    <p:sldId id="258" r:id="rId3"/>
    <p:sldId id="366" r:id="rId4"/>
    <p:sldId id="367" r:id="rId5"/>
    <p:sldId id="368" r:id="rId6"/>
    <p:sldId id="369" r:id="rId7"/>
    <p:sldId id="370" r:id="rId8"/>
    <p:sldId id="371" r:id="rId9"/>
    <p:sldId id="372" r:id="rId10"/>
    <p:sldId id="373" r:id="rId11"/>
    <p:sldId id="374" r:id="rId12"/>
    <p:sldId id="375" r:id="rId13"/>
    <p:sldId id="376" r:id="rId14"/>
    <p:sldId id="378" r:id="rId15"/>
    <p:sldId id="379" r:id="rId16"/>
    <p:sldId id="380" r:id="rId17"/>
    <p:sldId id="381" r:id="rId18"/>
    <p:sldId id="382" r:id="rId19"/>
    <p:sldId id="383" r:id="rId20"/>
    <p:sldId id="385" r:id="rId21"/>
    <p:sldId id="386" r:id="rId22"/>
    <p:sldId id="387" r:id="rId23"/>
    <p:sldId id="388" r:id="rId24"/>
    <p:sldId id="389" r:id="rId25"/>
    <p:sldId id="390" r:id="rId26"/>
    <p:sldId id="391" r:id="rId27"/>
    <p:sldId id="392" r:id="rId28"/>
    <p:sldId id="393" r:id="rId29"/>
    <p:sldId id="451" r:id="rId30"/>
    <p:sldId id="395" r:id="rId31"/>
    <p:sldId id="450" r:id="rId32"/>
    <p:sldId id="396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66"/>
  </p:normalViewPr>
  <p:slideViewPr>
    <p:cSldViewPr>
      <p:cViewPr varScale="1">
        <p:scale>
          <a:sx n="102" d="100"/>
          <a:sy n="102" d="100"/>
        </p:scale>
        <p:origin x="1384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3EAD8-6D9C-474A-80E8-55CD568CC287}" type="datetimeFigureOut">
              <a:rPr lang="en-US" smtClean="0"/>
              <a:t>9/2/19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FA81E-3D39-4640-8F50-0F2C7E59BD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411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78306-4B64-4079-8E0E-3F4ED84A9EB6}" type="datetime1">
              <a:rPr lang="en-US" smtClean="0"/>
              <a:t>9/2/19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270C-39AA-4647-BA25-024A87A73259}" type="datetime1">
              <a:rPr lang="en-US" smtClean="0"/>
              <a:t>9/2/19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2FCA-7615-458A-A442-98F02BB98560}" type="datetime1">
              <a:rPr lang="en-US" smtClean="0"/>
              <a:t>9/2/19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157E-4199-4D5B-B489-A8817FD5D3B5}" type="datetime1">
              <a:rPr lang="en-US" smtClean="0"/>
              <a:t>9/2/19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DDFF-607B-4287-817D-C8AB288B64B8}" type="datetime1">
              <a:rPr lang="en-US" smtClean="0"/>
              <a:t>9/2/19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82640-F4B5-498C-B45C-D88E0EA924C8}" type="datetime1">
              <a:rPr lang="en-US" smtClean="0"/>
              <a:t>9/2/19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7F9E-B631-47E8-A447-32D040AD18C9}" type="datetime1">
              <a:rPr lang="en-US" smtClean="0"/>
              <a:t>9/2/19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458E3-9A13-474E-B010-A07442B38A79}" type="datetime1">
              <a:rPr lang="en-US" smtClean="0"/>
              <a:t>9/2/19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9E32-84D5-4CA1-BC86-373115D97472}" type="datetime1">
              <a:rPr lang="en-US" smtClean="0"/>
              <a:t>9/2/19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37A56-AAD1-4649-B0BF-2A35EF6156C3}" type="datetime1">
              <a:rPr lang="en-US" smtClean="0"/>
              <a:t>9/2/19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6A0E8-BC2C-4C4B-B7D2-3D4787FB2D59}" type="datetime1">
              <a:rPr lang="en-US" smtClean="0"/>
              <a:t>9/2/19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C07D9C4-3355-44BE-BA9F-DD20A0C72D63}" type="datetime1">
              <a:rPr lang="en-US" smtClean="0"/>
              <a:t>9/2/19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US" dirty="0"/>
              <a:t>MIS 5211.001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community.mis.temple.edu/mis5211sec001fall2019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egionalhelpwanted.com/philadelphia-jobs/?sn=83" TargetMode="External"/><Relationship Id="rId2" Type="http://schemas.openxmlformats.org/officeDocument/2006/relationships/hyperlink" Target="http://www.temple.edu/hr/departments/employment/jobs_within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networksolutions.com/whois/index.js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rin.net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yberciti.biz/faq/linux-unix-dig-command-examples-usage-syntax/" TargetMode="External"/><Relationship Id="rId2" Type="http://schemas.openxmlformats.org/officeDocument/2006/relationships/hyperlink" Target="http://www.thegeekstuff.com/2012/02/dig-command-examples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help.dyn.com/how-to-use-binds-dig-tool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network-tools.com/nslook/" TargetMode="External"/><Relationship Id="rId2" Type="http://schemas.openxmlformats.org/officeDocument/2006/relationships/hyperlink" Target="http://dnsquery.org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sensepost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ruby.github.io/TryRuby/" TargetMode="External"/><Relationship Id="rId2" Type="http://schemas.openxmlformats.org/officeDocument/2006/relationships/hyperlink" Target="https://www.ruby-lang.org/en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rchive.org/web/web.php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 to Ethical Hacking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331698"/>
            <a:ext cx="6553200" cy="1752600"/>
          </a:xfrm>
        </p:spPr>
        <p:txBody>
          <a:bodyPr>
            <a:normAutofit fontScale="92500"/>
          </a:bodyPr>
          <a:lstStyle/>
          <a:p>
            <a:r>
              <a:rPr lang="en-US" dirty="0"/>
              <a:t>MIS 5211.001</a:t>
            </a:r>
          </a:p>
          <a:p>
            <a:r>
              <a:rPr lang="en-US" dirty="0"/>
              <a:t>Week 3</a:t>
            </a:r>
          </a:p>
          <a:p>
            <a:r>
              <a:rPr lang="en-US" sz="2200" dirty="0"/>
              <a:t>Site:</a:t>
            </a:r>
          </a:p>
          <a:p>
            <a:r>
              <a:rPr lang="en-US" sz="1900" dirty="0">
                <a:hlinkClick r:id="rId2"/>
              </a:rPr>
              <a:t>https://community.mis.temple.edu/mis5211sec001fall2019/</a:t>
            </a:r>
            <a:endParaRPr lang="en-US" sz="19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056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Job Posting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Job requirements can often provide insight into technologies in use, and where staffing shortages may result in weaknesses</a:t>
            </a:r>
          </a:p>
          <a:p>
            <a:r>
              <a:rPr lang="en-US" dirty="0"/>
              <a:t>Check multiple sites</a:t>
            </a:r>
          </a:p>
          <a:p>
            <a:pPr lvl="1"/>
            <a:r>
              <a:rPr lang="en-US" dirty="0"/>
              <a:t>Monster.com</a:t>
            </a:r>
          </a:p>
          <a:p>
            <a:pPr lvl="1"/>
            <a:r>
              <a:rPr lang="en-US" dirty="0"/>
              <a:t>Dice.com</a:t>
            </a:r>
          </a:p>
          <a:p>
            <a:pPr lvl="1"/>
            <a:r>
              <a:rPr lang="en-US" dirty="0"/>
              <a:t>Organizations site</a:t>
            </a:r>
          </a:p>
          <a:p>
            <a:pPr lvl="2"/>
            <a:r>
              <a:rPr lang="en-US" dirty="0">
                <a:hlinkClick r:id="rId2"/>
              </a:rPr>
              <a:t>http://www.temple.edu/hr/departments/employment/jobs_within.htm</a:t>
            </a:r>
            <a:endParaRPr lang="en-US" dirty="0"/>
          </a:p>
          <a:p>
            <a:pPr lvl="1"/>
            <a:r>
              <a:rPr lang="en-US" dirty="0"/>
              <a:t>Local job sites</a:t>
            </a:r>
          </a:p>
          <a:p>
            <a:pPr lvl="2"/>
            <a:r>
              <a:rPr lang="en-US" sz="2000" dirty="0">
                <a:hlinkClick r:id="rId3"/>
              </a:rPr>
              <a:t>http://regionalhelpwanted.com/philadelphia-jobs/?sn=83</a:t>
            </a:r>
            <a:endParaRPr lang="en-US" sz="2000" dirty="0"/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10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819400"/>
            <a:ext cx="2601097" cy="1649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3288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People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LinkedIn</a:t>
            </a:r>
          </a:p>
          <a:p>
            <a:r>
              <a:rPr lang="en-US" dirty="0"/>
              <a:t>Facebook</a:t>
            </a:r>
          </a:p>
          <a:p>
            <a:pPr marL="13716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11</a:t>
            </a:fld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232" y="1587843"/>
            <a:ext cx="5210175" cy="4423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677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Forget About Maps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Google Maps</a:t>
            </a:r>
          </a:p>
          <a:p>
            <a:r>
              <a:rPr lang="en-US" dirty="0"/>
              <a:t>MapQuest</a:t>
            </a:r>
          </a:p>
          <a:p>
            <a:r>
              <a:rPr lang="en-US" dirty="0"/>
              <a:t>Google Earth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12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466335"/>
            <a:ext cx="4856732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24200"/>
            <a:ext cx="2867025" cy="282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0157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67400" cy="4724400"/>
          </a:xfrm>
        </p:spPr>
        <p:txBody>
          <a:bodyPr/>
          <a:lstStyle/>
          <a:p>
            <a:r>
              <a:rPr lang="en-US" dirty="0"/>
              <a:t>Whois</a:t>
            </a:r>
          </a:p>
          <a:p>
            <a:pPr lvl="1"/>
            <a:r>
              <a:rPr lang="en-US" dirty="0"/>
              <a:t>Database to lookup domain name, IP address and who registered the address</a:t>
            </a:r>
          </a:p>
          <a:p>
            <a:pPr lvl="1"/>
            <a:r>
              <a:rPr lang="en-US" dirty="0"/>
              <a:t>Web based or Command Line</a:t>
            </a:r>
          </a:p>
          <a:p>
            <a:pPr lvl="2"/>
            <a:r>
              <a:rPr lang="en-US" dirty="0"/>
              <a:t>whois google.com</a:t>
            </a:r>
          </a:p>
          <a:p>
            <a:pPr lvl="1"/>
            <a:r>
              <a:rPr lang="en-US" dirty="0">
                <a:hlinkClick r:id="rId2"/>
              </a:rPr>
              <a:t>http://www.networksolutions.com/whois/index.jsp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13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81000"/>
            <a:ext cx="2415929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029200"/>
            <a:ext cx="4495800" cy="152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3403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American Registry for Internet Numbers</a:t>
            </a:r>
          </a:p>
          <a:p>
            <a:pPr lvl="1"/>
            <a:r>
              <a:rPr lang="en-US" dirty="0"/>
              <a:t>Regional Internet Registry for US, Canada, and many Caribbean islands</a:t>
            </a:r>
          </a:p>
          <a:p>
            <a:pPr lvl="1"/>
            <a:r>
              <a:rPr lang="en-US" dirty="0"/>
              <a:t>ARIN is one of five regional registries</a:t>
            </a:r>
          </a:p>
          <a:p>
            <a:pPr lvl="1"/>
            <a:r>
              <a:rPr lang="en-US" dirty="0"/>
              <a:t>Provides services related to the technical coordination and management of Internet number resources</a:t>
            </a:r>
          </a:p>
          <a:p>
            <a:pPr lvl="1"/>
            <a:r>
              <a:rPr lang="en-US" dirty="0">
                <a:hlinkClick r:id="rId2"/>
              </a:rPr>
              <a:t>https://www.arin.net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930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15</a:t>
            </a:fld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0"/>
            <a:ext cx="7605713" cy="57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1822"/>
            <a:ext cx="56769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657600"/>
            <a:ext cx="3276600" cy="2440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3657600"/>
            <a:ext cx="4610100" cy="1771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7509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ARIN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16</a:t>
            </a:fld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5676191" cy="109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43200"/>
            <a:ext cx="4438650" cy="3641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1692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Querying DNS Server</a:t>
            </a:r>
          </a:p>
          <a:p>
            <a:pPr lvl="1"/>
            <a:r>
              <a:rPr lang="en-US" dirty="0"/>
              <a:t>Examples</a:t>
            </a:r>
          </a:p>
          <a:p>
            <a:pPr lvl="2"/>
            <a:r>
              <a:rPr lang="en-US" dirty="0"/>
              <a:t>By domain name</a:t>
            </a:r>
          </a:p>
          <a:p>
            <a:pPr lvl="3"/>
            <a:r>
              <a:rPr lang="en-US" dirty="0"/>
              <a:t>Nslookup temple.edu OR nslookup ns1.temple.edu</a:t>
            </a:r>
          </a:p>
          <a:p>
            <a:pPr lvl="2"/>
            <a:r>
              <a:rPr lang="en-US" dirty="0"/>
              <a:t>Interactive</a:t>
            </a:r>
          </a:p>
          <a:p>
            <a:pPr lvl="3"/>
            <a:r>
              <a:rPr lang="en-US" dirty="0"/>
              <a:t>Nslookup</a:t>
            </a:r>
          </a:p>
          <a:p>
            <a:pPr lvl="3"/>
            <a:r>
              <a:rPr lang="en-US" dirty="0"/>
              <a:t>Followed by prompts</a:t>
            </a:r>
          </a:p>
          <a:p>
            <a:pPr lvl="3"/>
            <a:r>
              <a:rPr lang="en-US" dirty="0"/>
              <a:t>See next slide</a:t>
            </a:r>
          </a:p>
          <a:p>
            <a:pPr lvl="3"/>
            <a:r>
              <a:rPr lang="en-US" dirty="0"/>
              <a:t>Type exit to get out of interactive mode</a:t>
            </a:r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288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18</a:t>
            </a:fld>
            <a:endParaRPr lang="en-US" dirty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498" y="1600200"/>
            <a:ext cx="3919003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6773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Dig (Domain Information Groper)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Dig command is used to gather additional DNS information</a:t>
            </a:r>
          </a:p>
          <a:p>
            <a:r>
              <a:rPr lang="en-US" dirty="0"/>
              <a:t>May also be used to make zone transfers.</a:t>
            </a:r>
          </a:p>
          <a:p>
            <a:r>
              <a:rPr lang="en-US" dirty="0"/>
              <a:t>Zone transfers may include details around other assets within an organization.</a:t>
            </a:r>
          </a:p>
          <a:p>
            <a:endParaRPr lang="en-US" dirty="0"/>
          </a:p>
          <a:p>
            <a:r>
              <a:rPr lang="en-US" dirty="0"/>
              <a:t>CAUTION, don’t go further then basic dig command on the next page as you may start triggering alerts in more security focused organizations.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157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Tonight's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Reconnaissance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</p:spTree>
    <p:extLst>
      <p:ext uri="{BB962C8B-B14F-4D97-AF65-F5344CB8AC3E}">
        <p14:creationId xmlns:p14="http://schemas.microsoft.com/office/powerpoint/2010/main" val="427351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20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133600"/>
            <a:ext cx="6169025" cy="390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02620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Dig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http://www.thegeekstuff.com/2012/02/dig-command-examples/</a:t>
            </a:r>
            <a:endParaRPr lang="en-US" dirty="0"/>
          </a:p>
          <a:p>
            <a:r>
              <a:rPr lang="en-US" dirty="0">
                <a:hlinkClick r:id="rId3"/>
              </a:rPr>
              <a:t>http://www.cyberciti.biz/faq/linux-unix-dig-command-examples-usage-syntax/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9302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Windows Dig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Dig is available for windows 7</a:t>
            </a:r>
          </a:p>
          <a:p>
            <a:r>
              <a:rPr lang="en-US" dirty="0"/>
              <a:t>Site:</a:t>
            </a:r>
          </a:p>
          <a:p>
            <a:pPr lvl="1"/>
            <a:r>
              <a:rPr lang="en-US" dirty="0">
                <a:hlinkClick r:id="rId2"/>
              </a:rPr>
              <a:t>https://help.dyn.com/how-to-use-binds-dig-tool/</a:t>
            </a:r>
            <a:endParaRPr lang="en-US" dirty="0"/>
          </a:p>
          <a:p>
            <a:pPr marL="585216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5092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Query Websites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http://dnsquery.org/</a:t>
            </a:r>
            <a:endParaRPr lang="en-US" dirty="0"/>
          </a:p>
          <a:p>
            <a:r>
              <a:rPr lang="en-US" dirty="0">
                <a:hlinkClick r:id="rId3"/>
              </a:rPr>
              <a:t>http://network-tools.com/nslook/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23</a:t>
            </a:fld>
            <a:endParaRPr lang="en-US" dirty="0"/>
          </a:p>
        </p:txBody>
      </p:sp>
      <p:sp>
        <p:nvSpPr>
          <p:cNvPr id="6" name="5-Point Star 5"/>
          <p:cNvSpPr/>
          <p:nvPr/>
        </p:nvSpPr>
        <p:spPr>
          <a:xfrm>
            <a:off x="6858000" y="1676400"/>
            <a:ext cx="3810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6929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Sensepost</a:t>
            </a:r>
          </a:p>
          <a:p>
            <a:pPr lvl="1"/>
            <a:r>
              <a:rPr lang="en-US" dirty="0">
                <a:hlinkClick r:id="rId2"/>
              </a:rPr>
              <a:t>https://github.com/sensepost</a:t>
            </a:r>
            <a:endParaRPr lang="en-US" dirty="0"/>
          </a:p>
          <a:p>
            <a:pPr lvl="1"/>
            <a:r>
              <a:rPr lang="en-US" dirty="0"/>
              <a:t>BiLE-Suite – The Bi-directional Link Extractor</a:t>
            </a:r>
          </a:p>
          <a:p>
            <a:pPr lvl="1"/>
            <a:r>
              <a:rPr lang="en-US" dirty="0"/>
              <a:t>A suite of perl scripts to find targets related to a given site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2880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Cache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little green down arrow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25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00275"/>
            <a:ext cx="48768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00400"/>
            <a:ext cx="494347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19600"/>
            <a:ext cx="8148638" cy="509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6773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Cache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&amp;strip=1 – It’s magic</a:t>
            </a:r>
          </a:p>
          <a:p>
            <a:r>
              <a:rPr lang="en-US" dirty="0"/>
              <a:t>Right click the cache button and copy shortcut</a:t>
            </a:r>
          </a:p>
          <a:p>
            <a:r>
              <a:rPr lang="en-US" dirty="0"/>
              <a:t>Paste short cut into notepad and append &amp;strip=1 to the end</a:t>
            </a:r>
          </a:p>
          <a:p>
            <a:r>
              <a:rPr lang="en-US" dirty="0"/>
              <a:t>Copy and paste into URL</a:t>
            </a:r>
          </a:p>
          <a:p>
            <a:r>
              <a:rPr lang="en-US" dirty="0"/>
              <a:t>Now you get Google’s cache without leaving a footprint in the target servers logs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1571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Cache (Example)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Without &amp;strip=1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27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09800"/>
            <a:ext cx="7848600" cy="4311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34032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&amp;strip=1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28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09800"/>
            <a:ext cx="3886200" cy="3728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02620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Ruby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interested in learning a bit about Ruby, try the below.  This is </a:t>
            </a:r>
            <a:r>
              <a:rPr lang="en-US" b="1" u="sng" dirty="0"/>
              <a:t>not</a:t>
            </a:r>
            <a:r>
              <a:rPr lang="en-US" dirty="0"/>
              <a:t> an assignment for the class.  Just something you might find useful.</a:t>
            </a:r>
          </a:p>
          <a:p>
            <a:endParaRPr lang="en-US" dirty="0"/>
          </a:p>
          <a:p>
            <a:r>
              <a:rPr lang="en-US" dirty="0"/>
              <a:t>Link to Language</a:t>
            </a:r>
          </a:p>
          <a:p>
            <a:pPr lvl="1"/>
            <a:r>
              <a:rPr lang="en-US" dirty="0">
                <a:hlinkClick r:id="rId2"/>
              </a:rPr>
              <a:t>https://www.ruby-lang.org/en/</a:t>
            </a:r>
            <a:endParaRPr lang="en-US" dirty="0"/>
          </a:p>
          <a:p>
            <a:r>
              <a:rPr lang="en-US" dirty="0"/>
              <a:t>Link to Interactive Ruby Website</a:t>
            </a:r>
          </a:p>
          <a:p>
            <a:pPr lvl="1"/>
            <a:r>
              <a:rPr lang="en-US" dirty="0">
                <a:hlinkClick r:id="rId3"/>
              </a:rPr>
              <a:t>https://ruby.github.io/TryRuby/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590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Reconnaissance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Attacker gathers publicly available data</a:t>
            </a:r>
          </a:p>
          <a:p>
            <a:pPr lvl="1"/>
            <a:r>
              <a:rPr lang="en-US" dirty="0"/>
              <a:t>People</a:t>
            </a:r>
          </a:p>
          <a:p>
            <a:pPr lvl="1"/>
            <a:r>
              <a:rPr lang="en-US" dirty="0"/>
              <a:t>Corporate culture</a:t>
            </a:r>
          </a:p>
          <a:p>
            <a:pPr lvl="1"/>
            <a:r>
              <a:rPr lang="en-US" dirty="0"/>
              <a:t>Technologies in use</a:t>
            </a:r>
          </a:p>
          <a:p>
            <a:pPr lvl="1"/>
            <a:r>
              <a:rPr lang="en-US" dirty="0"/>
              <a:t>Terminology</a:t>
            </a:r>
          </a:p>
          <a:p>
            <a:r>
              <a:rPr lang="en-US" dirty="0"/>
              <a:t>This is an important step as it will help focus later activities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1599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Due for Next Week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formal assignment</a:t>
            </a:r>
          </a:p>
          <a:p>
            <a:r>
              <a:rPr lang="en-US" dirty="0"/>
              <a:t>From Syllabus</a:t>
            </a:r>
          </a:p>
          <a:p>
            <a:pPr lvl="1"/>
            <a:r>
              <a:rPr lang="en-US" dirty="0"/>
              <a:t>(student presentations) Reconnaissance exercise using only publicly available information, develop a profile of a public company or organization of your choosing</a:t>
            </a:r>
          </a:p>
          <a:p>
            <a:pPr lvl="1"/>
            <a:r>
              <a:rPr lang="en-US" dirty="0"/>
              <a:t>You may work in teams, or separately</a:t>
            </a:r>
          </a:p>
          <a:p>
            <a:pPr lvl="2"/>
            <a:r>
              <a:rPr lang="en-US" dirty="0"/>
              <a:t>One to two page Executive Summary</a:t>
            </a:r>
          </a:p>
          <a:p>
            <a:pPr lvl="2"/>
            <a:r>
              <a:rPr lang="en-US" dirty="0"/>
              <a:t>Short (no more then three slides, no welcome slide) presentation</a:t>
            </a:r>
          </a:p>
          <a:p>
            <a:pPr lvl="2"/>
            <a:r>
              <a:rPr lang="en-US" dirty="0"/>
              <a:t>See “Exercise Analysis” tab for more details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5092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Week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Scanning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247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en-US" sz="7200" dirty="0"/>
              <a:t>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692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Inventory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Maintain an inventory of what you find</a:t>
            </a:r>
          </a:p>
          <a:p>
            <a:pPr lvl="1"/>
            <a:r>
              <a:rPr lang="en-US" dirty="0"/>
              <a:t>Keep a log bog</a:t>
            </a:r>
          </a:p>
          <a:p>
            <a:pPr lvl="1"/>
            <a:r>
              <a:rPr lang="en-US" dirty="0"/>
              <a:t>Create a spreadsheet</a:t>
            </a:r>
          </a:p>
          <a:p>
            <a:pPr lvl="1"/>
            <a:r>
              <a:rPr lang="en-US" dirty="0"/>
              <a:t>Whatever works for you</a:t>
            </a:r>
          </a:p>
          <a:p>
            <a:r>
              <a:rPr lang="en-US" dirty="0"/>
              <a:t>Record key information</a:t>
            </a:r>
          </a:p>
          <a:p>
            <a:pPr lvl="1"/>
            <a:r>
              <a:rPr lang="en-US" dirty="0"/>
              <a:t>IP Addresses</a:t>
            </a:r>
          </a:p>
          <a:p>
            <a:pPr lvl="1"/>
            <a:r>
              <a:rPr lang="en-US" dirty="0"/>
              <a:t>Target names</a:t>
            </a:r>
          </a:p>
          <a:p>
            <a:pPr lvl="1"/>
            <a:r>
              <a:rPr lang="en-US" dirty="0"/>
              <a:t>Search queries used</a:t>
            </a:r>
          </a:p>
          <a:p>
            <a:pPr lvl="1"/>
            <a:r>
              <a:rPr lang="en-US" dirty="0"/>
              <a:t>OSs in use</a:t>
            </a:r>
          </a:p>
          <a:p>
            <a:pPr lvl="1"/>
            <a:r>
              <a:rPr lang="en-US" dirty="0"/>
              <a:t>Known vulnerabilities</a:t>
            </a:r>
          </a:p>
          <a:p>
            <a:pPr lvl="1"/>
            <a:r>
              <a:rPr lang="en-US" dirty="0"/>
              <a:t>Any passwords found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06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Inventory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Leave room to annotate future information that may be discovered as you go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Open ports from port scanning</a:t>
            </a:r>
          </a:p>
          <a:p>
            <a:pPr lvl="1"/>
            <a:r>
              <a:rPr lang="en-US" dirty="0"/>
              <a:t>Search from compromised hosts</a:t>
            </a:r>
          </a:p>
          <a:p>
            <a:pPr lvl="1"/>
            <a:r>
              <a:rPr lang="en-US" dirty="0"/>
              <a:t>Etc…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325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Competitive Intelligence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Think like a business competitor</a:t>
            </a:r>
          </a:p>
          <a:p>
            <a:pPr lvl="1"/>
            <a:r>
              <a:rPr lang="en-US" dirty="0"/>
              <a:t>Lines of business</a:t>
            </a:r>
          </a:p>
          <a:p>
            <a:pPr lvl="1"/>
            <a:r>
              <a:rPr lang="en-US" dirty="0"/>
              <a:t>Major products or services</a:t>
            </a:r>
          </a:p>
          <a:p>
            <a:pPr lvl="1"/>
            <a:r>
              <a:rPr lang="en-US" dirty="0"/>
              <a:t>Who’s in charge</a:t>
            </a:r>
          </a:p>
          <a:p>
            <a:pPr lvl="2"/>
            <a:r>
              <a:rPr lang="en-US" dirty="0"/>
              <a:t>Officers</a:t>
            </a:r>
          </a:p>
          <a:p>
            <a:pPr lvl="2"/>
            <a:r>
              <a:rPr lang="en-US" dirty="0"/>
              <a:t>VPs</a:t>
            </a:r>
          </a:p>
          <a:p>
            <a:pPr lvl="1"/>
            <a:r>
              <a:rPr lang="en-US" dirty="0"/>
              <a:t>Press Releases</a:t>
            </a:r>
          </a:p>
          <a:p>
            <a:pPr lvl="1"/>
            <a:r>
              <a:rPr lang="en-US" dirty="0"/>
              <a:t>Where are their physical locations</a:t>
            </a:r>
          </a:p>
          <a:p>
            <a:pPr lvl="1"/>
            <a:r>
              <a:rPr lang="en-US" dirty="0"/>
              <a:t>Who are the major competitors in there market place</a:t>
            </a:r>
          </a:p>
          <a:p>
            <a:r>
              <a:rPr lang="en-US" dirty="0"/>
              <a:t>The same kind of information you would gather for a job interview.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796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Engines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Don’t just use Google</a:t>
            </a:r>
          </a:p>
          <a:p>
            <a:pPr lvl="1"/>
            <a:r>
              <a:rPr lang="en-US" dirty="0"/>
              <a:t>Bing</a:t>
            </a:r>
          </a:p>
          <a:p>
            <a:pPr lvl="1"/>
            <a:r>
              <a:rPr lang="en-US" dirty="0"/>
              <a:t>Yahoo</a:t>
            </a:r>
          </a:p>
          <a:p>
            <a:pPr lvl="1"/>
            <a:r>
              <a:rPr lang="en-US" dirty="0"/>
              <a:t>Ask</a:t>
            </a:r>
          </a:p>
          <a:p>
            <a:pPr lvl="1"/>
            <a:r>
              <a:rPr lang="en-US" dirty="0"/>
              <a:t>DuckDuckGo</a:t>
            </a:r>
          </a:p>
          <a:p>
            <a:r>
              <a:rPr lang="en-US" dirty="0"/>
              <a:t>All search engines filter data, but they don’t all filter the same way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233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w/ “-”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Combine techniques from Google Hacking</a:t>
            </a:r>
          </a:p>
          <a:p>
            <a:r>
              <a:rPr lang="en-US" dirty="0"/>
              <a:t>Site:temple.edu -www.temple.edu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8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20545"/>
            <a:ext cx="4187708" cy="29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712308"/>
            <a:ext cx="4191000" cy="296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7509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Older Versions of Websites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WayBack Machine</a:t>
            </a:r>
          </a:p>
          <a:p>
            <a:pPr lvl="1"/>
            <a:r>
              <a:rPr lang="en-US" dirty="0">
                <a:hlinkClick r:id="rId2"/>
              </a:rPr>
              <a:t>http://archive.org/web/web.php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9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819400"/>
            <a:ext cx="6324600" cy="3553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16929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2199</TotalTime>
  <Words>877</Words>
  <Application>Microsoft Macintosh PowerPoint</Application>
  <PresentationFormat>On-screen Show (4:3)</PresentationFormat>
  <Paragraphs>215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Book Antiqua</vt:lpstr>
      <vt:lpstr>Calibri</vt:lpstr>
      <vt:lpstr>Lucida Sans</vt:lpstr>
      <vt:lpstr>Wingdings</vt:lpstr>
      <vt:lpstr>Wingdings 2</vt:lpstr>
      <vt:lpstr>Wingdings 3</vt:lpstr>
      <vt:lpstr>Apex</vt:lpstr>
      <vt:lpstr>Intro to Ethical Hacking</vt:lpstr>
      <vt:lpstr>Tonight's Plan</vt:lpstr>
      <vt:lpstr>Reconnaissance</vt:lpstr>
      <vt:lpstr>Inventory</vt:lpstr>
      <vt:lpstr>More on Inventory</vt:lpstr>
      <vt:lpstr>Competitive Intelligence</vt:lpstr>
      <vt:lpstr>Search Engines</vt:lpstr>
      <vt:lpstr>Google w/ “-”</vt:lpstr>
      <vt:lpstr>Older Versions of Websites</vt:lpstr>
      <vt:lpstr>Open Job Posting</vt:lpstr>
      <vt:lpstr>People</vt:lpstr>
      <vt:lpstr>Don’t Forget About Maps</vt:lpstr>
      <vt:lpstr>Whois</vt:lpstr>
      <vt:lpstr>ARIN</vt:lpstr>
      <vt:lpstr>ARIN</vt:lpstr>
      <vt:lpstr>ARIN</vt:lpstr>
      <vt:lpstr>DNS</vt:lpstr>
      <vt:lpstr>DNS</vt:lpstr>
      <vt:lpstr>Dig (Domain Information Groper)</vt:lpstr>
      <vt:lpstr>Dig</vt:lpstr>
      <vt:lpstr>More on Dig</vt:lpstr>
      <vt:lpstr>Windows Dig</vt:lpstr>
      <vt:lpstr>DNS Query Websites</vt:lpstr>
      <vt:lpstr>More Tools</vt:lpstr>
      <vt:lpstr>Google Cache</vt:lpstr>
      <vt:lpstr>Google Cache</vt:lpstr>
      <vt:lpstr>Google Cache (Example)</vt:lpstr>
      <vt:lpstr>PowerPoint Presentation</vt:lpstr>
      <vt:lpstr>Ruby</vt:lpstr>
      <vt:lpstr>Due for Next Week</vt:lpstr>
      <vt:lpstr>Next Week</vt:lpstr>
      <vt:lpstr>Questions</vt:lpstr>
    </vt:vector>
  </TitlesOfParts>
  <Company>Hewlett-Packard Company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Ethical Hacking</dc:title>
  <dc:creator>Wade</dc:creator>
  <cp:lastModifiedBy>Wade Mackey</cp:lastModifiedBy>
  <cp:revision>128</cp:revision>
  <dcterms:created xsi:type="dcterms:W3CDTF">2014-08-27T02:09:01Z</dcterms:created>
  <dcterms:modified xsi:type="dcterms:W3CDTF">2019-09-02T21:33:51Z</dcterms:modified>
</cp:coreProperties>
</file>