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6"/>
  </p:notesMasterIdLst>
  <p:sldIdLst>
    <p:sldId id="256" r:id="rId2"/>
    <p:sldId id="258" r:id="rId3"/>
    <p:sldId id="444" r:id="rId4"/>
    <p:sldId id="443" r:id="rId5"/>
    <p:sldId id="442" r:id="rId6"/>
    <p:sldId id="445" r:id="rId7"/>
    <p:sldId id="446" r:id="rId8"/>
    <p:sldId id="447" r:id="rId9"/>
    <p:sldId id="448" r:id="rId10"/>
    <p:sldId id="479" r:id="rId11"/>
    <p:sldId id="478" r:id="rId12"/>
    <p:sldId id="480" r:id="rId13"/>
    <p:sldId id="450" r:id="rId14"/>
    <p:sldId id="454" r:id="rId15"/>
    <p:sldId id="455" r:id="rId16"/>
    <p:sldId id="48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29" r:id="rId52"/>
    <p:sldId id="530" r:id="rId53"/>
    <p:sldId id="531" r:id="rId54"/>
    <p:sldId id="532" r:id="rId55"/>
    <p:sldId id="533" r:id="rId56"/>
    <p:sldId id="534" r:id="rId57"/>
    <p:sldId id="539" r:id="rId58"/>
    <p:sldId id="547" r:id="rId59"/>
    <p:sldId id="543" r:id="rId60"/>
    <p:sldId id="544" r:id="rId61"/>
    <p:sldId id="545" r:id="rId62"/>
    <p:sldId id="546" r:id="rId63"/>
    <p:sldId id="493" r:id="rId64"/>
    <p:sldId id="548" r:id="rId65"/>
    <p:sldId id="556" r:id="rId66"/>
    <p:sldId id="550" r:id="rId67"/>
    <p:sldId id="557" r:id="rId68"/>
    <p:sldId id="558" r:id="rId69"/>
    <p:sldId id="559" r:id="rId70"/>
    <p:sldId id="560" r:id="rId71"/>
    <p:sldId id="538" r:id="rId72"/>
    <p:sldId id="580" r:id="rId73"/>
    <p:sldId id="581" r:id="rId74"/>
    <p:sldId id="396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37D067-8024-4862-92B7-7B21F6D06A67}" type="slidenum">
              <a:rPr lang="en-US" altLang="en-US"/>
              <a:pPr/>
              <a:t>62</a:t>
            </a:fld>
            <a:endParaRPr lang="en-US" alt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SANS Institute Weekly Critical Vulnerability Analysis Report http://www.sans.org, also Reading Room and Internet Storm Center</a:t>
            </a:r>
          </a:p>
        </p:txBody>
      </p:sp>
    </p:spTree>
    <p:extLst>
      <p:ext uri="{BB962C8B-B14F-4D97-AF65-F5344CB8AC3E}">
        <p14:creationId xmlns:p14="http://schemas.microsoft.com/office/powerpoint/2010/main" val="99317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201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miessler.com/study/tcpdum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ransmission_Control_Protoco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Nmap-Network-Scanning-Official-Discovery/dp/0979958717/ref=sr_1_1?ie=UTF8&amp;qid=1411443925&amp;sr=8-1&amp;keywords=nmap" TargetMode="External"/><Relationship Id="rId2" Type="http://schemas.openxmlformats.org/officeDocument/2006/relationships/hyperlink" Target="http://nmap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metasploitable/files/latest/downlo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ux.com/learn/tutorials/381794-audit-your-network-with-zenmap?format=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ble.com/products/nessus/select-your-operating-syste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tenable.com/education/on-demand-course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ble.com/products/nessus-home" TargetMode="External"/><Relationship Id="rId2" Type="http://schemas.openxmlformats.org/officeDocument/2006/relationships/hyperlink" Target="https://www.tenable.com/products/nessus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tenable.com/Nessu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4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https://community.mis.temple.edu/mis5211sec001fall2019/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Man page for tcpdump is already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856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2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Communications</a:t>
            </a:r>
          </a:p>
          <a:p>
            <a:pPr lvl="1"/>
            <a:r>
              <a:rPr lang="en-US" dirty="0"/>
              <a:t>Try tcpdump -nS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Looking for pings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75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5" y="3276600"/>
            <a:ext cx="6751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9135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0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you are not root:</a:t>
            </a:r>
          </a:p>
          <a:p>
            <a:pPr lvl="1"/>
            <a:r>
              <a:rPr lang="en-US" dirty="0"/>
              <a:t>Remember: sudo tcpdump</a:t>
            </a:r>
          </a:p>
          <a:p>
            <a:r>
              <a:rPr lang="en-US" dirty="0"/>
              <a:t>Can filter for specific IP</a:t>
            </a:r>
          </a:p>
          <a:p>
            <a:pPr lvl="1"/>
            <a:r>
              <a:rPr lang="en-US" dirty="0"/>
              <a:t>Try: tcpdump –nn tcp and dst 10.10.10.10</a:t>
            </a:r>
          </a:p>
          <a:p>
            <a:pPr lvl="1"/>
            <a:r>
              <a:rPr lang="en-US" dirty="0"/>
              <a:t>Try: tcpdump –nn udp and src 10.10.10.10</a:t>
            </a:r>
          </a:p>
          <a:p>
            <a:pPr lvl="1"/>
            <a:r>
              <a:rPr lang="en-US" dirty="0"/>
              <a:t>Try: tcpdump –nn tcp and port 443 and host 10.10.10.10</a:t>
            </a:r>
          </a:p>
          <a:p>
            <a:pPr lvl="1"/>
            <a:r>
              <a:rPr lang="en-US" dirty="0"/>
              <a:t>FYI</a:t>
            </a:r>
          </a:p>
          <a:p>
            <a:pPr lvl="2"/>
            <a:r>
              <a:rPr lang="en-US" dirty="0"/>
              <a:t>-n : Don’t resolve hostnames.</a:t>
            </a:r>
          </a:p>
          <a:p>
            <a:pPr lvl="2"/>
            <a:r>
              <a:rPr lang="en-US" dirty="0"/>
              <a:t>-nn : Don’t resolve hostnames or port names.</a:t>
            </a:r>
          </a:p>
          <a:p>
            <a:r>
              <a:rPr lang="en-US" dirty="0"/>
              <a:t>More detailed How To:</a:t>
            </a:r>
          </a:p>
          <a:p>
            <a:pPr lvl="1"/>
            <a:r>
              <a:rPr lang="en-US" dirty="0">
                <a:hlinkClick r:id="rId2"/>
              </a:rPr>
              <a:t>http://danielmiessler.com/study/tcpdump/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3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Sweeps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Hping3</a:t>
            </a:r>
          </a:p>
          <a:p>
            <a:pPr lvl="1"/>
            <a:r>
              <a:rPr lang="en-US" dirty="0"/>
              <a:t>One target at a time</a:t>
            </a:r>
          </a:p>
          <a:p>
            <a:r>
              <a:rPr lang="en-US" dirty="0"/>
              <a:t>Caution: Windows firewalls may block functionality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8849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1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Nmap is a network mapper</a:t>
            </a:r>
          </a:p>
          <a:p>
            <a:r>
              <a:rPr lang="en-US" dirty="0"/>
              <a:t>Very basic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pings a machine and confirms it exists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38438"/>
            <a:ext cx="64849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56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take it up a notch</a:t>
            </a:r>
          </a:p>
          <a:p>
            <a:r>
              <a:rPr lang="en-US" dirty="0"/>
              <a:t>Lets check an entire class “C” address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Try: nmap –sP 192.168.1-255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9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Sniffers for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Pen Testers suggest running a sniffer to watch activity</a:t>
            </a:r>
          </a:p>
          <a:p>
            <a:pPr lvl="1"/>
            <a:r>
              <a:rPr lang="en-US" dirty="0"/>
              <a:t>Detect errors</a:t>
            </a:r>
          </a:p>
          <a:p>
            <a:pPr lvl="1"/>
            <a:r>
              <a:rPr lang="en-US" dirty="0"/>
              <a:t>Visualize what is happening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3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Recall, two principle packet types</a:t>
            </a:r>
          </a:p>
          <a:p>
            <a:pPr lvl="1"/>
            <a:r>
              <a:rPr lang="en-US" dirty="0"/>
              <a:t>TCP (Transmission Control Protocol)</a:t>
            </a:r>
          </a:p>
          <a:p>
            <a:pPr lvl="2"/>
            <a:r>
              <a:rPr lang="en-US" dirty="0"/>
              <a:t>Connection oriented</a:t>
            </a:r>
          </a:p>
          <a:p>
            <a:pPr lvl="2"/>
            <a:r>
              <a:rPr lang="en-US" dirty="0"/>
              <a:t>Reliable</a:t>
            </a:r>
          </a:p>
          <a:p>
            <a:pPr lvl="2"/>
            <a:r>
              <a:rPr lang="en-US" dirty="0"/>
              <a:t>Sequenced</a:t>
            </a:r>
          </a:p>
          <a:p>
            <a:pPr lvl="1"/>
            <a:r>
              <a:rPr lang="en-US" dirty="0"/>
              <a:t>UDP (User Datagram Protocol)</a:t>
            </a:r>
          </a:p>
          <a:p>
            <a:pPr lvl="2"/>
            <a:r>
              <a:rPr lang="en-US" dirty="0"/>
              <a:t>Connectionless</a:t>
            </a:r>
          </a:p>
          <a:p>
            <a:pPr lvl="2"/>
            <a:r>
              <a:rPr lang="en-US" dirty="0"/>
              <a:t>Best effort (Left to higher level application to detect loss and request retransmission if needed)</a:t>
            </a:r>
          </a:p>
          <a:p>
            <a:pPr lvl="2"/>
            <a:r>
              <a:rPr lang="en-US" dirty="0"/>
              <a:t>Independent (un-sequenced)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1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24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11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flags have grown over the years, adding flags to the left as new ones are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nine flags, there are 512 unique combinations of 1s and 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the three reserved flags and the number grows to 4096</a:t>
            </a:r>
          </a:p>
        </p:txBody>
      </p:sp>
    </p:spTree>
    <p:extLst>
      <p:ext uri="{BB962C8B-B14F-4D97-AF65-F5344CB8AC3E}">
        <p14:creationId xmlns:p14="http://schemas.microsoft.com/office/powerpoint/2010/main" val="65304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Control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bits also called “Control Flags”</a:t>
            </a:r>
          </a:p>
          <a:p>
            <a:r>
              <a:rPr lang="en-US" dirty="0"/>
              <a:t>Defined by RFCs 793, 3168, and 3540</a:t>
            </a:r>
          </a:p>
          <a:p>
            <a:r>
              <a:rPr lang="en-US" dirty="0"/>
              <a:t>Currently defines 9 bits or flags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http://en.wikipedia.org/wiki/Transmission_Control_Protocol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9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</a:t>
            </a:r>
          </a:p>
          <a:p>
            <a:pPr lvl="1"/>
            <a:r>
              <a:rPr lang="en-US" dirty="0"/>
              <a:t>Types</a:t>
            </a:r>
          </a:p>
          <a:p>
            <a:pPr lvl="1"/>
            <a:r>
              <a:rPr lang="en-US" dirty="0"/>
              <a:t>TcpDump</a:t>
            </a:r>
          </a:p>
          <a:p>
            <a:pPr lvl="1"/>
            <a:r>
              <a:rPr lang="en-US" dirty="0" err="1"/>
              <a:t>Nmap</a:t>
            </a:r>
            <a:endParaRPr lang="en-US" dirty="0"/>
          </a:p>
          <a:p>
            <a:pPr lvl="1"/>
            <a:r>
              <a:rPr lang="en-US" dirty="0"/>
              <a:t>Start Vulnerability Scanning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 Handshake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“Legal” TCP connection begins with a three way handshake.</a:t>
            </a:r>
          </a:p>
          <a:p>
            <a:r>
              <a:rPr lang="en-US" dirty="0"/>
              <a:t>Sequence numbers are exchanged with the </a:t>
            </a:r>
            <a:r>
              <a:rPr lang="en-US" dirty="0" err="1"/>
              <a:t>Syn</a:t>
            </a:r>
            <a:r>
              <a:rPr lang="en-US" dirty="0"/>
              <a:t>, </a:t>
            </a:r>
            <a:r>
              <a:rPr lang="en-US" dirty="0" err="1"/>
              <a:t>Syn-Ack</a:t>
            </a:r>
            <a:r>
              <a:rPr lang="en-US" dirty="0"/>
              <a:t>, and </a:t>
            </a:r>
            <a:r>
              <a:rPr lang="en-US" dirty="0" err="1"/>
              <a:t>Ack</a:t>
            </a:r>
            <a:r>
              <a:rPr lang="en-US" dirty="0"/>
              <a:t> packets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83236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Applies to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the RFC (793)</a:t>
            </a:r>
          </a:p>
          <a:p>
            <a:r>
              <a:rPr lang="en-US" dirty="0"/>
              <a:t>A TCP listener on a port will respond with </a:t>
            </a:r>
            <a:r>
              <a:rPr lang="en-US" dirty="0" err="1"/>
              <a:t>Ack</a:t>
            </a:r>
            <a:r>
              <a:rPr lang="en-US" dirty="0"/>
              <a:t>, regardless of the payload</a:t>
            </a:r>
          </a:p>
          <a:p>
            <a:r>
              <a:rPr lang="en-US" dirty="0"/>
              <a:t>Listener responds with a </a:t>
            </a:r>
            <a:r>
              <a:rPr lang="en-US" dirty="0" err="1"/>
              <a:t>Syn-Ack</a:t>
            </a:r>
            <a:endParaRPr lang="en-US" dirty="0"/>
          </a:p>
          <a:p>
            <a:r>
              <a:rPr lang="en-US" dirty="0"/>
              <a:t>Therefore, if you get a </a:t>
            </a:r>
            <a:r>
              <a:rPr lang="en-US" dirty="0" err="1"/>
              <a:t>Syn-Ack</a:t>
            </a:r>
            <a:r>
              <a:rPr lang="en-US" dirty="0"/>
              <a:t>, something that speaks TCP was listening on that 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1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Open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 Closed or Blocked by Firewall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0"/>
            <a:ext cx="772869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91000"/>
            <a:ext cx="7652497" cy="12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2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Inaccessible (Likely Blocked by Firewall)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 Inaccessible (Likely Blocked by Firewall)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dirty="0" err="1"/>
              <a:t>Nmap</a:t>
            </a:r>
            <a:r>
              <a:rPr lang="en-US" dirty="0"/>
              <a:t> will mark both as “filtered”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8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you can see, UDP is a lot simpler.</a:t>
            </a:r>
          </a:p>
          <a:p>
            <a:pPr lvl="1"/>
            <a:r>
              <a:rPr lang="en-US" dirty="0"/>
              <a:t>No Sequence Numbers</a:t>
            </a:r>
          </a:p>
          <a:p>
            <a:pPr lvl="1"/>
            <a:r>
              <a:rPr lang="en-US" dirty="0"/>
              <a:t>No flags or control bits</a:t>
            </a:r>
          </a:p>
          <a:p>
            <a:pPr lvl="1"/>
            <a:r>
              <a:rPr lang="en-US" dirty="0"/>
              <a:t>No “Connection”</a:t>
            </a:r>
          </a:p>
          <a:p>
            <a:r>
              <a:rPr lang="en-US" dirty="0"/>
              <a:t>As a result</a:t>
            </a:r>
          </a:p>
          <a:p>
            <a:pPr lvl="1"/>
            <a:r>
              <a:rPr lang="en-US" dirty="0"/>
              <a:t>Slower to scan</a:t>
            </a:r>
          </a:p>
          <a:p>
            <a:pPr lvl="1"/>
            <a:r>
              <a:rPr lang="en-US" dirty="0"/>
              <a:t>Less reliable scanning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8662" cy="10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92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Open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 Closed or Blocked by Firewall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3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391400" cy="12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8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Port Inaccessible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be:</a:t>
            </a:r>
          </a:p>
          <a:p>
            <a:pPr lvl="1"/>
            <a:r>
              <a:rPr lang="en-US" dirty="0"/>
              <a:t>Closed</a:t>
            </a:r>
          </a:p>
          <a:p>
            <a:pPr lvl="1"/>
            <a:r>
              <a:rPr lang="en-US" dirty="0"/>
              <a:t>Blocked going in</a:t>
            </a:r>
          </a:p>
          <a:p>
            <a:pPr lvl="1"/>
            <a:r>
              <a:rPr lang="en-US" dirty="0"/>
              <a:t>Blocked coming out</a:t>
            </a:r>
          </a:p>
          <a:p>
            <a:pPr lvl="1"/>
            <a:r>
              <a:rPr lang="en-US" dirty="0"/>
              <a:t>Service not responding (Looking for a particular payload)</a:t>
            </a:r>
          </a:p>
          <a:p>
            <a:pPr lvl="1"/>
            <a:r>
              <a:rPr lang="en-US" dirty="0"/>
              <a:t>Packet simply dropped due to collision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03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to </a:t>
            </a:r>
            <a:r>
              <a:rPr lang="en-US" dirty="0" err="1"/>
              <a:t>Nmap</a:t>
            </a:r>
            <a:r>
              <a:rPr lang="en-US" dirty="0"/>
              <a:t> the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and maintained by Fyodor</a:t>
            </a:r>
          </a:p>
          <a:p>
            <a:r>
              <a:rPr lang="en-US" dirty="0">
                <a:hlinkClick r:id="rId2"/>
              </a:rPr>
              <a:t>http://nmap.org/</a:t>
            </a:r>
            <a:endParaRPr lang="en-US" dirty="0"/>
          </a:p>
          <a:p>
            <a:r>
              <a:rPr lang="en-US" dirty="0"/>
              <a:t>Note: Lots of good info on the site, but the tutorial is a bit out of date.  Latest info was put in a book and is sold on Amazon</a:t>
            </a:r>
          </a:p>
          <a:p>
            <a:pPr lvl="1"/>
            <a:r>
              <a:rPr lang="en-US" dirty="0">
                <a:hlinkClick r:id="rId3"/>
              </a:rPr>
              <a:t>http://www.amazon.com/Nmap-Network-Scanning-Official-Discovery/dp/0979958717/ref=sr_1_1?ie=UTF8&amp;qid=1411443925&amp;sr=8-1&amp;keywords=nmap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New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Suitable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Metasploitable</a:t>
            </a:r>
            <a:endParaRPr lang="en-US" dirty="0"/>
          </a:p>
          <a:p>
            <a:pPr lvl="1"/>
            <a:r>
              <a:rPr lang="en-US" dirty="0"/>
              <a:t>Deliberately vulnerable version of Linux developed for training on </a:t>
            </a:r>
            <a:r>
              <a:rPr lang="en-US" dirty="0" err="1"/>
              <a:t>Metasploit</a:t>
            </a:r>
            <a:endParaRPr lang="en-US" dirty="0"/>
          </a:p>
          <a:p>
            <a:pPr lvl="1"/>
            <a:r>
              <a:rPr lang="en-US" dirty="0"/>
              <a:t>We’ll use it here since there will be worthwhile things to find with </a:t>
            </a:r>
            <a:r>
              <a:rPr lang="en-US" dirty="0" err="1"/>
              <a:t>nmap</a:t>
            </a:r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https://sourceforge.net/projects/metasploitable/files/latest/download</a:t>
            </a:r>
            <a:endParaRPr lang="en-US" dirty="0"/>
          </a:p>
          <a:p>
            <a:pPr lvl="1"/>
            <a:r>
              <a:rPr lang="en-US" dirty="0"/>
              <a:t>May download immediately upon landing on page</a:t>
            </a:r>
          </a:p>
          <a:p>
            <a:r>
              <a:rPr lang="en-US" dirty="0" err="1"/>
              <a:t>UserID</a:t>
            </a:r>
            <a:r>
              <a:rPr lang="en-US" dirty="0"/>
              <a:t>: </a:t>
            </a:r>
            <a:r>
              <a:rPr lang="en-US" dirty="0" err="1"/>
              <a:t>msfadmin</a:t>
            </a:r>
            <a:r>
              <a:rPr lang="en-US" dirty="0"/>
              <a:t>  Password: </a:t>
            </a:r>
            <a:r>
              <a:rPr lang="en-US" dirty="0" err="1"/>
              <a:t>msfadmin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Find live network hosts, Firewalls, Routers, Printers, etc…</a:t>
            </a:r>
          </a:p>
          <a:p>
            <a:pPr lvl="1"/>
            <a:r>
              <a:rPr lang="en-US" dirty="0"/>
              <a:t>Work out network topology</a:t>
            </a:r>
          </a:p>
          <a:p>
            <a:pPr lvl="1"/>
            <a:r>
              <a:rPr lang="en-US" dirty="0"/>
              <a:t>Operating systems used</a:t>
            </a:r>
          </a:p>
          <a:p>
            <a:pPr lvl="1"/>
            <a:r>
              <a:rPr lang="en-US" dirty="0"/>
              <a:t>Open ports</a:t>
            </a:r>
          </a:p>
          <a:p>
            <a:pPr lvl="1"/>
            <a:r>
              <a:rPr lang="en-US" dirty="0"/>
              <a:t>Available network services</a:t>
            </a:r>
          </a:p>
          <a:p>
            <a:pPr lvl="1"/>
            <a:r>
              <a:rPr lang="en-US" u="sng" dirty="0"/>
              <a:t>Potential</a:t>
            </a:r>
            <a:r>
              <a:rPr lang="en-US" dirty="0"/>
              <a:t> vulnerabilities</a:t>
            </a:r>
          </a:p>
          <a:p>
            <a:pPr lvl="1"/>
            <a:r>
              <a:rPr lang="en-US" dirty="0"/>
              <a:t>While minimizing the chance of disrupting operations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6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downloading the zip file, extract to a convenient location.  VMWare should have created a folder in “My Documents” called “Virtual Machines”</a:t>
            </a:r>
          </a:p>
          <a:p>
            <a:r>
              <a:rPr lang="en-US" dirty="0"/>
              <a:t>Let Kali get started first</a:t>
            </a:r>
          </a:p>
          <a:p>
            <a:r>
              <a:rPr lang="en-US" dirty="0"/>
              <a:t>Then, select “Open a Virtual Machine” and navigate to the folder for </a:t>
            </a:r>
            <a:r>
              <a:rPr lang="en-US" dirty="0" err="1"/>
              <a:t>metasploitable</a:t>
            </a:r>
            <a:r>
              <a:rPr lang="en-US" dirty="0"/>
              <a:t>.  Then launch.</a:t>
            </a:r>
          </a:p>
          <a:p>
            <a:r>
              <a:rPr lang="en-US" dirty="0"/>
              <a:t>You get a prompt asking if you moved or copied the VM, select “Copied”</a:t>
            </a:r>
          </a:p>
          <a:p>
            <a:r>
              <a:rPr lang="en-US" dirty="0"/>
              <a:t>Once started, login and issue command </a:t>
            </a:r>
            <a:r>
              <a:rPr lang="en-US" dirty="0" err="1"/>
              <a:t>ifconfig</a:t>
            </a:r>
            <a:r>
              <a:rPr lang="en-US" dirty="0"/>
              <a:t> to get you IP address and your done.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14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en-US" dirty="0"/>
              <a:t>Lets try something simple</a:t>
            </a:r>
          </a:p>
          <a:p>
            <a:r>
              <a:rPr lang="en-US" dirty="0" err="1"/>
              <a:t>Nmap</a:t>
            </a:r>
            <a:r>
              <a:rPr lang="en-US" dirty="0"/>
              <a:t> 192.168.233.135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3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38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Tells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a number of interesting ports here</a:t>
            </a:r>
          </a:p>
          <a:p>
            <a:pPr lvl="1"/>
            <a:r>
              <a:rPr lang="en-US" dirty="0"/>
              <a:t>ftp</a:t>
            </a:r>
          </a:p>
          <a:p>
            <a:pPr lvl="1"/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telnet</a:t>
            </a:r>
          </a:p>
          <a:p>
            <a:pPr lvl="1"/>
            <a:r>
              <a:rPr lang="en-US" dirty="0" err="1"/>
              <a:t>Smtp</a:t>
            </a:r>
            <a:r>
              <a:rPr lang="en-US" dirty="0"/>
              <a:t> (Mail)</a:t>
            </a:r>
          </a:p>
          <a:p>
            <a:pPr lvl="1"/>
            <a:r>
              <a:rPr lang="en-US" dirty="0"/>
              <a:t>domain (DNS)</a:t>
            </a:r>
          </a:p>
          <a:p>
            <a:pPr lvl="1"/>
            <a:r>
              <a:rPr lang="en-US" dirty="0"/>
              <a:t>http (Web Server)</a:t>
            </a:r>
          </a:p>
          <a:p>
            <a:r>
              <a:rPr lang="en-US" dirty="0"/>
              <a:t>Keep in mind, ports are “commonly associated” with these services, but not guaranteed</a:t>
            </a:r>
          </a:p>
          <a:p>
            <a:r>
              <a:rPr lang="en-US" dirty="0">
                <a:hlinkClick r:id="rId2"/>
              </a:rPr>
              <a:t>http://www.iana.org/assignments/service-names-port-numbers/service-names-port-numbers.xhtml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1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-n – Don’t resolve host names</a:t>
            </a:r>
          </a:p>
          <a:p>
            <a:r>
              <a:rPr lang="en-US" dirty="0"/>
              <a:t>-</a:t>
            </a:r>
            <a:r>
              <a:rPr lang="en-US" dirty="0" err="1"/>
              <a:t>nn</a:t>
            </a:r>
            <a:r>
              <a:rPr lang="en-US" dirty="0"/>
              <a:t> – Don’t resolve host names OR port names</a:t>
            </a:r>
          </a:p>
          <a:p>
            <a:r>
              <a:rPr lang="en-US" dirty="0"/>
              <a:t>-v – Verbose, tell me more</a:t>
            </a:r>
          </a:p>
          <a:p>
            <a:r>
              <a:rPr lang="en-US" dirty="0"/>
              <a:t>-</a:t>
            </a:r>
            <a:r>
              <a:rPr lang="en-US" dirty="0" err="1"/>
              <a:t>vv</a:t>
            </a:r>
            <a:r>
              <a:rPr lang="en-US" dirty="0"/>
              <a:t> – Really Verbose, tell me lots more</a:t>
            </a:r>
          </a:p>
          <a:p>
            <a:r>
              <a:rPr lang="en-US" dirty="0"/>
              <a:t>-</a:t>
            </a:r>
            <a:r>
              <a:rPr lang="en-US" dirty="0" err="1"/>
              <a:t>iL</a:t>
            </a:r>
            <a:r>
              <a:rPr lang="en-US" dirty="0"/>
              <a:t> – Input from list, get host list from a text file</a:t>
            </a:r>
          </a:p>
          <a:p>
            <a:r>
              <a:rPr lang="en-US" dirty="0"/>
              <a:t>--exclude – Don’t scan a particular host</a:t>
            </a:r>
          </a:p>
          <a:p>
            <a:r>
              <a:rPr lang="en-US" dirty="0"/>
              <a:t>--</a:t>
            </a:r>
            <a:r>
              <a:rPr lang="en-US" dirty="0" err="1"/>
              <a:t>excludefile</a:t>
            </a:r>
            <a:r>
              <a:rPr lang="en-US" dirty="0"/>
              <a:t> – Don’t scan hosts from a text file</a:t>
            </a:r>
          </a:p>
          <a:p>
            <a:r>
              <a:rPr lang="en-US" dirty="0"/>
              <a:t>Remember – “man </a:t>
            </a:r>
            <a:r>
              <a:rPr lang="en-US" dirty="0" err="1"/>
              <a:t>nmap</a:t>
            </a:r>
            <a:r>
              <a:rPr lang="en-US" dirty="0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--packet-trace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Nmap</a:t>
            </a:r>
            <a:r>
              <a:rPr lang="en-US" dirty="0"/>
              <a:t> prints a summary of every packet sent or received</a:t>
            </a:r>
          </a:p>
          <a:p>
            <a:r>
              <a:rPr lang="en-US" dirty="0"/>
              <a:t>May want to limit ports “-p1-1024” or less</a:t>
            </a:r>
          </a:p>
          <a:p>
            <a:r>
              <a:rPr lang="en-US" dirty="0"/>
              <a:t>There are also</a:t>
            </a:r>
          </a:p>
          <a:p>
            <a:pPr lvl="1"/>
            <a:r>
              <a:rPr lang="en-US" dirty="0"/>
              <a:t>--version-trace</a:t>
            </a:r>
          </a:p>
          <a:p>
            <a:pPr lvl="1"/>
            <a:r>
              <a:rPr lang="en-US" dirty="0"/>
              <a:t>--script-trace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86" y="4483803"/>
            <a:ext cx="5943601" cy="17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62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sT</a:t>
            </a:r>
            <a:r>
              <a:rPr lang="en-US" dirty="0"/>
              <a:t> – TCP connect() scanning</a:t>
            </a:r>
          </a:p>
          <a:p>
            <a:pPr lvl="1"/>
            <a:r>
              <a:rPr lang="en-US" dirty="0"/>
              <a:t>If connect succeeds, port is open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91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92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sS</a:t>
            </a:r>
            <a:r>
              <a:rPr lang="en-US" dirty="0"/>
              <a:t> – SYN stealth Scan</a:t>
            </a:r>
          </a:p>
          <a:p>
            <a:pPr lvl="1"/>
            <a:r>
              <a:rPr lang="en-US" dirty="0"/>
              <a:t>If SYN-ACK is received, port is open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3721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63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sF</a:t>
            </a:r>
            <a:r>
              <a:rPr lang="en-US" dirty="0"/>
              <a:t> – Like SYN Scan, less likely to be flagged</a:t>
            </a:r>
          </a:p>
          <a:p>
            <a:pPr lvl="1"/>
            <a:r>
              <a:rPr lang="en-US" dirty="0"/>
              <a:t>Closed port responds w/ RST, Open port drops</a:t>
            </a:r>
          </a:p>
          <a:p>
            <a:pPr lvl="1"/>
            <a:r>
              <a:rPr lang="en-US" dirty="0"/>
              <a:t>Works on RFC 793 compliant systems</a:t>
            </a:r>
          </a:p>
          <a:p>
            <a:pPr lvl="2"/>
            <a:r>
              <a:rPr lang="en-US" dirty="0"/>
              <a:t>Windows not compliant, could differentiate a Windows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29373"/>
            <a:ext cx="5372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33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sN</a:t>
            </a:r>
            <a:r>
              <a:rPr lang="en-US" dirty="0"/>
              <a:t> – Null scan</a:t>
            </a:r>
          </a:p>
          <a:p>
            <a:pPr lvl="1"/>
            <a:r>
              <a:rPr lang="en-US" dirty="0"/>
              <a:t>Similar to FIN</a:t>
            </a:r>
          </a:p>
          <a:p>
            <a:r>
              <a:rPr lang="en-US" dirty="0"/>
              <a:t>-</a:t>
            </a:r>
            <a:r>
              <a:rPr lang="en-US" dirty="0" err="1"/>
              <a:t>sX</a:t>
            </a:r>
            <a:r>
              <a:rPr lang="en-US" dirty="0"/>
              <a:t> – Xmas tree scan</a:t>
            </a:r>
          </a:p>
          <a:p>
            <a:pPr lvl="1"/>
            <a:r>
              <a:rPr lang="en-US" dirty="0"/>
              <a:t>Sets FIN, PSH, and URG</a:t>
            </a:r>
          </a:p>
          <a:p>
            <a:r>
              <a:rPr lang="en-US" dirty="0"/>
              <a:t>-</a:t>
            </a:r>
            <a:r>
              <a:rPr lang="en-US" dirty="0" err="1"/>
              <a:t>sM</a:t>
            </a:r>
            <a:r>
              <a:rPr lang="en-US" dirty="0"/>
              <a:t> – </a:t>
            </a:r>
            <a:r>
              <a:rPr lang="en-US" dirty="0" err="1"/>
              <a:t>Maiman</a:t>
            </a:r>
            <a:r>
              <a:rPr lang="en-US" dirty="0"/>
              <a:t> scan</a:t>
            </a:r>
          </a:p>
          <a:p>
            <a:pPr lvl="1"/>
            <a:r>
              <a:rPr lang="en-US" dirty="0"/>
              <a:t>sets FIN and ACK</a:t>
            </a:r>
          </a:p>
          <a:p>
            <a:pPr lvl="1"/>
            <a:endParaRPr lang="en-US" dirty="0"/>
          </a:p>
          <a:p>
            <a:r>
              <a:rPr lang="en-US" dirty="0"/>
              <a:t>All work by looking for the absence of a 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" y="5326299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76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scanflags</a:t>
            </a:r>
            <a:endParaRPr lang="en-US" dirty="0"/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 err="1"/>
              <a:t>Nmap</a:t>
            </a:r>
            <a:r>
              <a:rPr lang="en-US" dirty="0"/>
              <a:t> –</a:t>
            </a:r>
            <a:r>
              <a:rPr lang="en-US" dirty="0" err="1"/>
              <a:t>scanflags</a:t>
            </a:r>
            <a:r>
              <a:rPr lang="en-US" dirty="0"/>
              <a:t> SYNPSHACK –p 80 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Sweep – Send a series of probes (ICMP ping) to find live hosts</a:t>
            </a:r>
          </a:p>
          <a:p>
            <a:r>
              <a:rPr lang="en-US" dirty="0"/>
              <a:t>Trace – Use tools like traceroute and/or tracert to map network</a:t>
            </a:r>
          </a:p>
          <a:p>
            <a:r>
              <a:rPr lang="en-US" dirty="0"/>
              <a:t>Port Scanning – Checking for open TCP or UDP ports</a:t>
            </a:r>
          </a:p>
          <a:p>
            <a:r>
              <a:rPr lang="en-US" dirty="0"/>
              <a:t>Fingerprinting – Determine operating system</a:t>
            </a:r>
          </a:p>
          <a:p>
            <a:r>
              <a:rPr lang="en-US" dirty="0"/>
              <a:t>Version Scanning – Finding versions of services and protocols</a:t>
            </a:r>
          </a:p>
          <a:p>
            <a:r>
              <a:rPr lang="en-US" dirty="0"/>
              <a:t>Vulnerability Scanning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1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sU</a:t>
            </a:r>
            <a:r>
              <a:rPr lang="en-US" dirty="0"/>
              <a:t> – 0 Byte UDP Packet</a:t>
            </a:r>
          </a:p>
          <a:p>
            <a:pPr lvl="1"/>
            <a:r>
              <a:rPr lang="en-US" dirty="0"/>
              <a:t>Port unreachable – Port is closed</a:t>
            </a:r>
          </a:p>
          <a:p>
            <a:pPr lvl="1"/>
            <a:r>
              <a:rPr lang="en-US" dirty="0"/>
              <a:t>No response – Port assumed open</a:t>
            </a:r>
          </a:p>
          <a:p>
            <a:pPr lvl="1"/>
            <a:r>
              <a:rPr lang="en-US" dirty="0"/>
              <a:t>Very time consuming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20 ports took 5.46 seconds, -</a:t>
            </a:r>
            <a:r>
              <a:rPr lang="en-US" dirty="0" err="1"/>
              <a:t>sT</a:t>
            </a:r>
            <a:r>
              <a:rPr lang="en-US" dirty="0"/>
              <a:t> scan only took 0.15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35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81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sO</a:t>
            </a:r>
            <a:r>
              <a:rPr lang="en-US" dirty="0"/>
              <a:t> – Looks for IP Protocols supported</a:t>
            </a:r>
          </a:p>
          <a:p>
            <a:pPr lvl="1"/>
            <a:r>
              <a:rPr lang="en-US" dirty="0"/>
              <a:t>Sends raw IP packets without additional header information</a:t>
            </a:r>
          </a:p>
          <a:p>
            <a:pPr lvl="1"/>
            <a:r>
              <a:rPr lang="en-US" dirty="0"/>
              <a:t>Takes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3" y="3428999"/>
            <a:ext cx="5353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95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sV</a:t>
            </a:r>
            <a:r>
              <a:rPr lang="en-US" dirty="0"/>
              <a:t> – Attempts to determine version of services running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199"/>
            <a:ext cx="609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40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-A – Looks for version of OS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51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More on Version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-O – Fingerprint the operating system</a:t>
            </a:r>
          </a:p>
          <a:p>
            <a:r>
              <a:rPr lang="en-US" dirty="0"/>
              <a:t>-A = -</a:t>
            </a:r>
            <a:r>
              <a:rPr lang="en-US" dirty="0" err="1"/>
              <a:t>sV</a:t>
            </a:r>
            <a:r>
              <a:rPr lang="en-US" dirty="0"/>
              <a:t> + -O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32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Nmap</a:t>
            </a:r>
            <a:r>
              <a:rPr lang="en-US" dirty="0"/>
              <a:t> Scripting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NSE</a:t>
            </a:r>
          </a:p>
          <a:p>
            <a:pPr lvl="1"/>
            <a:r>
              <a:rPr lang="en-US" dirty="0"/>
              <a:t>Written in “</a:t>
            </a:r>
            <a:r>
              <a:rPr lang="en-US" dirty="0" err="1"/>
              <a:t>Lua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Activated with “-</a:t>
            </a:r>
            <a:r>
              <a:rPr lang="en-US" dirty="0" err="1"/>
              <a:t>sC</a:t>
            </a:r>
            <a:r>
              <a:rPr lang="en-US" dirty="0"/>
              <a:t>” or “- - script”</a:t>
            </a:r>
          </a:p>
          <a:p>
            <a:r>
              <a:rPr lang="en-US" dirty="0"/>
              <a:t>Categories</a:t>
            </a:r>
          </a:p>
          <a:p>
            <a:pPr lvl="1"/>
            <a:r>
              <a:rPr lang="en-US" dirty="0"/>
              <a:t>Safe</a:t>
            </a:r>
          </a:p>
          <a:p>
            <a:pPr lvl="1"/>
            <a:r>
              <a:rPr lang="en-US" dirty="0"/>
              <a:t>Intrusive</a:t>
            </a:r>
          </a:p>
          <a:p>
            <a:pPr lvl="1"/>
            <a:r>
              <a:rPr lang="en-US" dirty="0"/>
              <a:t>Malware</a:t>
            </a:r>
          </a:p>
          <a:p>
            <a:pPr lvl="1"/>
            <a:r>
              <a:rPr lang="en-US" dirty="0"/>
              <a:t>Version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Vulnerability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70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Kali, </a:t>
            </a:r>
            <a:r>
              <a:rPr lang="en-US" dirty="0" err="1"/>
              <a:t>nmap</a:t>
            </a:r>
            <a:r>
              <a:rPr lang="en-US" dirty="0"/>
              <a:t> scripts are located in: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/share/</a:t>
            </a:r>
            <a:r>
              <a:rPr lang="en-US" dirty="0" err="1"/>
              <a:t>nmap</a:t>
            </a:r>
            <a:r>
              <a:rPr lang="en-US" dirty="0"/>
              <a:t>/scripts</a:t>
            </a:r>
          </a:p>
          <a:p>
            <a:r>
              <a:rPr lang="en-US" dirty="0"/>
              <a:t>Can view using either “cat” OR </a:t>
            </a:r>
            <a:r>
              <a:rPr lang="en-US" dirty="0" err="1"/>
              <a:t>gedits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257800" cy="31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70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SSL-Heartbleed</a:t>
            </a:r>
          </a:p>
          <a:p>
            <a:r>
              <a:rPr lang="en-US" dirty="0"/>
              <a:t>Try: </a:t>
            </a:r>
            <a:r>
              <a:rPr lang="en-US" dirty="0" err="1"/>
              <a:t>nmap</a:t>
            </a:r>
            <a:r>
              <a:rPr lang="en-US" dirty="0"/>
              <a:t> –p 443 --script </a:t>
            </a:r>
            <a:r>
              <a:rPr lang="en-US" dirty="0" err="1"/>
              <a:t>ssl-heartbleed</a:t>
            </a:r>
            <a:r>
              <a:rPr lang="en-US" dirty="0"/>
              <a:t> {target}</a:t>
            </a:r>
          </a:p>
          <a:p>
            <a:r>
              <a:rPr lang="en-US" dirty="0"/>
              <a:t>In this case, 443 is not even open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436749"/>
            <a:ext cx="5657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75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User Interface for </a:t>
            </a:r>
            <a:r>
              <a:rPr lang="en-US" dirty="0" err="1"/>
              <a:t>nmap</a:t>
            </a:r>
            <a:endParaRPr lang="en-US" dirty="0"/>
          </a:p>
          <a:p>
            <a:r>
              <a:rPr lang="en-US" dirty="0"/>
              <a:t>Why did we just spend that time on the command line?</a:t>
            </a:r>
          </a:p>
          <a:p>
            <a:pPr lvl="1"/>
            <a:r>
              <a:rPr lang="en-US" dirty="0"/>
              <a:t>Better control</a:t>
            </a:r>
          </a:p>
          <a:p>
            <a:pPr lvl="1"/>
            <a:r>
              <a:rPr lang="en-US" dirty="0"/>
              <a:t>Better understanding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11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Zenmap</a:t>
            </a:r>
            <a:r>
              <a:rPr lang="en-US" dirty="0"/>
              <a:t> 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9" y="1600200"/>
            <a:ext cx="713920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7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works from </a:t>
            </a:r>
            <a:r>
              <a:rPr lang="en-US" u="sng" dirty="0"/>
              <a:t>less</a:t>
            </a:r>
            <a:r>
              <a:rPr lang="en-US" dirty="0"/>
              <a:t> to </a:t>
            </a:r>
            <a:r>
              <a:rPr lang="en-US" u="sng" dirty="0"/>
              <a:t>more</a:t>
            </a:r>
            <a:r>
              <a:rPr lang="en-US" dirty="0"/>
              <a:t> intrusive</a:t>
            </a:r>
          </a:p>
          <a:p>
            <a:pPr lvl="1"/>
            <a:r>
              <a:rPr lang="en-US" dirty="0"/>
              <a:t>Sweeps are unlikely to disrupt anything, probably will not even alert security systems</a:t>
            </a:r>
          </a:p>
          <a:p>
            <a:pPr lvl="1"/>
            <a:r>
              <a:rPr lang="en-US" dirty="0"/>
              <a:t>Vulnerability scans may cause system disruptions, and will definitely light up even a marginally effective security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5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Zenmap</a:t>
            </a:r>
            <a:r>
              <a:rPr lang="en-US" dirty="0"/>
              <a:t> New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5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Zenmap</a:t>
            </a:r>
            <a:r>
              <a:rPr lang="en-US" dirty="0"/>
              <a:t> Scan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40805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753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85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Really a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09160"/>
          </a:xfrm>
        </p:spPr>
        <p:txBody>
          <a:bodyPr/>
          <a:lstStyle/>
          <a:p>
            <a:r>
              <a:rPr lang="en-US" dirty="0"/>
              <a:t>Look at the arrow</a:t>
            </a:r>
          </a:p>
          <a:p>
            <a:r>
              <a:rPr lang="en-US" dirty="0"/>
              <a:t>You can add to command line</a:t>
            </a:r>
          </a:p>
          <a:p>
            <a:r>
              <a:rPr lang="en-US" dirty="0"/>
              <a:t>Remember that SSL-</a:t>
            </a:r>
            <a:r>
              <a:rPr lang="en-US" dirty="0" err="1"/>
              <a:t>hearbleed</a:t>
            </a:r>
            <a:r>
              <a:rPr lang="en-US" dirty="0"/>
              <a:t> script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188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51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few Extras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3" y="1600200"/>
            <a:ext cx="536865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85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04" y="1868748"/>
            <a:ext cx="6676191" cy="41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6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Zenmap</a:t>
            </a:r>
            <a:r>
              <a:rPr lang="en-US" dirty="0"/>
              <a:t>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https://www.linux.com/learn/tutorials/381794-audit-your-network-with-zenmap?format=pdf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9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1998 as an open source security scanning tool</a:t>
            </a:r>
          </a:p>
          <a:p>
            <a:r>
              <a:rPr lang="en-US" dirty="0"/>
              <a:t>Changed to a close sourced tool in 2005, but has remained “free” for personal use.</a:t>
            </a:r>
          </a:p>
          <a:p>
            <a:r>
              <a:rPr lang="en-US" dirty="0"/>
              <a:t>Surveys by sectools.org indicate Nessus remains the most popular vulnerability scanners</a:t>
            </a:r>
          </a:p>
          <a:p>
            <a:r>
              <a:rPr lang="en-US" u="sng" dirty="0"/>
              <a:t>Not installed with Kali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27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Nessus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basic parts to the Nessus server:</a:t>
            </a:r>
          </a:p>
          <a:p>
            <a:pPr lvl="1"/>
            <a:r>
              <a:rPr lang="en-US" dirty="0"/>
              <a:t>Nessus-core</a:t>
            </a:r>
          </a:p>
          <a:p>
            <a:pPr lvl="1"/>
            <a:r>
              <a:rPr lang="en-US" dirty="0"/>
              <a:t>Nessus-libraries</a:t>
            </a:r>
          </a:p>
          <a:p>
            <a:pPr lvl="1"/>
            <a:r>
              <a:rPr lang="en-US" dirty="0"/>
              <a:t>Libnasl</a:t>
            </a:r>
          </a:p>
          <a:p>
            <a:pPr lvl="1"/>
            <a:r>
              <a:rPr lang="en-US" dirty="0"/>
              <a:t>Nessus-plugins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50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Plugins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Plugins are the scripts that perform the vulnerability tests.</a:t>
            </a:r>
          </a:p>
          <a:p>
            <a:pPr eaLnBrk="1" hangingPunct="1">
              <a:defRPr/>
            </a:pPr>
            <a:r>
              <a:rPr lang="en-US" altLang="en-US" sz="2800" dirty="0"/>
              <a:t>NASL – This is the Nessus Attack Scripting Language which can be used to write your own plugins.</a:t>
            </a:r>
          </a:p>
        </p:txBody>
      </p:sp>
    </p:spTree>
    <p:extLst>
      <p:ext uri="{BB962C8B-B14F-4D97-AF65-F5344CB8AC3E}">
        <p14:creationId xmlns:p14="http://schemas.microsoft.com/office/powerpoint/2010/main" val="1016873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Defining Targets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Hosts </a:t>
            </a:r>
          </a:p>
          <a:p>
            <a:pPr lvl="1" eaLnBrk="1" hangingPunct="1">
              <a:defRPr/>
            </a:pPr>
            <a:r>
              <a:rPr lang="en-US" altLang="en-US" dirty="0"/>
              <a:t>Server.domain.edu</a:t>
            </a:r>
          </a:p>
          <a:p>
            <a:pPr lvl="1" eaLnBrk="1" hangingPunct="1">
              <a:defRPr/>
            </a:pPr>
            <a:r>
              <a:rPr lang="en-US" altLang="en-US" dirty="0"/>
              <a:t>172.21.1.2</a:t>
            </a:r>
          </a:p>
          <a:p>
            <a:pPr eaLnBrk="1" hangingPunct="1">
              <a:defRPr/>
            </a:pPr>
            <a:r>
              <a:rPr lang="en-US" altLang="en-US" dirty="0"/>
              <a:t>Subnet</a:t>
            </a:r>
          </a:p>
          <a:p>
            <a:pPr lvl="1" eaLnBrk="1" hangingPunct="1">
              <a:defRPr/>
            </a:pPr>
            <a:r>
              <a:rPr lang="en-US" altLang="en-US" dirty="0"/>
              <a:t>192.168.100.0</a:t>
            </a:r>
          </a:p>
          <a:p>
            <a:pPr eaLnBrk="1" hangingPunct="1">
              <a:defRPr/>
            </a:pPr>
            <a:r>
              <a:rPr lang="en-US" altLang="en-US" dirty="0"/>
              <a:t>Address range</a:t>
            </a:r>
          </a:p>
          <a:p>
            <a:pPr lvl="1" eaLnBrk="1" hangingPunct="1">
              <a:defRPr/>
            </a:pPr>
            <a:r>
              <a:rPr lang="en-US" altLang="en-US" dirty="0"/>
              <a:t>192.168.1.1-192.168.1.10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24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target by IP address</a:t>
            </a:r>
          </a:p>
          <a:p>
            <a:r>
              <a:rPr lang="en-US" dirty="0"/>
              <a:t>Round Robbin DNS (Think basic load balancing) may spread packets to different machines and corrupt your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3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Vulnerability Scanning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Scanning methods:</a:t>
            </a:r>
          </a:p>
          <a:p>
            <a:pPr lvl="1" eaLnBrk="1" hangingPunct="1">
              <a:defRPr/>
            </a:pPr>
            <a:r>
              <a:rPr lang="en-US" altLang="en-US" sz="2400" dirty="0"/>
              <a:t>Safe</a:t>
            </a:r>
          </a:p>
          <a:p>
            <a:pPr lvl="1" eaLnBrk="1" hangingPunct="1">
              <a:defRPr/>
            </a:pPr>
            <a:r>
              <a:rPr lang="en-US" altLang="en-US" sz="2400" dirty="0"/>
              <a:t>Destructive</a:t>
            </a:r>
          </a:p>
          <a:p>
            <a:pPr eaLnBrk="1" hangingPunct="1">
              <a:defRPr/>
            </a:pPr>
            <a:r>
              <a:rPr lang="en-US" altLang="en-US" sz="2800" dirty="0"/>
              <a:t>Service recognition – Will determine what service is actually running on a particular port.</a:t>
            </a:r>
          </a:p>
          <a:p>
            <a:pPr eaLnBrk="1" hangingPunct="1">
              <a:defRPr/>
            </a:pPr>
            <a:r>
              <a:rPr lang="en-US" altLang="en-US" sz="2800" dirty="0"/>
              <a:t>Handle multiple services – Will test a  service if it appears on more then one port.</a:t>
            </a:r>
          </a:p>
          <a:p>
            <a:pPr eaLnBrk="1" hangingPunct="1">
              <a:defRPr/>
            </a:pPr>
            <a:r>
              <a:rPr lang="en-US" altLang="en-US" sz="2800" dirty="0"/>
              <a:t>Will test multiple systems at the same time.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4804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Viewing Reports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Nessus will indicate the threat level for services or vulnerabilities it detects:</a:t>
            </a:r>
          </a:p>
          <a:p>
            <a:pPr lvl="1" eaLnBrk="1" hangingPunct="1">
              <a:defRPr/>
            </a:pPr>
            <a:r>
              <a:rPr lang="en-US" altLang="en-US" dirty="0"/>
              <a:t>Critical</a:t>
            </a:r>
          </a:p>
          <a:p>
            <a:pPr lvl="1" eaLnBrk="1" hangingPunct="1">
              <a:defRPr/>
            </a:pPr>
            <a:r>
              <a:rPr lang="en-US" altLang="en-US" dirty="0"/>
              <a:t>High</a:t>
            </a:r>
          </a:p>
          <a:p>
            <a:pPr lvl="1" eaLnBrk="1" hangingPunct="1">
              <a:defRPr/>
            </a:pPr>
            <a:r>
              <a:rPr lang="en-US" altLang="en-US" dirty="0"/>
              <a:t>Medium</a:t>
            </a:r>
          </a:p>
          <a:p>
            <a:pPr lvl="1" eaLnBrk="1" hangingPunct="1">
              <a:defRPr/>
            </a:pPr>
            <a:r>
              <a:rPr lang="en-US" altLang="en-US" dirty="0"/>
              <a:t>Low</a:t>
            </a:r>
          </a:p>
          <a:p>
            <a:pPr lvl="1" eaLnBrk="1" hangingPunct="1">
              <a:defRPr/>
            </a:pPr>
            <a:r>
              <a:rPr lang="en-US" altLang="en-US" dirty="0"/>
              <a:t>Informational</a:t>
            </a:r>
          </a:p>
          <a:p>
            <a:pPr eaLnBrk="1" hangingPunct="1">
              <a:defRPr/>
            </a:pPr>
            <a:r>
              <a:rPr lang="en-US" altLang="en-US" dirty="0"/>
              <a:t>Description of vulnerability</a:t>
            </a:r>
          </a:p>
          <a:p>
            <a:pPr eaLnBrk="1" hangingPunct="1">
              <a:defRPr/>
            </a:pPr>
            <a:r>
              <a:rPr lang="en-US" altLang="en-US" dirty="0"/>
              <a:t>Risk factor</a:t>
            </a:r>
          </a:p>
          <a:p>
            <a:pPr eaLnBrk="1" hangingPunct="1">
              <a:defRPr/>
            </a:pPr>
            <a:r>
              <a:rPr lang="en-US" altLang="en-US" dirty="0"/>
              <a:t>CVE number</a:t>
            </a:r>
          </a:p>
        </p:txBody>
      </p:sp>
    </p:spTree>
    <p:extLst>
      <p:ext uri="{BB962C8B-B14F-4D97-AF65-F5344CB8AC3E}">
        <p14:creationId xmlns:p14="http://schemas.microsoft.com/office/powerpoint/2010/main" val="1662467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/>
              <a:t>Common Vulnerabilities and Exposures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CVE created by </a:t>
            </a:r>
            <a:r>
              <a:rPr lang="en-US" altLang="en-US" dirty="0">
                <a:hlinkClick r:id="rId3"/>
              </a:rPr>
              <a:t>https://cve.mitre.org</a:t>
            </a:r>
            <a:endParaRPr lang="en-US" altLang="en-US" dirty="0"/>
          </a:p>
          <a:p>
            <a:pPr lvl="1" eaLnBrk="1" hangingPunct="1">
              <a:defRPr/>
            </a:pPr>
            <a:r>
              <a:rPr lang="en-US" altLang="en-US" dirty="0"/>
              <a:t>Attempting to standardize the names for vulnerabilities.</a:t>
            </a:r>
          </a:p>
          <a:p>
            <a:pPr eaLnBrk="1" hangingPunct="1">
              <a:defRPr/>
            </a:pPr>
            <a:r>
              <a:rPr lang="en-US" altLang="en-US" dirty="0"/>
              <a:t>CVE search engine at http://icat.nist.gov/</a:t>
            </a:r>
          </a:p>
        </p:txBody>
      </p:sp>
    </p:spTree>
    <p:extLst>
      <p:ext uri="{BB962C8B-B14F-4D97-AF65-F5344CB8AC3E}">
        <p14:creationId xmlns:p14="http://schemas.microsoft.com/office/powerpoint/2010/main" val="645505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1061"/>
            <a:ext cx="8229600" cy="38868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42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37960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http://www.tenable.com/products/nessus/select-your-operating-system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29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http://www.tenable.com/education/on-demand-courses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42" y="2141272"/>
            <a:ext cx="3602358" cy="43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16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1095" y="5410200"/>
            <a:ext cx="67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http://www.tenable.com/education/certification</a:t>
            </a:r>
          </a:p>
          <a:p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675" y="1246969"/>
            <a:ext cx="5561544" cy="36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801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Nessus is built on a classic client/server model.</a:t>
            </a:r>
          </a:p>
          <a:p>
            <a:r>
              <a:rPr lang="en-US" dirty="0"/>
              <a:t>The server portion may reside on a separate machine, or on the same machine as the client</a:t>
            </a:r>
          </a:p>
          <a:p>
            <a:r>
              <a:rPr lang="en-US" dirty="0"/>
              <a:t>The client is the interface that you will interact with to execute scans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437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Nessus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from Tenable Security</a:t>
            </a:r>
          </a:p>
          <a:p>
            <a:pPr lvl="1"/>
            <a:r>
              <a:rPr lang="en-US" dirty="0">
                <a:hlinkClick r:id="rId2"/>
              </a:rPr>
              <a:t>https://www.tenable.com/products/nessus</a:t>
            </a:r>
            <a:endParaRPr lang="en-US" dirty="0"/>
          </a:p>
          <a:p>
            <a:pPr lvl="1"/>
            <a:r>
              <a:rPr lang="en-US" dirty="0"/>
              <a:t>Before installing, go to registration page and get the activation code</a:t>
            </a:r>
          </a:p>
          <a:p>
            <a:pPr lvl="1"/>
            <a:r>
              <a:rPr lang="en-US" dirty="0">
                <a:hlinkClick r:id="rId3"/>
              </a:rPr>
              <a:t>http://www.tenable.com/products/nessus-home</a:t>
            </a:r>
            <a:endParaRPr lang="en-US" dirty="0"/>
          </a:p>
          <a:p>
            <a:r>
              <a:rPr lang="en-US" dirty="0"/>
              <a:t>Run the MSI package and follow the prompts</a:t>
            </a:r>
          </a:p>
          <a:p>
            <a:r>
              <a:rPr lang="en-US" dirty="0"/>
              <a:t>Install will also install PCAP and then take you to the registration page.  </a:t>
            </a:r>
          </a:p>
          <a:p>
            <a:r>
              <a:rPr lang="en-US" dirty="0"/>
              <a:t>Enter activation code and follow the prompts to get updates and plugins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572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for Nessus is available here:</a:t>
            </a:r>
          </a:p>
          <a:p>
            <a:pPr lvl="1"/>
            <a:r>
              <a:rPr lang="en-US" dirty="0">
                <a:hlinkClick r:id="rId2"/>
              </a:rPr>
              <a:t>https://docs.tenable.com/Nessus.htm</a:t>
            </a:r>
            <a:endParaRPr lang="en-US" dirty="0"/>
          </a:p>
          <a:p>
            <a:r>
              <a:rPr lang="en-US" dirty="0"/>
              <a:t>You should also get a link to this location during the install.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4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Targeting a large number of addresses and/or ports will create a very long scan</a:t>
            </a:r>
          </a:p>
          <a:p>
            <a:r>
              <a:rPr lang="en-US" dirty="0"/>
              <a:t>Need to focus on smaller scope of addresses and a limited number of ports</a:t>
            </a:r>
          </a:p>
          <a:p>
            <a:r>
              <a:rPr lang="en-US" dirty="0"/>
              <a:t>If you have to scan large addresses space or all ports consider:</a:t>
            </a:r>
          </a:p>
          <a:p>
            <a:pPr lvl="1"/>
            <a:r>
              <a:rPr lang="en-US" dirty="0"/>
              <a:t>Multiple scanners</a:t>
            </a:r>
          </a:p>
          <a:p>
            <a:pPr lvl="1"/>
            <a:r>
              <a:rPr lang="en-US" dirty="0"/>
              <a:t>Distributed scanners (Closer to Targets)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3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and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will need to turn off Anti-Virus and Firewall in order to get an effective scan or you will see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you do this, disconnect from any and all networks.</a:t>
            </a:r>
          </a:p>
          <a:p>
            <a:r>
              <a:rPr lang="en-US" dirty="0"/>
              <a:t>You will likely still get some blocking as AV doesn’t like to give up.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524" y="2841065"/>
            <a:ext cx="1980952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54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Nessus is installed here: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09" y="2316685"/>
            <a:ext cx="7952381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192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B718-D286-EF43-B031-6AA156F8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5E65-3E8C-F541-B678-F2DDE22D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continue next week.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66EAA-5DBC-7740-916A-5B2225E3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63BD0-3AA4-E549-8F0E-5F006A7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615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7338-5FB3-1F4E-9AC3-422C594F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610A8-B500-214A-A9AF-281EC977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Nessus</a:t>
            </a:r>
          </a:p>
          <a:p>
            <a:r>
              <a:rPr lang="en-US"/>
              <a:t>Begin Metasploit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FD6E3-098C-7841-BAC0-252E099B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6A094-1A65-6042-915A-18733521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012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Sniffers for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Pen Testers suggest running a sniffer to watch activity</a:t>
            </a:r>
          </a:p>
          <a:p>
            <a:pPr lvl="1"/>
            <a:r>
              <a:rPr lang="en-US" dirty="0"/>
              <a:t>Detect errors</a:t>
            </a:r>
          </a:p>
          <a:p>
            <a:pPr lvl="1"/>
            <a:r>
              <a:rPr lang="en-US" dirty="0"/>
              <a:t>Visualize what is happening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2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sniffer tool is tcpdump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410200" cy="36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99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1933</TotalTime>
  <Words>2258</Words>
  <Application>Microsoft Macintosh PowerPoint</Application>
  <PresentationFormat>On-screen Show (4:3)</PresentationFormat>
  <Paragraphs>510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Scanning</vt:lpstr>
      <vt:lpstr>Type of Scans</vt:lpstr>
      <vt:lpstr>More on Types</vt:lpstr>
      <vt:lpstr>Targeting</vt:lpstr>
      <vt:lpstr>Big Scans</vt:lpstr>
      <vt:lpstr>Sniffers for Scanning</vt:lpstr>
      <vt:lpstr>tcpdump</vt:lpstr>
      <vt:lpstr>tcpdump</vt:lpstr>
      <vt:lpstr>tcpdump</vt:lpstr>
      <vt:lpstr>tcpdump</vt:lpstr>
      <vt:lpstr>Network Sweeps</vt:lpstr>
      <vt:lpstr>Nmap</vt:lpstr>
      <vt:lpstr>Nmap</vt:lpstr>
      <vt:lpstr>Sniffers for Scanning</vt:lpstr>
      <vt:lpstr>A Little Refresher</vt:lpstr>
      <vt:lpstr>TCP Protocol</vt:lpstr>
      <vt:lpstr>TCP Control Bits</vt:lpstr>
      <vt:lpstr>Three Way Handshake</vt:lpstr>
      <vt:lpstr>How This Applies to Scanning</vt:lpstr>
      <vt:lpstr>Behaviors</vt:lpstr>
      <vt:lpstr>Behaviors 2</vt:lpstr>
      <vt:lpstr>UDP Protocol</vt:lpstr>
      <vt:lpstr>Behaviors</vt:lpstr>
      <vt:lpstr>Behaviors 2</vt:lpstr>
      <vt:lpstr>On to Nmap the Tool</vt:lpstr>
      <vt:lpstr>NMAP New</vt:lpstr>
      <vt:lpstr>A Suitable Target</vt:lpstr>
      <vt:lpstr>Heads Up</vt:lpstr>
      <vt:lpstr>Back to Nmap</vt:lpstr>
      <vt:lpstr>What This Tells Us</vt:lpstr>
      <vt:lpstr>Points to Remember</vt:lpstr>
      <vt:lpstr>--packet-trace</vt:lpstr>
      <vt:lpstr>Basic Scan Types</vt:lpstr>
      <vt:lpstr>Basic Scan Types</vt:lpstr>
      <vt:lpstr>FIN Scan</vt:lpstr>
      <vt:lpstr>Other Options</vt:lpstr>
      <vt:lpstr>Roll Your Own</vt:lpstr>
      <vt:lpstr>UDP Scans</vt:lpstr>
      <vt:lpstr>Protocol Scan</vt:lpstr>
      <vt:lpstr>Version Detection</vt:lpstr>
      <vt:lpstr>More on Version</vt:lpstr>
      <vt:lpstr>Still More on Version Scan</vt:lpstr>
      <vt:lpstr>Nmap Scripting Engine</vt:lpstr>
      <vt:lpstr>Script Location</vt:lpstr>
      <vt:lpstr>Script Example</vt:lpstr>
      <vt:lpstr>Zenmap</vt:lpstr>
      <vt:lpstr>Zenmap Location</vt:lpstr>
      <vt:lpstr>Zenmap New</vt:lpstr>
      <vt:lpstr>Zenmap Scan</vt:lpstr>
      <vt:lpstr>Still Really a Command Line</vt:lpstr>
      <vt:lpstr>With a few Extras</vt:lpstr>
      <vt:lpstr>And More</vt:lpstr>
      <vt:lpstr>Zenmap Reference</vt:lpstr>
      <vt:lpstr>Nessus</vt:lpstr>
      <vt:lpstr>The Nessus Server</vt:lpstr>
      <vt:lpstr>Plugins</vt:lpstr>
      <vt:lpstr>Defining Targets</vt:lpstr>
      <vt:lpstr>Vulnerability Scanning</vt:lpstr>
      <vt:lpstr>Viewing Reports</vt:lpstr>
      <vt:lpstr>Common Vulnerabilities and Exposures </vt:lpstr>
      <vt:lpstr>Options</vt:lpstr>
      <vt:lpstr>Options</vt:lpstr>
      <vt:lpstr>Free Training</vt:lpstr>
      <vt:lpstr>Certification Options</vt:lpstr>
      <vt:lpstr>Architecture</vt:lpstr>
      <vt:lpstr>Getting Nessus</vt:lpstr>
      <vt:lpstr>Documentation</vt:lpstr>
      <vt:lpstr>AV and Firewalls</vt:lpstr>
      <vt:lpstr>Location</vt:lpstr>
      <vt:lpstr>STOP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146</cp:revision>
  <dcterms:created xsi:type="dcterms:W3CDTF">2014-08-27T02:09:01Z</dcterms:created>
  <dcterms:modified xsi:type="dcterms:W3CDTF">2019-09-20T15:04:39Z</dcterms:modified>
</cp:coreProperties>
</file>