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92"/>
  </p:notesMasterIdLst>
  <p:sldIdLst>
    <p:sldId id="256" r:id="rId2"/>
    <p:sldId id="258" r:id="rId3"/>
    <p:sldId id="558" r:id="rId4"/>
    <p:sldId id="772" r:id="rId5"/>
    <p:sldId id="552" r:id="rId6"/>
    <p:sldId id="555" r:id="rId7"/>
    <p:sldId id="553" r:id="rId8"/>
    <p:sldId id="554" r:id="rId9"/>
    <p:sldId id="769" r:id="rId10"/>
    <p:sldId id="770" r:id="rId11"/>
    <p:sldId id="559" r:id="rId12"/>
    <p:sldId id="497" r:id="rId13"/>
    <p:sldId id="498" r:id="rId14"/>
    <p:sldId id="529" r:id="rId15"/>
    <p:sldId id="531" r:id="rId16"/>
    <p:sldId id="530" r:id="rId17"/>
    <p:sldId id="499" r:id="rId18"/>
    <p:sldId id="500" r:id="rId19"/>
    <p:sldId id="501" r:id="rId20"/>
    <p:sldId id="502" r:id="rId21"/>
    <p:sldId id="551" r:id="rId22"/>
    <p:sldId id="532" r:id="rId23"/>
    <p:sldId id="533" r:id="rId24"/>
    <p:sldId id="503" r:id="rId25"/>
    <p:sldId id="504" r:id="rId26"/>
    <p:sldId id="506" r:id="rId27"/>
    <p:sldId id="507" r:id="rId28"/>
    <p:sldId id="508" r:id="rId29"/>
    <p:sldId id="534" r:id="rId30"/>
    <p:sldId id="535" r:id="rId31"/>
    <p:sldId id="509" r:id="rId32"/>
    <p:sldId id="510" r:id="rId33"/>
    <p:sldId id="511" r:id="rId34"/>
    <p:sldId id="512" r:id="rId35"/>
    <p:sldId id="513" r:id="rId36"/>
    <p:sldId id="760" r:id="rId37"/>
    <p:sldId id="761" r:id="rId38"/>
    <p:sldId id="762" r:id="rId39"/>
    <p:sldId id="763" r:id="rId40"/>
    <p:sldId id="764" r:id="rId41"/>
    <p:sldId id="765" r:id="rId42"/>
    <p:sldId id="766" r:id="rId43"/>
    <p:sldId id="767" r:id="rId44"/>
    <p:sldId id="537" r:id="rId45"/>
    <p:sldId id="560" r:id="rId46"/>
    <p:sldId id="684" r:id="rId47"/>
    <p:sldId id="685" r:id="rId48"/>
    <p:sldId id="686" r:id="rId49"/>
    <p:sldId id="687" r:id="rId50"/>
    <p:sldId id="688" r:id="rId51"/>
    <p:sldId id="689" r:id="rId52"/>
    <p:sldId id="690" r:id="rId53"/>
    <p:sldId id="691" r:id="rId54"/>
    <p:sldId id="692" r:id="rId55"/>
    <p:sldId id="693" r:id="rId56"/>
    <p:sldId id="694" r:id="rId57"/>
    <p:sldId id="695" r:id="rId58"/>
    <p:sldId id="696" r:id="rId59"/>
    <p:sldId id="756" r:id="rId60"/>
    <p:sldId id="698" r:id="rId61"/>
    <p:sldId id="700" r:id="rId62"/>
    <p:sldId id="701" r:id="rId63"/>
    <p:sldId id="702" r:id="rId64"/>
    <p:sldId id="703" r:id="rId65"/>
    <p:sldId id="705" r:id="rId66"/>
    <p:sldId id="706" r:id="rId67"/>
    <p:sldId id="707" r:id="rId68"/>
    <p:sldId id="708" r:id="rId69"/>
    <p:sldId id="709" r:id="rId70"/>
    <p:sldId id="710" r:id="rId71"/>
    <p:sldId id="758" r:id="rId72"/>
    <p:sldId id="711" r:id="rId73"/>
    <p:sldId id="712" r:id="rId74"/>
    <p:sldId id="713" r:id="rId75"/>
    <p:sldId id="759" r:id="rId76"/>
    <p:sldId id="396" r:id="rId77"/>
    <p:sldId id="771" r:id="rId78"/>
    <p:sldId id="539" r:id="rId79"/>
    <p:sldId id="540" r:id="rId80"/>
    <p:sldId id="541" r:id="rId81"/>
    <p:sldId id="542" r:id="rId82"/>
    <p:sldId id="543" r:id="rId83"/>
    <p:sldId id="544" r:id="rId84"/>
    <p:sldId id="545" r:id="rId85"/>
    <p:sldId id="546" r:id="rId86"/>
    <p:sldId id="547" r:id="rId87"/>
    <p:sldId id="548" r:id="rId88"/>
    <p:sldId id="549" r:id="rId89"/>
    <p:sldId id="550" r:id="rId90"/>
    <p:sldId id="768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1" autoAdjust="0"/>
    <p:restoredTop sz="94660"/>
  </p:normalViewPr>
  <p:slideViewPr>
    <p:cSldViewPr>
      <p:cViewPr varScale="1">
        <p:scale>
          <a:sx n="72" d="100"/>
          <a:sy n="72" d="100"/>
        </p:scale>
        <p:origin x="121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3EAD8-6D9C-474A-80E8-55CD568CC287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FA81E-3D39-4640-8F50-0F2C7E59BD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411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FA81E-3D39-4640-8F50-0F2C7E59BD93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358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8306-4B64-4079-8E0E-3F4ED84A9EB6}" type="datetime1">
              <a:rPr lang="en-US" smtClean="0"/>
              <a:t>9/26/2019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4270C-39AA-4647-BA25-024A87A73259}" type="datetime1">
              <a:rPr lang="en-US" smtClean="0"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72FCA-7615-458A-A442-98F02BB98560}" type="datetime1">
              <a:rPr lang="en-US" smtClean="0"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7157E-4199-4D5B-B489-A8817FD5D3B5}" type="datetime1">
              <a:rPr lang="en-US" smtClean="0"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DDFF-607B-4287-817D-C8AB288B64B8}" type="datetime1">
              <a:rPr lang="en-US" smtClean="0"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531A82B-D576-4EA4-92F7-EA973A73D499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82640-F4B5-498C-B45C-D88E0EA924C8}" type="datetime1">
              <a:rPr lang="en-US" smtClean="0"/>
              <a:t>9/26/2019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07F9E-B631-47E8-A447-32D040AD18C9}" type="datetime1">
              <a:rPr lang="en-US" smtClean="0"/>
              <a:t>9/26/2019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458E3-9A13-474E-B010-A07442B38A79}" type="datetime1">
              <a:rPr lang="en-US" smtClean="0"/>
              <a:t>9/26/2019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9E32-84D5-4CA1-BC86-373115D97472}" type="datetime1">
              <a:rPr lang="en-US" smtClean="0"/>
              <a:t>9/26/2019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37A56-AAD1-4649-B0BF-2A35EF6156C3}" type="datetime1">
              <a:rPr lang="en-US" smtClean="0"/>
              <a:t>9/26/2019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A0E8-BC2C-4C4B-B7D2-3D4787FB2D59}" type="datetime1">
              <a:rPr lang="en-US" smtClean="0"/>
              <a:t>9/26/2019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C07D9C4-3355-44BE-BA9F-DD20A0C72D63}" type="datetime1">
              <a:rPr lang="en-US" smtClean="0"/>
              <a:t>9/26/2019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US" dirty="0"/>
              <a:t>MIS 5211.001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531A82B-D576-4EA4-92F7-EA973A73D499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community.mis.temple.edu/mis5211sec001fall2019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nable.com/products/nessus-home" TargetMode="External"/><Relationship Id="rId2" Type="http://schemas.openxmlformats.org/officeDocument/2006/relationships/hyperlink" Target="http://www.tenable.com/products/nessus/select-your-operating-system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static.tenable.com/documentation/nessus_4.2_user_guide.pd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localhost:8834/html5.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tandard_streams#Standard_error_.28stderr.29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nmap.org/ncat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information.rapid7.com/rapid7-nj-panel-cherry-hill-2019.html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ans.org/security-resources/sec560/netcat_cheat_sheet_v1.pdf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entest-standard.org/index.php/Main_Page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securitytools.wikidot.com/packet-construction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nmap.org/book/nping-man-ip6-options.html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7.com/products/nexpose/compare-downloads.jsp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ffensive-security.com/metasploit-unleashed/NeXpose_Via_Msfconsole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ffensive-security.com/metasploit-unleashed/Nessus_Via_Msfconsole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://blog.commandlinekungfu.com/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mazon.com/Rtfm-Red-Team-Field-Manual/dp/1494295504/ref=sr_1_1?ie=UTF8&amp;qid=1538587040&amp;sr=8-1&amp;keywords=red+team+field+manual+2018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hyperlink" Target="http://blog.commandlinekungfu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 to Ethical Hacking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331698"/>
            <a:ext cx="6553200" cy="1752600"/>
          </a:xfrm>
        </p:spPr>
        <p:txBody>
          <a:bodyPr>
            <a:normAutofit fontScale="92500"/>
          </a:bodyPr>
          <a:lstStyle/>
          <a:p>
            <a:r>
              <a:rPr lang="en-US" dirty="0"/>
              <a:t>MIS 5211.001</a:t>
            </a:r>
          </a:p>
          <a:p>
            <a:r>
              <a:rPr lang="en-US" dirty="0"/>
              <a:t>Week 5</a:t>
            </a:r>
          </a:p>
          <a:p>
            <a:r>
              <a:rPr lang="en-US" sz="2200" dirty="0"/>
              <a:t>Site: </a:t>
            </a:r>
            <a:r>
              <a:rPr lang="en-US" sz="1900" dirty="0">
                <a:hlinkClick r:id="rId2"/>
              </a:rPr>
              <a:t>https://community.mis.temple.edu/mis5211sec001fall2019/</a:t>
            </a:r>
            <a:endParaRPr lang="en-US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056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E6EDF-4630-1448-B407-09256DA6F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RTFM Coverage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B9DA9-CF40-0147-B785-CB8F75AF0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*NIX</a:t>
            </a:r>
          </a:p>
          <a:p>
            <a:r>
              <a:rPr lang="en-US" dirty="0"/>
              <a:t>Windows</a:t>
            </a:r>
          </a:p>
          <a:p>
            <a:r>
              <a:rPr lang="en-US" dirty="0"/>
              <a:t>Networking</a:t>
            </a:r>
          </a:p>
          <a:p>
            <a:r>
              <a:rPr lang="en-US" dirty="0"/>
              <a:t>Tips and Tricks</a:t>
            </a:r>
          </a:p>
          <a:p>
            <a:r>
              <a:rPr lang="en-US" dirty="0"/>
              <a:t>Tool Syntax</a:t>
            </a:r>
          </a:p>
          <a:p>
            <a:r>
              <a:rPr lang="en-US" dirty="0"/>
              <a:t>Web</a:t>
            </a:r>
          </a:p>
          <a:p>
            <a:r>
              <a:rPr lang="en-US" dirty="0"/>
              <a:t>Databases</a:t>
            </a:r>
          </a:p>
          <a:p>
            <a:r>
              <a:rPr lang="en-US" dirty="0"/>
              <a:t>Programming</a:t>
            </a:r>
          </a:p>
          <a:p>
            <a:r>
              <a:rPr lang="en-US" dirty="0"/>
              <a:t>Wireless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EB7EAD-1DAA-D04A-80BA-E0E92AFBF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5211.001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F324E-C4EA-F44A-8B25-BC19866FA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420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2B05D-C84D-3648-8548-655566B1B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Nessus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DBD4E-B534-154D-8FFC-EAC320E0B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B8393-B0CA-8948-92E0-98BB58A89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5211.001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BA5F06-9C4D-924D-A764-3D7F010FE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959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Nessus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Download from Tenable Security</a:t>
            </a:r>
          </a:p>
          <a:p>
            <a:pPr lvl="1"/>
            <a:r>
              <a:rPr lang="en-US" dirty="0">
                <a:hlinkClick r:id="rId2"/>
              </a:rPr>
              <a:t>http://www.tenable.com/products/nessus/select-your-operating-system</a:t>
            </a:r>
            <a:endParaRPr lang="en-US" dirty="0"/>
          </a:p>
          <a:p>
            <a:pPr lvl="1"/>
            <a:r>
              <a:rPr lang="en-US" dirty="0"/>
              <a:t>Before installing, go to registration page and get the activation code</a:t>
            </a:r>
          </a:p>
          <a:p>
            <a:pPr lvl="1"/>
            <a:r>
              <a:rPr lang="en-US" dirty="0">
                <a:hlinkClick r:id="rId3"/>
              </a:rPr>
              <a:t>http://www.tenable.com/products/nessus-home</a:t>
            </a:r>
            <a:endParaRPr lang="en-US" dirty="0"/>
          </a:p>
          <a:p>
            <a:r>
              <a:rPr lang="en-US" dirty="0"/>
              <a:t>Run the package and follow the prompts</a:t>
            </a:r>
          </a:p>
          <a:p>
            <a:r>
              <a:rPr lang="en-US" dirty="0"/>
              <a:t>Install will also install PCAP and then take you to the registration page.  </a:t>
            </a:r>
          </a:p>
          <a:p>
            <a:r>
              <a:rPr lang="en-US" dirty="0"/>
              <a:t>Enter activation code and follow the prompts to get updates and plugins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277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Documentation for Nessus is available here:</a:t>
            </a:r>
          </a:p>
          <a:p>
            <a:pPr lvl="1"/>
            <a:r>
              <a:rPr lang="en-US" dirty="0">
                <a:hlinkClick r:id="rId2"/>
              </a:rPr>
              <a:t>http://static.tenable.com/documentation/nessus_4.2_user_guide.pdf</a:t>
            </a:r>
            <a:endParaRPr lang="en-US" dirty="0"/>
          </a:p>
          <a:p>
            <a:r>
              <a:rPr lang="en-US" dirty="0"/>
              <a:t>You will also get a link to this location during the install.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969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 and Firewalls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You will need to turn off Anti-Virus and Firewall in order to get an effective scan or you will see this: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Before you do this, disconnect from any and all networks.</a:t>
            </a:r>
          </a:p>
          <a:p>
            <a:r>
              <a:rPr lang="en-US" dirty="0"/>
              <a:t>You will likely still get some blocking as AV doesn’t like to give up.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524" y="2841065"/>
            <a:ext cx="1980952" cy="11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92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should end up looking at web page hosted from your machine.</a:t>
            </a:r>
          </a:p>
          <a:p>
            <a:r>
              <a:rPr lang="en-US" dirty="0"/>
              <a:t>Book mark the page to save time getting back</a:t>
            </a:r>
          </a:p>
          <a:p>
            <a:r>
              <a:rPr lang="en-US" dirty="0"/>
              <a:t>URL will look like this:</a:t>
            </a:r>
          </a:p>
          <a:p>
            <a:pPr lvl="1"/>
            <a:r>
              <a:rPr lang="en-US" dirty="0">
                <a:hlinkClick r:id="rId2"/>
              </a:rPr>
              <a:t>https://localhost:8834/html5.html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094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SSL Warning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you first go to site, you will need to click on continue to the website.: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943" y="2576027"/>
            <a:ext cx="7142857" cy="3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37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Logging 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17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857" y="2414613"/>
            <a:ext cx="3314286" cy="2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69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Scans are based on policies, you will need to create that first.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553" y="2484455"/>
            <a:ext cx="5948893" cy="382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13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Policies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Next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000" y="2536581"/>
            <a:ext cx="6400000" cy="25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12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Tonight's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consulting event on campus at </a:t>
            </a:r>
            <a:r>
              <a:rPr lang="en-US" dirty="0" err="1"/>
              <a:t>Upenn</a:t>
            </a:r>
            <a:endParaRPr lang="en-US" dirty="0"/>
          </a:p>
          <a:p>
            <a:r>
              <a:rPr lang="en-US" dirty="0"/>
              <a:t>Nessus (Continued)</a:t>
            </a:r>
          </a:p>
          <a:p>
            <a:r>
              <a:rPr lang="en-US" dirty="0"/>
              <a:t>Metasploit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</p:spTree>
    <p:extLst>
      <p:ext uri="{BB962C8B-B14F-4D97-AF65-F5344CB8AC3E}">
        <p14:creationId xmlns:p14="http://schemas.microsoft.com/office/powerpoint/2010/main" val="427351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Policies 3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264" y="1600200"/>
            <a:ext cx="7963472" cy="47085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083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many more options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328300"/>
            <a:ext cx="8229600" cy="32523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05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Scan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8827" y="1600200"/>
            <a:ext cx="6906346" cy="47085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023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A Scan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0571" y="1752600"/>
            <a:ext cx="4942857" cy="29047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001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Once your scan has started you will see a status field like this: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581400"/>
            <a:ext cx="8229600" cy="157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62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Once completed you will get the following notification: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25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87" y="2667000"/>
            <a:ext cx="8223913" cy="127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63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From First Scan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21344"/>
            <a:ext cx="8229600" cy="406623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20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Clicking on scan gives details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73023"/>
            <a:ext cx="8229600" cy="396287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3957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Continuing to drill down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82787"/>
            <a:ext cx="8229600" cy="394335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172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Important to note: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Also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29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133600"/>
            <a:ext cx="5333333" cy="2152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4313277"/>
            <a:ext cx="5333333" cy="21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5DA1D-1A5E-5442-A52E-8134F3DBA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77EBCF-CDEE-214B-B34A-457B9D6AB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654" y="1600200"/>
            <a:ext cx="3046692" cy="470852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ABA133-D3E3-C143-AC04-4689F3948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5211.001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4E1DDD-DA41-0440-A668-8C9B7AD71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40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2575"/>
            <a:ext cx="4038600" cy="4854099"/>
          </a:xfrm>
        </p:spPr>
        <p:txBody>
          <a:bodyPr/>
          <a:lstStyle/>
          <a:p>
            <a:r>
              <a:rPr lang="en-US" dirty="0"/>
              <a:t>Note on criticality</a:t>
            </a:r>
          </a:p>
          <a:p>
            <a:r>
              <a:rPr lang="en-US" dirty="0"/>
              <a:t>The “Critical” risk factor is without any mitigating controls being taken in to account</a:t>
            </a:r>
          </a:p>
          <a:p>
            <a:r>
              <a:rPr lang="en-US" dirty="0"/>
              <a:t>Vulnerabilities need to be evaluated in context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30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276" y="1538690"/>
            <a:ext cx="3542924" cy="473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83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results were obtained, even though Anti-Virus continued blocking multiple techniques.</a:t>
            </a:r>
          </a:p>
          <a:p>
            <a:r>
              <a:rPr lang="en-US" dirty="0"/>
              <a:t>Consider setting up a scanning machine without any AV or Host Firewall.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6219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Organizing Scans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short order you will gather a large collection of scans</a:t>
            </a:r>
          </a:p>
          <a:p>
            <a:r>
              <a:rPr lang="en-US" dirty="0"/>
              <a:t>Use the built in folder system to move scans off of the main page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32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047" y="3520493"/>
            <a:ext cx="4161905" cy="29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709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Forget the Info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2602" y="1600200"/>
            <a:ext cx="7378796" cy="47085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6800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Info Vulnerabilities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least significant vulnerabilities are classified as “Info” or informational.</a:t>
            </a:r>
          </a:p>
          <a:p>
            <a:r>
              <a:rPr lang="en-US" dirty="0"/>
              <a:t>These are often very useful in understanding details of the asset being scanned.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7726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Instance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0571" y="1663986"/>
            <a:ext cx="6742857" cy="458095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698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Netcat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Netcat is a utility used by Penetration Tester and Hackers to establish network connections over UDP or TCP.</a:t>
            </a:r>
          </a:p>
          <a:p>
            <a:r>
              <a:rPr lang="en-US" dirty="0"/>
              <a:t>Takes “Standard In”, and sends it across the network as data</a:t>
            </a:r>
          </a:p>
          <a:p>
            <a:r>
              <a:rPr lang="en-US" dirty="0"/>
              <a:t>Receives network data and puts it on “Standard Out”</a:t>
            </a:r>
          </a:p>
          <a:p>
            <a:r>
              <a:rPr lang="en-US" dirty="0"/>
              <a:t>Messages from netcat itself go on “Standard Error”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3634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Word About</a:t>
            </a:r>
            <a:br>
              <a:rPr lang="en-US" dirty="0"/>
            </a:br>
            <a:r>
              <a:rPr lang="en-US" dirty="0"/>
              <a:t>stdin, stdout, and stderror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are terms from programming that refer to expected streams in software</a:t>
            </a:r>
          </a:p>
          <a:p>
            <a:r>
              <a:rPr lang="en-US" dirty="0"/>
              <a:t>As an example</a:t>
            </a:r>
          </a:p>
          <a:p>
            <a:pPr lvl="1"/>
            <a:r>
              <a:rPr lang="en-US" dirty="0"/>
              <a:t> stdin would be the keyboard</a:t>
            </a:r>
          </a:p>
          <a:p>
            <a:pPr lvl="1"/>
            <a:r>
              <a:rPr lang="en-US" dirty="0"/>
              <a:t>Stdout would be the screen</a:t>
            </a:r>
          </a:p>
          <a:p>
            <a:pPr lvl="1"/>
            <a:r>
              <a:rPr lang="en-US" dirty="0"/>
              <a:t>Stderror may be dropped or sent to logging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37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343400"/>
            <a:ext cx="3429000" cy="210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4953000"/>
            <a:ext cx="4191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From: </a:t>
            </a:r>
            <a:r>
              <a:rPr lang="en-US" sz="1600" dirty="0">
                <a:hlinkClick r:id="rId3"/>
              </a:rPr>
              <a:t>http://en.wikipedia.org/wiki/Standard_streams#Standard_error_.28stderr.29</a:t>
            </a:r>
            <a:endParaRPr lang="en-US" sz="1600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50699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Netcat in Linux and Windows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Linux netcat is typically installed and can be activate simply by typing “nc” at the command line</a:t>
            </a:r>
          </a:p>
          <a:p>
            <a:r>
              <a:rPr lang="en-US" dirty="0"/>
              <a:t>In Windows, the file is not installed</a:t>
            </a:r>
          </a:p>
          <a:p>
            <a:pPr lvl="1"/>
            <a:r>
              <a:rPr lang="en-US" dirty="0"/>
              <a:t>A version can be downloaded from:</a:t>
            </a:r>
          </a:p>
          <a:p>
            <a:pPr lvl="2"/>
            <a:r>
              <a:rPr lang="en-US" dirty="0">
                <a:hlinkClick r:id="rId2"/>
              </a:rPr>
              <a:t>http://nmap.org/ncat/</a:t>
            </a:r>
            <a:endParaRPr lang="en-US" dirty="0"/>
          </a:p>
          <a:p>
            <a:pPr lvl="1"/>
            <a:r>
              <a:rPr lang="en-US" dirty="0"/>
              <a:t>Once downloaded and extracted type “ncat” at the command line to get started</a:t>
            </a:r>
          </a:p>
          <a:p>
            <a:pPr lvl="1"/>
            <a:r>
              <a:rPr lang="en-US" dirty="0"/>
              <a:t>Note – AV will likely automatically remove it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4025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Demo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39</a:t>
            </a:fld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567643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14600"/>
            <a:ext cx="5486400" cy="350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644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8F9B0-8BE0-4D86-A0FE-7ADAAC3D4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Rapid 7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65406-F01E-44C1-AE8A-88CEA6CAD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Next Thursday Evening</a:t>
            </a:r>
          </a:p>
          <a:p>
            <a:r>
              <a:rPr lang="en-US" dirty="0"/>
              <a:t>I will have class that evening, but feel free to attend if interested.  Class will </a:t>
            </a:r>
            <a:r>
              <a:rPr lang="en-US"/>
              <a:t>be recorded.</a:t>
            </a:r>
            <a:endParaRPr lang="en-US" dirty="0"/>
          </a:p>
          <a:p>
            <a:r>
              <a:rPr lang="en-US" dirty="0">
                <a:hlinkClick r:id="rId2"/>
              </a:rPr>
              <a:t>https://information.rapid7.com/rapid7-nj-panel-cherry-hill-2019.html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93121E-62B9-43DF-B38B-CBD4C4227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5211.001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E5898-F276-4C54-9EB4-FADB3AAA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9711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Netcat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format is</a:t>
            </a:r>
          </a:p>
          <a:p>
            <a:pPr lvl="1"/>
            <a:r>
              <a:rPr lang="en-US" dirty="0"/>
              <a:t>Send</a:t>
            </a:r>
          </a:p>
          <a:p>
            <a:pPr lvl="2"/>
            <a:r>
              <a:rPr lang="en-US" dirty="0"/>
              <a:t>$nc [Target IP] [Remote Port]</a:t>
            </a:r>
          </a:p>
          <a:p>
            <a:pPr lvl="1"/>
            <a:r>
              <a:rPr lang="en-US" dirty="0"/>
              <a:t>Receive</a:t>
            </a:r>
          </a:p>
          <a:p>
            <a:pPr lvl="2"/>
            <a:r>
              <a:rPr lang="en-US" dirty="0"/>
              <a:t>$nc [flag(s)] [Local Port]</a:t>
            </a:r>
          </a:p>
          <a:p>
            <a:pPr lvl="1"/>
            <a:r>
              <a:rPr lang="en-US" dirty="0"/>
              <a:t>Assumes TCP unless –u flag is set forcing to UDP</a:t>
            </a:r>
          </a:p>
          <a:p>
            <a:r>
              <a:rPr lang="en-US" dirty="0"/>
              <a:t>Link to SANS Cheat Sheet</a:t>
            </a:r>
          </a:p>
          <a:p>
            <a:pPr lvl="1"/>
            <a:r>
              <a:rPr lang="en-US" dirty="0"/>
              <a:t>URL: </a:t>
            </a:r>
            <a:r>
              <a:rPr lang="en-US" dirty="0">
                <a:hlinkClick r:id="rId2"/>
              </a:rPr>
              <a:t>http://www.sans.org/security-resources/sec560/netcat_cheat_sheet_v1.pdf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1016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SANS NC Cheat Sheet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978" y="1562894"/>
            <a:ext cx="7778043" cy="47085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5211.001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224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SANS NC Cheat Sheet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391" y="1562894"/>
            <a:ext cx="7755218" cy="47085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5211.001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1577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So, netcat can send what I type to another machine.  So what!</a:t>
            </a:r>
          </a:p>
          <a:p>
            <a:r>
              <a:rPr lang="en-US" dirty="0"/>
              <a:t>The pipe commands “|”, “&gt;”, and “&lt;“ let you do more interesting things</a:t>
            </a:r>
          </a:p>
          <a:p>
            <a:r>
              <a:rPr lang="en-US" dirty="0"/>
              <a:t>For example, transfer a file between systems</a:t>
            </a:r>
          </a:p>
          <a:p>
            <a:pPr lvl="1"/>
            <a:r>
              <a:rPr lang="en-US" dirty="0"/>
              <a:t>$nc –l –p [Local Port] &gt; [Out File]</a:t>
            </a:r>
          </a:p>
          <a:p>
            <a:pPr lvl="2"/>
            <a:r>
              <a:rPr lang="en-US" dirty="0"/>
              <a:t>Listen on local port and store result in file</a:t>
            </a:r>
          </a:p>
          <a:p>
            <a:pPr lvl="1"/>
            <a:r>
              <a:rPr lang="en-US" dirty="0"/>
              <a:t>$nc –w3 [TargetIP] [Port] &lt; [In File]</a:t>
            </a:r>
          </a:p>
          <a:p>
            <a:pPr lvl="2"/>
            <a:r>
              <a:rPr lang="en-US" dirty="0"/>
              <a:t>Push file to target IP on port</a:t>
            </a:r>
          </a:p>
          <a:p>
            <a:r>
              <a:rPr lang="en-US" dirty="0"/>
              <a:t>See SANS Cheat Sheet on previous page for more examples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38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 Scanning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You can even use netcat as a simple port scanner</a:t>
            </a:r>
          </a:p>
          <a:p>
            <a:r>
              <a:rPr lang="en-US" dirty="0"/>
              <a:t>Example</a:t>
            </a:r>
          </a:p>
          <a:p>
            <a:pPr lvl="1"/>
            <a:r>
              <a:rPr lang="en-US" dirty="0"/>
              <a:t>$nc –v –n –z –w1 [Target IP] [Starting Port] – [Ending Port]</a:t>
            </a:r>
          </a:p>
          <a:p>
            <a:pPr lvl="1"/>
            <a:r>
              <a:rPr lang="en-US" dirty="0"/>
              <a:t>Systematically attempts to connect on each port within the defined range</a:t>
            </a:r>
          </a:p>
          <a:p>
            <a:pPr lvl="1"/>
            <a:r>
              <a:rPr lang="en-US" dirty="0"/>
              <a:t>Note:</a:t>
            </a:r>
          </a:p>
          <a:p>
            <a:pPr lvl="2"/>
            <a:r>
              <a:rPr lang="en-US" dirty="0"/>
              <a:t>-v – Verbose</a:t>
            </a:r>
          </a:p>
          <a:p>
            <a:pPr lvl="2"/>
            <a:r>
              <a:rPr lang="en-US" dirty="0"/>
              <a:t>-n – Do not resolve names</a:t>
            </a:r>
          </a:p>
          <a:p>
            <a:pPr lvl="2"/>
            <a:r>
              <a:rPr lang="en-US" dirty="0"/>
              <a:t>-z – Do not send data</a:t>
            </a:r>
          </a:p>
          <a:p>
            <a:pPr lvl="2"/>
            <a:r>
              <a:rPr lang="en-US" dirty="0"/>
              <a:t>-w1 – Wait no more then one second to connect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321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57421-726D-7743-8BDA-4F3D73DB1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Metasploit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71C81-84CA-1D43-8505-6AFD03EA4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AD74C8-4F06-0E4D-A5F6-09ED5F9DF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5211.001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D37DF8-BF92-EA41-AF70-6750219E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0047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Metasploit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Metasploit is a penetration testing framework that integrates other tools we have seen with exploitation tools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5212.001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7980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Penetration Testing Execution Standard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Developers of Metasploit used the Penetration Testing Execution Standard (PTES) as their guide in developing the tool</a:t>
            </a:r>
          </a:p>
          <a:p>
            <a:r>
              <a:rPr lang="en-US" dirty="0">
                <a:hlinkClick r:id="rId2"/>
              </a:rPr>
              <a:t>http://www.pentest-standard.org/index.php/Main_Page</a:t>
            </a:r>
            <a:endParaRPr lang="en-US" dirty="0"/>
          </a:p>
          <a:p>
            <a:r>
              <a:rPr lang="en-US" dirty="0"/>
              <a:t>Contains a great deal of information and worth looking over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5212.001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2951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Similar to what we covered earlier, Metasploit and PTES breaks activities down in to some basic categories</a:t>
            </a:r>
          </a:p>
          <a:p>
            <a:pPr lvl="1"/>
            <a:r>
              <a:rPr lang="en-US" dirty="0"/>
              <a:t>Pre-Engagement (Getting Permission)</a:t>
            </a:r>
          </a:p>
          <a:p>
            <a:pPr lvl="1"/>
            <a:r>
              <a:rPr lang="en-US" dirty="0"/>
              <a:t>Intelligence Gathering (Recon)</a:t>
            </a:r>
          </a:p>
          <a:p>
            <a:pPr lvl="1"/>
            <a:r>
              <a:rPr lang="en-US" dirty="0"/>
              <a:t>Threat Modeling (Using Intel to determine vulnerabilities)</a:t>
            </a:r>
          </a:p>
          <a:p>
            <a:pPr lvl="2"/>
            <a:r>
              <a:rPr lang="en-US" dirty="0"/>
              <a:t>Note: This is different then Threat Modeling in IT Security Space</a:t>
            </a:r>
          </a:p>
          <a:p>
            <a:pPr lvl="1"/>
            <a:r>
              <a:rPr lang="en-US" dirty="0"/>
              <a:t>Vulnerability Analysis</a:t>
            </a:r>
          </a:p>
          <a:p>
            <a:pPr lvl="1"/>
            <a:r>
              <a:rPr lang="en-US" dirty="0"/>
              <a:t>Exploitation</a:t>
            </a:r>
          </a:p>
          <a:p>
            <a:pPr lvl="1"/>
            <a:r>
              <a:rPr lang="en-US" dirty="0"/>
              <a:t>Post Exploitation (Clean up after yourself)</a:t>
            </a:r>
          </a:p>
          <a:p>
            <a:pPr lvl="1"/>
            <a:r>
              <a:rPr lang="en-US" dirty="0"/>
              <a:t>Reporting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5212.001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1185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Penetration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Overt Penetration Testing</a:t>
            </a:r>
          </a:p>
          <a:p>
            <a:pPr lvl="1"/>
            <a:r>
              <a:rPr lang="en-US" dirty="0"/>
              <a:t>Another term for “Crystal Box” testing</a:t>
            </a:r>
          </a:p>
          <a:p>
            <a:pPr lvl="1"/>
            <a:r>
              <a:rPr lang="en-US" dirty="0"/>
              <a:t>Working with target staff and with access to target documentation to fine tune testing</a:t>
            </a:r>
          </a:p>
          <a:p>
            <a:pPr lvl="1"/>
            <a:r>
              <a:rPr lang="en-US" dirty="0"/>
              <a:t>Quicker, but information may steer you away from things</a:t>
            </a:r>
          </a:p>
          <a:p>
            <a:r>
              <a:rPr lang="en-US" dirty="0"/>
              <a:t>Covert Penetration Testing</a:t>
            </a:r>
          </a:p>
          <a:p>
            <a:pPr lvl="1"/>
            <a:r>
              <a:rPr lang="en-US" dirty="0"/>
              <a:t>Another term for “Black Box” testing</a:t>
            </a:r>
          </a:p>
          <a:p>
            <a:pPr lvl="1"/>
            <a:r>
              <a:rPr lang="en-US" dirty="0"/>
              <a:t>You have the same opportunity to gather information as a real attacker</a:t>
            </a:r>
          </a:p>
          <a:p>
            <a:pPr lvl="1"/>
            <a:r>
              <a:rPr lang="en-US" dirty="0"/>
              <a:t>Time consuming and expensive, but you may find “nuggets” not obvious from the documentation if you had it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5212.001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543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Packet Construction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http://securitytools.wikidot.com/packet-construction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5211.001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705418"/>
            <a:ext cx="742780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763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Vulnerability Scanners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looked at these earlier</a:t>
            </a:r>
          </a:p>
          <a:p>
            <a:r>
              <a:rPr lang="en-US" dirty="0"/>
              <a:t>Remember Nmap and Nessus</a:t>
            </a:r>
          </a:p>
          <a:p>
            <a:r>
              <a:rPr lang="en-US" dirty="0"/>
              <a:t>Metasploit can interface with these tools (and others) to use their output as an input to it’s tool set.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5212.001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862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words about Metasploit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Metasploit is included on Kali in several forms</a:t>
            </a:r>
          </a:p>
          <a:p>
            <a:r>
              <a:rPr lang="en-US" dirty="0"/>
              <a:t>There is a Web Based interface that requires activation as well as the terminal version built in.</a:t>
            </a:r>
          </a:p>
          <a:p>
            <a:r>
              <a:rPr lang="en-US" dirty="0"/>
              <a:t>Both forms are </a:t>
            </a:r>
            <a:r>
              <a:rPr lang="en-US" u="sng" dirty="0"/>
              <a:t>slow</a:t>
            </a:r>
            <a:r>
              <a:rPr lang="en-US" dirty="0"/>
              <a:t> to launch.  Your machine isn’t frozen, it just takes a while.  There’s a lot going on and we’ll cover that as we go.</a:t>
            </a:r>
          </a:p>
          <a:p>
            <a:r>
              <a:rPr lang="en-US" dirty="0"/>
              <a:t>We will focus on the terminal version known as Metasploit Framework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5212.001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3918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Exploit – Means by which an attacker takes advantage of a flaw</a:t>
            </a:r>
          </a:p>
          <a:p>
            <a:r>
              <a:rPr lang="en-US" dirty="0"/>
              <a:t>Payload – Code we want a system to execute</a:t>
            </a:r>
          </a:p>
          <a:p>
            <a:r>
              <a:rPr lang="en-US" dirty="0"/>
              <a:t>Shellcode – Set of instructions used as a payload when exploitation occurs</a:t>
            </a:r>
          </a:p>
          <a:p>
            <a:r>
              <a:rPr lang="en-US" dirty="0"/>
              <a:t>Module – Piece of software used by the Metasploit Framework</a:t>
            </a:r>
          </a:p>
          <a:p>
            <a:r>
              <a:rPr lang="en-US" dirty="0"/>
              <a:t>Listener – Component within Metasploit that waits for an incoming connection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5212.001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854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Metasploit Interfaces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67200" cy="4709160"/>
          </a:xfrm>
        </p:spPr>
        <p:txBody>
          <a:bodyPr/>
          <a:lstStyle/>
          <a:p>
            <a:r>
              <a:rPr lang="en-US" dirty="0"/>
              <a:t>MSFconsole - The way we will normally interact with Metasploit</a:t>
            </a:r>
          </a:p>
          <a:p>
            <a:r>
              <a:rPr lang="en-US" dirty="0"/>
              <a:t>Started by typing: msfconsole at terminal prompt</a:t>
            </a:r>
          </a:p>
          <a:p>
            <a:r>
              <a:rPr lang="en-US" dirty="0"/>
              <a:t>Note: You may need to provide path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5212.001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53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507" y="1600200"/>
            <a:ext cx="3860007" cy="377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120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Metasploit Interfaces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MSFcli – Bypasses msfconsole menu process and allows direct selection of attack</a:t>
            </a:r>
          </a:p>
          <a:p>
            <a:r>
              <a:rPr lang="en-US" dirty="0"/>
              <a:t>Started by typing msfcli at terminal prompt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5212.001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54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0"/>
            <a:ext cx="5257800" cy="330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951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MSFcli Example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8190" y="1524000"/>
            <a:ext cx="7047619" cy="180952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5212.001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898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Interfaces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Armitage – Graphic Interface to MSFconsole</a:t>
            </a:r>
          </a:p>
          <a:p>
            <a:r>
              <a:rPr lang="en-US" dirty="0"/>
              <a:t>Already Installed in Kali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5212.001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56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539" y="2699281"/>
            <a:ext cx="4943261" cy="378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599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Metasploit Utilities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MSFpayload – Generates shellcode, executables, and more</a:t>
            </a:r>
          </a:p>
          <a:p>
            <a:r>
              <a:rPr lang="en-US" dirty="0"/>
              <a:t>MSFencode – Encodes shellcode to eliminate problem characters and obfuscate code to evade IDS and IPS systems</a:t>
            </a:r>
          </a:p>
          <a:p>
            <a:r>
              <a:rPr lang="en-US" dirty="0"/>
              <a:t>Nasm Shell – Utility that provides assembly language help during scripting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5212.001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8262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Metasploit Express and Pro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Commercial versions of the Metasploit tool</a:t>
            </a:r>
          </a:p>
          <a:p>
            <a:r>
              <a:rPr lang="en-US" dirty="0"/>
              <a:t>We will stick with the community version in this class</a:t>
            </a:r>
          </a:p>
          <a:p>
            <a:endParaRPr lang="en-US" dirty="0"/>
          </a:p>
          <a:p>
            <a:pPr marL="137160" indent="0">
              <a:buNone/>
            </a:pPr>
            <a:r>
              <a:rPr lang="en-US" dirty="0"/>
              <a:t>Note: We ran through a lot of information and terms.  We will cover details as the course continues.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5212.001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2238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Once More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One more time</a:t>
            </a:r>
            <a:r>
              <a:rPr lang="en-US" dirty="0"/>
              <a:t> – The techniques covered in this class can damage your systems and the target systems.  Make sure you use a test environment.</a:t>
            </a:r>
            <a:endParaRPr lang="en-US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5212.001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836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IPv6 Scanning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IPv6 fingerprinting</a:t>
            </a:r>
          </a:p>
          <a:p>
            <a:r>
              <a:rPr lang="en-CA" dirty="0" err="1"/>
              <a:t>Nmap</a:t>
            </a:r>
            <a:r>
              <a:rPr lang="en-CA" dirty="0"/>
              <a:t> has a similar but separate OS detection engine specialized for IPv6</a:t>
            </a:r>
          </a:p>
          <a:p>
            <a:pPr lvl="1"/>
            <a:r>
              <a:rPr lang="en-CA" dirty="0"/>
              <a:t>Use the -6 and –O options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5211.001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8180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Netcraft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Web based tool for finding IPs</a:t>
            </a:r>
          </a:p>
          <a:p>
            <a:r>
              <a:rPr lang="en-US" dirty="0"/>
              <a:t>URL: searchdns.netcraft.com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5212.001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60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71" y="2839295"/>
            <a:ext cx="7671657" cy="347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082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Information Gathering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Port Scanning with Nmap</a:t>
            </a:r>
          </a:p>
          <a:p>
            <a:r>
              <a:rPr lang="en-US" dirty="0"/>
              <a:t>We covered this earlier</a:t>
            </a:r>
          </a:p>
          <a:p>
            <a:r>
              <a:rPr lang="en-US" dirty="0"/>
              <a:t>One new twist, we want to utilize the –oX option to have nmap save it’s output in xml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5212.001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3348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Metasploit and it’s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Metasploit has a built in database to support collecting data during a penetration test</a:t>
            </a:r>
          </a:p>
          <a:p>
            <a:r>
              <a:rPr lang="en-US" dirty="0"/>
              <a:t>Uses PostgresSQL</a:t>
            </a:r>
          </a:p>
          <a:p>
            <a:r>
              <a:rPr lang="en-US" dirty="0"/>
              <a:t>You can check status when MSFconsole is running by typing: db_status at the msf&gt; prompt in Metasploit</a:t>
            </a:r>
          </a:p>
          <a:p>
            <a:pPr lvl="1"/>
            <a:r>
              <a:rPr lang="en-US" dirty="0"/>
              <a:t>Should respond with “postgress connected to msf3 (or something close to this)</a:t>
            </a:r>
          </a:p>
          <a:p>
            <a:pPr marL="137160" indent="0">
              <a:buNone/>
            </a:pPr>
            <a:r>
              <a:rPr lang="en-US" dirty="0">
                <a:solidFill>
                  <a:srgbClr val="FF0000"/>
                </a:solidFill>
              </a:rPr>
              <a:t>Note: Before Kali 2.0, there were issues getting the database to work.  Make sure you are on 2.0 or &gt;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5212.001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0656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and Nmap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 Nmap with a command something like:	nmap –Pn –sS –A –oX Subnet1.xml 192.168.1.0/24</a:t>
            </a:r>
          </a:p>
          <a:p>
            <a:r>
              <a:rPr lang="en-US" dirty="0"/>
              <a:t>This will sweep the subnet and leave the results in a xml file ready for import</a:t>
            </a:r>
          </a:p>
          <a:p>
            <a:r>
              <a:rPr lang="en-US" dirty="0"/>
              <a:t>This may take a while, may want to narrow focus to a shorter list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5212.001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7666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Importing to Metasploit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Metasploit prompt</a:t>
            </a:r>
          </a:p>
          <a:p>
            <a:pPr lvl="1"/>
            <a:r>
              <a:rPr lang="en-US" dirty="0"/>
              <a:t>Db_import Subnet1.xml</a:t>
            </a:r>
          </a:p>
          <a:p>
            <a:pPr lvl="1"/>
            <a:r>
              <a:rPr lang="en-US" dirty="0"/>
              <a:t>Hosts –c address</a:t>
            </a:r>
          </a:p>
          <a:p>
            <a:r>
              <a:rPr lang="en-US" dirty="0"/>
              <a:t>This will import the active hosts to Metasploit database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5212.001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867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Nmap from Metasploit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 command</a:t>
            </a:r>
          </a:p>
          <a:p>
            <a:r>
              <a:rPr lang="en-US" dirty="0"/>
              <a:t>Msf &gt; db_nmap –sS –A [Target Address]</a:t>
            </a:r>
          </a:p>
          <a:p>
            <a:r>
              <a:rPr lang="en-US" dirty="0"/>
              <a:t>In my case: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5212.001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65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66" y="3172542"/>
            <a:ext cx="7066667" cy="31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625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Built In Port Scanners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 command:</a:t>
            </a:r>
          </a:p>
          <a:p>
            <a:pPr lvl="1"/>
            <a:r>
              <a:rPr lang="en-US" dirty="0"/>
              <a:t>Msf&gt; use auxiliary/scanner/portscan/syn</a:t>
            </a:r>
          </a:p>
          <a:p>
            <a:pPr lvl="1"/>
            <a:r>
              <a:rPr lang="en-US" dirty="0"/>
              <a:t>Msf auxiliary(syn) &gt; set RHOSTS [Target IP]</a:t>
            </a:r>
          </a:p>
          <a:p>
            <a:pPr lvl="1"/>
            <a:r>
              <a:rPr lang="en-US" dirty="0"/>
              <a:t>Msf auxiliary(syn) &gt; set THREADS 50</a:t>
            </a:r>
          </a:p>
          <a:p>
            <a:r>
              <a:rPr lang="en-US" dirty="0"/>
              <a:t>In my case: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5212.001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66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708" y="3610035"/>
            <a:ext cx="5640497" cy="269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084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Scanning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Server Message Blocks</a:t>
            </a:r>
          </a:p>
          <a:p>
            <a:pPr lvl="1"/>
            <a:r>
              <a:rPr lang="en-US" dirty="0"/>
              <a:t>Use auxiliary/scanner/smb/smb_version</a:t>
            </a:r>
          </a:p>
          <a:p>
            <a:r>
              <a:rPr lang="en-US" dirty="0"/>
              <a:t>MSSQL</a:t>
            </a:r>
          </a:p>
          <a:p>
            <a:pPr lvl="1"/>
            <a:r>
              <a:rPr lang="en-US" dirty="0"/>
              <a:t>Use auxiliary/scanner/mssql/mssql_ping</a:t>
            </a:r>
          </a:p>
          <a:p>
            <a:r>
              <a:rPr lang="en-US" dirty="0"/>
              <a:t>SSH</a:t>
            </a:r>
          </a:p>
          <a:p>
            <a:pPr lvl="1"/>
            <a:r>
              <a:rPr lang="en-US" dirty="0"/>
              <a:t>Use auxiliary/scanner/ssh/ssh_version</a:t>
            </a:r>
          </a:p>
          <a:p>
            <a:r>
              <a:rPr lang="en-US" dirty="0"/>
              <a:t>FTP</a:t>
            </a:r>
          </a:p>
          <a:p>
            <a:pPr lvl="1"/>
            <a:r>
              <a:rPr lang="en-US" dirty="0"/>
              <a:t>Use auxiliary/scanner/ftp/anonymous</a:t>
            </a:r>
          </a:p>
          <a:p>
            <a:r>
              <a:rPr lang="en-US" dirty="0"/>
              <a:t>SNMP</a:t>
            </a:r>
          </a:p>
          <a:p>
            <a:pPr lvl="1"/>
            <a:r>
              <a:rPr lang="en-US" dirty="0"/>
              <a:t>Use auxiliary/scanner/snmp/snmp_login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5212.001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73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a Custom Scanner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 write your own</a:t>
            </a:r>
          </a:p>
          <a:p>
            <a:r>
              <a:rPr lang="en-US" dirty="0"/>
              <a:t>Uses Ruby</a:t>
            </a:r>
          </a:p>
          <a:p>
            <a:r>
              <a:rPr lang="en-US" dirty="0"/>
              <a:t>Example on following page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5212.001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9611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Scanner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5212.001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69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636676"/>
            <a:ext cx="6715313" cy="483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72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IPv6 Scanning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Nping</a:t>
            </a:r>
            <a:r>
              <a:rPr lang="en-US" dirty="0"/>
              <a:t> – Comes with </a:t>
            </a:r>
            <a:r>
              <a:rPr lang="en-US" dirty="0" err="1"/>
              <a:t>Nmap</a:t>
            </a:r>
            <a:endParaRPr lang="en-US" dirty="0"/>
          </a:p>
          <a:p>
            <a:r>
              <a:rPr lang="en-US" dirty="0">
                <a:hlinkClick r:id="rId2"/>
              </a:rPr>
              <a:t>https://nmap.org/book/nping-man-ip6-options.html</a:t>
            </a:r>
            <a:endParaRPr lang="en-US" dirty="0"/>
          </a:p>
          <a:p>
            <a:r>
              <a:rPr lang="en-US" dirty="0"/>
              <a:t>From the site</a:t>
            </a:r>
          </a:p>
          <a:p>
            <a:pPr lvl="1"/>
            <a:r>
              <a:rPr lang="en-CA" dirty="0" err="1"/>
              <a:t>Nping</a:t>
            </a:r>
            <a:r>
              <a:rPr lang="en-CA" dirty="0"/>
              <a:t> is an open-source tool for network packet generation, response analysis and response time measurement. </a:t>
            </a:r>
            <a:r>
              <a:rPr lang="en-CA" dirty="0" err="1"/>
              <a:t>Nping</a:t>
            </a:r>
            <a:r>
              <a:rPr lang="en-CA" dirty="0"/>
              <a:t> allows users to generate network packets of a wide range of protocols, letting them tune virtually any field of the protocol headers. While </a:t>
            </a:r>
            <a:r>
              <a:rPr lang="en-CA" dirty="0" err="1"/>
              <a:t>Nping</a:t>
            </a:r>
            <a:r>
              <a:rPr lang="en-CA" dirty="0"/>
              <a:t> can be used as a simple ping utility to detect active hosts, it can also be used as a raw packet generator for network stack stress tests, ARP poisoning, Denial of Service attacks, route tracing, and other purposes.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5211.001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3962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Vulnerability Scanning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Rapid 7 (Owner of commercial instance of Metasploit) makes a “community” version of their scanner available.</a:t>
            </a:r>
          </a:p>
          <a:p>
            <a:r>
              <a:rPr lang="en-US" dirty="0"/>
              <a:t>Called NeXpose</a:t>
            </a:r>
          </a:p>
          <a:p>
            <a:r>
              <a:rPr lang="en-US" u="sng" dirty="0"/>
              <a:t>Not</a:t>
            </a:r>
            <a:r>
              <a:rPr lang="en-US" dirty="0"/>
              <a:t> included in Kali</a:t>
            </a:r>
          </a:p>
          <a:p>
            <a:r>
              <a:rPr lang="en-US" dirty="0"/>
              <a:t>Available at:</a:t>
            </a:r>
          </a:p>
          <a:p>
            <a:pPr lvl="1"/>
            <a:r>
              <a:rPr lang="en-US" dirty="0">
                <a:hlinkClick r:id="rId2"/>
              </a:rPr>
              <a:t>http://www.rapid7.com/products/nexpose/compare-downloads.jsp</a:t>
            </a:r>
            <a:endParaRPr lang="en-US" dirty="0"/>
          </a:p>
          <a:p>
            <a:pPr lvl="1"/>
            <a:r>
              <a:rPr lang="en-US" dirty="0"/>
              <a:t>NOT REQUIRED FOR THIS CLASS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5212.001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8665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Similar to stand alone Nmap, NeXpose output can be saved as xml and imported into Metasploit via the db_import command</a:t>
            </a:r>
          </a:p>
          <a:p>
            <a:r>
              <a:rPr lang="en-US" dirty="0"/>
              <a:t>Example</a:t>
            </a:r>
          </a:p>
          <a:p>
            <a:pPr lvl="1"/>
            <a:r>
              <a:rPr lang="en-US" dirty="0"/>
              <a:t>Msf&gt; db_import /tmp/hosts.xml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5212.001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0834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Once installed in Kali, can be setup to run from within the MSF Framework</a:t>
            </a:r>
          </a:p>
          <a:p>
            <a:r>
              <a:rPr lang="en-US" dirty="0"/>
              <a:t>See:</a:t>
            </a:r>
          </a:p>
          <a:p>
            <a:pPr lvl="1"/>
            <a:r>
              <a:rPr lang="en-US" dirty="0">
                <a:hlinkClick r:id="rId2"/>
              </a:rPr>
              <a:t>http://www.offensive-security.com/metasploit-unleashed/NeXpose_Via_Msfconsole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5212.001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366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Nessus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See:</a:t>
            </a:r>
          </a:p>
          <a:p>
            <a:pPr lvl="1"/>
            <a:r>
              <a:rPr lang="en-US" dirty="0">
                <a:hlinkClick r:id="rId2"/>
              </a:rPr>
              <a:t>http://www.offensive-security.com/metasploit-unleashed/Nessus_Via_Msfconsole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5212.001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7135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Scanning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VNC Authentication</a:t>
            </a:r>
          </a:p>
          <a:p>
            <a:pPr lvl="1"/>
            <a:r>
              <a:rPr lang="en-US" dirty="0"/>
              <a:t>Msf&gt; use auxiliary/scanner/vnc/vnc_none_auth</a:t>
            </a:r>
          </a:p>
          <a:p>
            <a:r>
              <a:rPr lang="en-US" dirty="0"/>
              <a:t>Open X11 Servers</a:t>
            </a:r>
          </a:p>
          <a:p>
            <a:pPr lvl="1"/>
            <a:r>
              <a:rPr lang="en-US" dirty="0"/>
              <a:t>Msf&gt; use auxiliary/scanner/x11/open_x11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5212.001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0166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9461C-60FF-004C-B523-28FB62F31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70E76-B9FE-894F-B1AD-50D44F2C1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will start with an example of using Metasploit to launch an attack.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F89850-D45F-CC48-B205-8281663EB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5211.001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A6A943-D66D-B549-9ECF-CED9C651D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9152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en-US" sz="7200" dirty="0"/>
              <a:t>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0301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60D41-D208-7741-A36F-E4AF386EE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Addendum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8B973-F0D9-B74F-B5E6-13B561417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414011-F8A4-1844-9074-8F649779F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5211.001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B54314-1E55-2C4F-A93F-5554D7189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3660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DOS Batch Scripting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off, almost everything I present here started at:</a:t>
            </a:r>
          </a:p>
          <a:p>
            <a:pPr lvl="1"/>
            <a:r>
              <a:rPr lang="en-US" dirty="0">
                <a:hlinkClick r:id="rId2"/>
              </a:rPr>
              <a:t>http://blog.commandlinekungfu.com/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9825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Files w/o Editor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Similar to Linux, try these:</a:t>
            </a:r>
          </a:p>
          <a:p>
            <a:pPr lvl="1"/>
            <a:r>
              <a:rPr lang="en-US" dirty="0"/>
              <a:t>“type test.txt”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Or “type *.txt”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79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28" y="2824238"/>
            <a:ext cx="6457143" cy="12095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427" y="4917885"/>
            <a:ext cx="6057143" cy="13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66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00200"/>
            <a:ext cx="8229600" cy="442013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5211.001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0265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Other Machines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Try: “ipconfig /displaydns</a:t>
            </a:r>
          </a:p>
          <a:p>
            <a:r>
              <a:rPr lang="en-US" dirty="0"/>
              <a:t>I added “| more” to avoid overflow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80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619" y="2971800"/>
            <a:ext cx="5304762" cy="31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955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Other Machines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Try “arp –a”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81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047" y="2286000"/>
            <a:ext cx="5361905" cy="3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787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“Running”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Try “sc query”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82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666" y="2388113"/>
            <a:ext cx="6066667" cy="31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870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“All” 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Try “sc query state=all”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83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285" y="2450018"/>
            <a:ext cx="5971429" cy="30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805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 on a 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Try “sc qc [service_name]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84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143" y="2486143"/>
            <a:ext cx="6085714" cy="1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0483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Start/Stop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Try “sc start [service_name]” or “sc stop [service_name]</a:t>
            </a:r>
          </a:p>
          <a:p>
            <a:endParaRPr lang="en-US" dirty="0"/>
          </a:p>
          <a:p>
            <a:r>
              <a:rPr lang="en-US" dirty="0"/>
              <a:t>Remember, you can use “sc query state= all” to find the service names</a:t>
            </a:r>
          </a:p>
          <a:p>
            <a:endParaRPr lang="en-US" dirty="0"/>
          </a:p>
          <a:p>
            <a:r>
              <a:rPr lang="en-US" dirty="0"/>
              <a:t>If you have access to a similar machine, you could also look at the GUI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28198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Coding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Loops</a:t>
            </a:r>
          </a:p>
          <a:p>
            <a:pPr lvl="1"/>
            <a:r>
              <a:rPr lang="en-US" dirty="0"/>
              <a:t>FOR /L -&gt; Counter</a:t>
            </a:r>
          </a:p>
          <a:p>
            <a:pPr lvl="1"/>
            <a:r>
              <a:rPr lang="en-US" dirty="0"/>
              <a:t>FOR /F - &gt; Iterates through a file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9617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/L -&gt; Counter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  <a:p>
            <a:pPr lvl="1"/>
            <a:r>
              <a:rPr lang="en-US" dirty="0"/>
              <a:t>FOR /L %i in ([Start],[Step],[Stop]) do [command]</a:t>
            </a:r>
          </a:p>
          <a:p>
            <a:pPr lvl="1"/>
            <a:r>
              <a:rPr lang="en-US" dirty="0"/>
              <a:t>Translates to</a:t>
            </a:r>
          </a:p>
          <a:p>
            <a:pPr lvl="1"/>
            <a:r>
              <a:rPr lang="en-US" dirty="0"/>
              <a:t>FOR /L %i in (1,1,5) do echo %i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87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619" y="3810000"/>
            <a:ext cx="3504762" cy="21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460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 /F - &gt; Iterates through a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/F (“options”) %i in ([text_file]) do [command]</a:t>
            </a:r>
          </a:p>
          <a:p>
            <a:r>
              <a:rPr lang="en-US" dirty="0"/>
              <a:t>Translates to:</a:t>
            </a:r>
          </a:p>
          <a:p>
            <a:r>
              <a:rPr lang="en-US" dirty="0"/>
              <a:t>FOR /F %i in count.txt do echo %i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88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571" y="3733800"/>
            <a:ext cx="3942857" cy="22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940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Sending to Outfile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add “ &gt;&gt; output.txt” to redirect to an output file</a:t>
            </a:r>
          </a:p>
          <a:p>
            <a:r>
              <a:rPr lang="en-US" dirty="0"/>
              <a:t>Try “FOR /F %i in (count.txt) do echo %i &gt;&gt; output.txt”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89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562" y="3733798"/>
            <a:ext cx="4961905" cy="2333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467" y="4081418"/>
            <a:ext cx="2133333" cy="16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3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ED6A0-955F-7F46-96DF-E703CBEF6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What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632CD-EFD4-9B40-8B14-637D1D5C5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picking up “Red Team Field Manual”</a:t>
            </a:r>
          </a:p>
          <a:p>
            <a:r>
              <a:rPr lang="en-US" dirty="0">
                <a:hlinkClick r:id="rId2"/>
              </a:rPr>
              <a:t>https://www.amazon.com/Rtfm-Red-Team-Field-Manual/dp/1494295504/ref=sr_1_1?ie=UTF8&amp;qid=1538587040&amp;sr=8-1&amp;keywords=red+team+field+manual+2018</a:t>
            </a:r>
            <a:endParaRPr lang="en-US" dirty="0"/>
          </a:p>
          <a:p>
            <a:r>
              <a:rPr lang="en-US" dirty="0"/>
              <a:t>Reference guide of terminal commands for various systems and applications.</a:t>
            </a:r>
          </a:p>
          <a:p>
            <a:r>
              <a:rPr lang="en-US" dirty="0"/>
              <a:t>Embed in batch files and execute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318B7-5CEE-1E4F-9E6F-6B86CC56E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 5211.001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1AF246-FC05-F342-8268-5067700A4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40896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Lots more at:</a:t>
            </a:r>
          </a:p>
          <a:p>
            <a:pPr marL="548640" lvl="1" indent="-411480"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</a:pPr>
            <a:r>
              <a:rPr lang="en-US" dirty="0">
                <a:hlinkClick r:id="rId2"/>
              </a:rPr>
              <a:t>http://blog.commandlinekungfu.com/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 5211.001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5403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3172</TotalTime>
  <Words>2786</Words>
  <Application>Microsoft Office PowerPoint</Application>
  <PresentationFormat>On-screen Show (4:3)</PresentationFormat>
  <Paragraphs>520</Paragraphs>
  <Slides>90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7" baseType="lpstr">
      <vt:lpstr>Book Antiqua</vt:lpstr>
      <vt:lpstr>Calibri</vt:lpstr>
      <vt:lpstr>Lucida Sans</vt:lpstr>
      <vt:lpstr>Wingdings</vt:lpstr>
      <vt:lpstr>Wingdings 2</vt:lpstr>
      <vt:lpstr>Wingdings 3</vt:lpstr>
      <vt:lpstr>Apex</vt:lpstr>
      <vt:lpstr>Intro to Ethical Hacking</vt:lpstr>
      <vt:lpstr>Tonight's Plan</vt:lpstr>
      <vt:lpstr>PowerPoint Presentation</vt:lpstr>
      <vt:lpstr>Rapid 7 Meeting</vt:lpstr>
      <vt:lpstr>Packet Construction Tools</vt:lpstr>
      <vt:lpstr>IPv6 Scanning</vt:lpstr>
      <vt:lpstr>IPv6 Scanning</vt:lpstr>
      <vt:lpstr>PowerPoint Presentation</vt:lpstr>
      <vt:lpstr>Now What</vt:lpstr>
      <vt:lpstr>RTFM Coverage Areas</vt:lpstr>
      <vt:lpstr>Nessus (Continued)</vt:lpstr>
      <vt:lpstr>Getting Nessus</vt:lpstr>
      <vt:lpstr>Documentation</vt:lpstr>
      <vt:lpstr>AV and Firewalls</vt:lpstr>
      <vt:lpstr>Getting Started</vt:lpstr>
      <vt:lpstr>SSL Warning</vt:lpstr>
      <vt:lpstr>Logging In</vt:lpstr>
      <vt:lpstr>Policies</vt:lpstr>
      <vt:lpstr>Policies 2</vt:lpstr>
      <vt:lpstr>Policies 3</vt:lpstr>
      <vt:lpstr>There are many more options</vt:lpstr>
      <vt:lpstr>Creating A Scan</vt:lpstr>
      <vt:lpstr>Scheduling A Scan</vt:lpstr>
      <vt:lpstr>Scan Status</vt:lpstr>
      <vt:lpstr>Scan Status</vt:lpstr>
      <vt:lpstr>Output From First Scan</vt:lpstr>
      <vt:lpstr>Clicking on scan gives details</vt:lpstr>
      <vt:lpstr>Continuing to drill down</vt:lpstr>
      <vt:lpstr>Good Information</vt:lpstr>
      <vt:lpstr>Criticality</vt:lpstr>
      <vt:lpstr>More on Results</vt:lpstr>
      <vt:lpstr>Organizing Scans</vt:lpstr>
      <vt:lpstr>Don’t Forget the Info</vt:lpstr>
      <vt:lpstr>Info Vulnerabilities</vt:lpstr>
      <vt:lpstr>For Instance</vt:lpstr>
      <vt:lpstr>Netcat</vt:lpstr>
      <vt:lpstr>A Word About stdin, stdout, and stderror</vt:lpstr>
      <vt:lpstr>Netcat in Linux and Windows</vt:lpstr>
      <vt:lpstr>Simple Demo</vt:lpstr>
      <vt:lpstr>Netcat Structure</vt:lpstr>
      <vt:lpstr>SANS NC Cheat Sheet</vt:lpstr>
      <vt:lpstr>SANS NC Cheat Sheet</vt:lpstr>
      <vt:lpstr>Pipes</vt:lpstr>
      <vt:lpstr>Port Scanning</vt:lpstr>
      <vt:lpstr>Metasploit</vt:lpstr>
      <vt:lpstr>Metasploit</vt:lpstr>
      <vt:lpstr>Penetration Testing Execution Standard</vt:lpstr>
      <vt:lpstr>Process</vt:lpstr>
      <vt:lpstr>Types of Penetration Tests</vt:lpstr>
      <vt:lpstr>Vulnerability Scanners</vt:lpstr>
      <vt:lpstr>A few words about Metasploit</vt:lpstr>
      <vt:lpstr>Terminology</vt:lpstr>
      <vt:lpstr>Metasploit Interfaces</vt:lpstr>
      <vt:lpstr>Metasploit Interfaces</vt:lpstr>
      <vt:lpstr>MSFcli Example</vt:lpstr>
      <vt:lpstr>More Interfaces</vt:lpstr>
      <vt:lpstr>Metasploit Utilities</vt:lpstr>
      <vt:lpstr>Metasploit Express and Pro</vt:lpstr>
      <vt:lpstr>Once More</vt:lpstr>
      <vt:lpstr>Netcraft</vt:lpstr>
      <vt:lpstr>Active Information Gathering</vt:lpstr>
      <vt:lpstr>Metasploit and it’s Database</vt:lpstr>
      <vt:lpstr>Database and Nmap</vt:lpstr>
      <vt:lpstr>Importing to Metasploit</vt:lpstr>
      <vt:lpstr>Nmap from Metasploit</vt:lpstr>
      <vt:lpstr>Built In Port Scanners</vt:lpstr>
      <vt:lpstr>More Scanning Options</vt:lpstr>
      <vt:lpstr>Writing a Custom Scanner</vt:lpstr>
      <vt:lpstr>Simple Scanner</vt:lpstr>
      <vt:lpstr>Vulnerability Scanning</vt:lpstr>
      <vt:lpstr>NeXpose</vt:lpstr>
      <vt:lpstr>NeXpose</vt:lpstr>
      <vt:lpstr>Nessus</vt:lpstr>
      <vt:lpstr>Other Scanning Options</vt:lpstr>
      <vt:lpstr>Next Week</vt:lpstr>
      <vt:lpstr>Questions</vt:lpstr>
      <vt:lpstr>Addendum</vt:lpstr>
      <vt:lpstr>DOS Batch Scripting</vt:lpstr>
      <vt:lpstr>Reading Files w/o Editor</vt:lpstr>
      <vt:lpstr>Finding Other Machines</vt:lpstr>
      <vt:lpstr>Finding Other Machines</vt:lpstr>
      <vt:lpstr>Find “Running” Services</vt:lpstr>
      <vt:lpstr>Find “All” Service</vt:lpstr>
      <vt:lpstr>Details on a Service</vt:lpstr>
      <vt:lpstr>Start/Stop Services</vt:lpstr>
      <vt:lpstr>Basic Coding</vt:lpstr>
      <vt:lpstr>FOR /L -&gt; Counter</vt:lpstr>
      <vt:lpstr>FOR /F - &gt; Iterates through a file</vt:lpstr>
      <vt:lpstr>Sending to Outfile</vt:lpstr>
      <vt:lpstr>Reference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to Ethical Hacking</dc:title>
  <dc:creator>Wade</dc:creator>
  <cp:lastModifiedBy>Smart Room</cp:lastModifiedBy>
  <cp:revision>212</cp:revision>
  <dcterms:created xsi:type="dcterms:W3CDTF">2014-08-27T02:09:01Z</dcterms:created>
  <dcterms:modified xsi:type="dcterms:W3CDTF">2019-09-26T20:20:01Z</dcterms:modified>
</cp:coreProperties>
</file>