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379" r:id="rId2"/>
    <p:sldId id="257" r:id="rId3"/>
    <p:sldId id="380" r:id="rId4"/>
    <p:sldId id="259" r:id="rId5"/>
    <p:sldId id="260" r:id="rId6"/>
    <p:sldId id="374" r:id="rId7"/>
    <p:sldId id="375" r:id="rId8"/>
    <p:sldId id="376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372" r:id="rId18"/>
    <p:sldId id="270" r:id="rId19"/>
    <p:sldId id="271" r:id="rId20"/>
    <p:sldId id="272" r:id="rId21"/>
    <p:sldId id="273" r:id="rId22"/>
    <p:sldId id="381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382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377" r:id="rId43"/>
    <p:sldId id="37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6"/>
  </p:normalViewPr>
  <p:slideViewPr>
    <p:cSldViewPr>
      <p:cViewPr varScale="1">
        <p:scale>
          <a:sx n="102" d="100"/>
          <a:sy n="102" d="100"/>
        </p:scale>
        <p:origin x="138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059C5-16B5-4720-9AB3-9AABFE582FB9}" type="datetimeFigureOut">
              <a:rPr lang="en-US" smtClean="0"/>
              <a:t>9/2/19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4785E-D6FA-470F-AC1D-A8E01DC0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7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95CA-AD64-44C9-9173-20ED96FF365F}" type="datetime1">
              <a:rPr lang="en-US" smtClean="0"/>
              <a:t>9/2/19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89E0-A455-4795-BE8D-2512F0F884DA}" type="datetime1">
              <a:rPr lang="en-US" smtClean="0"/>
              <a:t>9/2/19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BF0E-E11E-4E5D-8571-DA12EAF7E777}" type="datetime1">
              <a:rPr lang="en-US" smtClean="0"/>
              <a:t>9/2/19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593D-C50E-47E9-A582-4720C0730FBD}" type="datetime1">
              <a:rPr lang="en-US" smtClean="0"/>
              <a:t>9/2/19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D099E-3E77-4F4D-94DA-6187014632AF}" type="datetime1">
              <a:rPr lang="en-US" smtClean="0"/>
              <a:t>9/2/19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2F03-A74F-4B48-A863-F0D174976CC9}" type="datetime1">
              <a:rPr lang="en-US" smtClean="0"/>
              <a:t>9/2/19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246E-580A-44B6-BB05-A6A094C38285}" type="datetime1">
              <a:rPr lang="en-US" smtClean="0"/>
              <a:t>9/2/19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885A-E339-42BB-875F-703D2BC2CADA}" type="datetime1">
              <a:rPr lang="en-US" smtClean="0"/>
              <a:t>9/2/19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192-D34B-436D-93FF-53A4EE74CB9F}" type="datetime1">
              <a:rPr lang="en-US" smtClean="0"/>
              <a:t>9/2/19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A3A4-8F60-4214-9A97-ECC223E8AC2D}" type="datetime1">
              <a:rPr lang="en-US" smtClean="0"/>
              <a:t>9/2/19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DFE3-5924-4DA8-A65A-9FC963448CF5}" type="datetime1">
              <a:rPr lang="en-US" smtClean="0"/>
              <a:t>9/2/19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A4AB06-887E-4F3D-8573-961E737A1FD8}" type="datetime1">
              <a:rPr lang="en-US" smtClean="0"/>
              <a:t>9/2/19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/>
              <a:t>MIS 5211.001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unity.mis.temple.edu/mis5211sec001fall2019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Wade.mackey@temple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ockheedmartin.com/en-us/capabilities/cyber/cyber-kill-chain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wasp.org/index.php/The_OWASP_Testing_Framework" TargetMode="External"/><Relationship Id="rId2" Type="http://schemas.openxmlformats.org/officeDocument/2006/relationships/hyperlink" Target="http://www.isecom.org/research/osstmm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ulnerabilityassessment.co.uk/Penetration%20Test.html" TargetMode="External"/><Relationship Id="rId4" Type="http://schemas.openxmlformats.org/officeDocument/2006/relationships/hyperlink" Target="http://nvlpubs.nist.gov/nistpubs/Legacy/SP/nistspecialpublication800-115.pdf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mware.com/products/player/" TargetMode="External"/><Relationship Id="rId2" Type="http://schemas.openxmlformats.org/officeDocument/2006/relationships/hyperlink" Target="http://www.kali.org/downloads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wasp.org/index.php/OWASP_Security_Shepherd" TargetMode="External"/><Relationship Id="rId2" Type="http://schemas.openxmlformats.org/officeDocument/2006/relationships/hyperlink" Target="https://github.com/OWASP/SecurityShepherd/releases/tag/v3.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irtualbox.org/wiki/Downloads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packetstormsecurity.com/" TargetMode="External"/><Relationship Id="rId2" Type="http://schemas.openxmlformats.org/officeDocument/2006/relationships/hyperlink" Target="http://www.exploit-db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ecurity-audit.com/blog/penetration-testing-tools/" TargetMode="External"/><Relationship Id="rId4" Type="http://schemas.openxmlformats.org/officeDocument/2006/relationships/hyperlink" Target="https://pentest-tools.com/home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nvd.nist.gov/home.cfm" TargetMode="External"/><Relationship Id="rId2" Type="http://schemas.openxmlformats.org/officeDocument/2006/relationships/hyperlink" Target="https://www.us-cert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vedetails.com/" TargetMode="External"/><Relationship Id="rId5" Type="http://schemas.openxmlformats.org/officeDocument/2006/relationships/hyperlink" Target="http://www.exploit-db.com/" TargetMode="External"/><Relationship Id="rId4" Type="http://schemas.openxmlformats.org/officeDocument/2006/relationships/hyperlink" Target="http://cve.mitre.org/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 to Ethical Hacking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31698"/>
            <a:ext cx="6553200" cy="1752600"/>
          </a:xfrm>
        </p:spPr>
        <p:txBody>
          <a:bodyPr>
            <a:normAutofit fontScale="92500"/>
          </a:bodyPr>
          <a:lstStyle/>
          <a:p>
            <a:r>
              <a:rPr lang="en-US" dirty="0"/>
              <a:t>MIS 5211.001</a:t>
            </a:r>
          </a:p>
          <a:p>
            <a:r>
              <a:rPr lang="en-US" dirty="0"/>
              <a:t>Week 1</a:t>
            </a:r>
          </a:p>
          <a:p>
            <a:r>
              <a:rPr lang="en-US" sz="2200" dirty="0"/>
              <a:t>Site: </a:t>
            </a:r>
            <a:r>
              <a:rPr lang="en-US" sz="1900" dirty="0">
                <a:hlinkClick r:id="rId2"/>
              </a:rPr>
              <a:t>https://community.mis.temple.edu/mis5211sec001fall2019/</a:t>
            </a:r>
            <a:endParaRPr lang="en-US" sz="1900" dirty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403003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Mindset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Successful penetration tester also need to have the following work habits</a:t>
            </a:r>
          </a:p>
          <a:p>
            <a:pPr lvl="1"/>
            <a:r>
              <a:rPr lang="en-US" dirty="0"/>
              <a:t>Methodical</a:t>
            </a:r>
          </a:p>
          <a:p>
            <a:pPr lvl="1"/>
            <a:r>
              <a:rPr lang="en-US" dirty="0"/>
              <a:t>Thorough</a:t>
            </a:r>
          </a:p>
          <a:p>
            <a:pPr lvl="1"/>
            <a:r>
              <a:rPr lang="en-US" dirty="0"/>
              <a:t>Careful</a:t>
            </a:r>
          </a:p>
          <a:p>
            <a:pPr lvl="1"/>
            <a:r>
              <a:rPr lang="en-US" dirty="0"/>
              <a:t>Ethical</a:t>
            </a:r>
          </a:p>
          <a:p>
            <a:pPr lvl="1"/>
            <a:endParaRPr lang="en-US" dirty="0"/>
          </a:p>
          <a:p>
            <a:r>
              <a:rPr lang="en-US" dirty="0"/>
              <a:t>habitual note taker and documentation fiend</a:t>
            </a:r>
          </a:p>
          <a:p>
            <a:pPr lvl="1"/>
            <a:r>
              <a:rPr lang="en-US" dirty="0"/>
              <a:t>If you can’t duplicate a finding, you didn’t find it!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724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Threat vs. Vulnerability vs.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Threat: Any circumstance or event with the potential to adversely impact organizational operations.</a:t>
            </a:r>
          </a:p>
          <a:p>
            <a:r>
              <a:rPr lang="en-US" dirty="0"/>
              <a:t>Vulnerability: Weakness in an information system, system security procedures, internal controls, or implementation that could be exploited by a threat source.</a:t>
            </a:r>
          </a:p>
          <a:p>
            <a:r>
              <a:rPr lang="en-US" dirty="0"/>
              <a:t>Risk: A measure of the extent to which an entity is threatened by a potential circumstance or event</a:t>
            </a:r>
          </a:p>
          <a:p>
            <a:endParaRPr lang="en-US" dirty="0"/>
          </a:p>
          <a:p>
            <a:r>
              <a:rPr lang="en-US" b="1" dirty="0"/>
              <a:t>A risk exist when a threat actor (or agent) targets a vulnerability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300" dirty="0"/>
              <a:t>Source: NIST SP 800-30 r1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79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Threat vs. Vulnerability vs. Risk</a:t>
            </a:r>
            <a:br>
              <a:rPr lang="en-US" dirty="0"/>
            </a:br>
            <a:r>
              <a:rPr lang="en-US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penetration tester:</a:t>
            </a:r>
          </a:p>
          <a:p>
            <a:pPr lvl="1"/>
            <a:r>
              <a:rPr lang="en-US" dirty="0"/>
              <a:t> identifies vulnerabilities</a:t>
            </a:r>
          </a:p>
          <a:p>
            <a:pPr lvl="1"/>
            <a:r>
              <a:rPr lang="en-US" dirty="0"/>
              <a:t>Evaluates likely threats</a:t>
            </a:r>
          </a:p>
          <a:p>
            <a:pPr lvl="1"/>
            <a:r>
              <a:rPr lang="en-US" dirty="0"/>
              <a:t>Recommends Mitigation Activities</a:t>
            </a:r>
          </a:p>
          <a:p>
            <a:pPr lvl="1"/>
            <a:r>
              <a:rPr lang="en-US" dirty="0"/>
              <a:t>Recommends corrective actions</a:t>
            </a:r>
          </a:p>
          <a:p>
            <a:pPr lvl="1"/>
            <a:endParaRPr lang="en-US" dirty="0"/>
          </a:p>
          <a:p>
            <a:r>
              <a:rPr lang="en-US" dirty="0"/>
              <a:t>In other words, you don’t just say you found something bad.  You also have to explain why it is bad and suggest how to fix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82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Types of Attacks</a:t>
            </a:r>
            <a:br>
              <a:rPr lang="en-US" dirty="0"/>
            </a:br>
            <a:r>
              <a:rPr lang="en-US" dirty="0"/>
              <a:t>Active vs Passive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Attacks violate CIA (Confidentiality, Integrity, or Availability.</a:t>
            </a:r>
          </a:p>
          <a:p>
            <a:r>
              <a:rPr lang="en-US" dirty="0"/>
              <a:t>Active Attack</a:t>
            </a:r>
          </a:p>
          <a:p>
            <a:pPr lvl="1"/>
            <a:r>
              <a:rPr lang="en-US" dirty="0"/>
              <a:t>Manipulates or changes systems or information</a:t>
            </a:r>
          </a:p>
          <a:p>
            <a:pPr lvl="1"/>
            <a:r>
              <a:rPr lang="en-US" dirty="0"/>
              <a:t>Examples – Malware, Spear Phishing, Man-in-the-Middle</a:t>
            </a:r>
          </a:p>
          <a:p>
            <a:r>
              <a:rPr lang="en-US" dirty="0"/>
              <a:t>Passive Attack</a:t>
            </a:r>
          </a:p>
          <a:p>
            <a:pPr lvl="1"/>
            <a:r>
              <a:rPr lang="en-US" dirty="0"/>
              <a:t>No manipulation or Change</a:t>
            </a:r>
          </a:p>
          <a:p>
            <a:pPr lvl="1"/>
            <a:r>
              <a:rPr lang="en-US" dirty="0"/>
              <a:t>Monitoring only</a:t>
            </a:r>
          </a:p>
          <a:p>
            <a:pPr lvl="1"/>
            <a:r>
              <a:rPr lang="en-US" dirty="0"/>
              <a:t>Example – Sniffing wireless traffic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6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Types of Attacks</a:t>
            </a:r>
            <a:br>
              <a:rPr lang="en-US" dirty="0"/>
            </a:br>
            <a:r>
              <a:rPr lang="en-US" dirty="0"/>
              <a:t>Internal vs External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</a:t>
            </a:r>
          </a:p>
          <a:p>
            <a:pPr lvl="1"/>
            <a:r>
              <a:rPr lang="en-US" dirty="0"/>
              <a:t>Launched from within an organization</a:t>
            </a:r>
          </a:p>
          <a:p>
            <a:pPr lvl="1"/>
            <a:r>
              <a:rPr lang="en-US" dirty="0"/>
              <a:t>Typically considered insider threat</a:t>
            </a:r>
          </a:p>
          <a:p>
            <a:pPr lvl="1"/>
            <a:r>
              <a:rPr lang="en-US" dirty="0"/>
              <a:t>Could also be a trespasser</a:t>
            </a:r>
          </a:p>
          <a:p>
            <a:r>
              <a:rPr lang="en-US" dirty="0"/>
              <a:t>External</a:t>
            </a:r>
          </a:p>
          <a:p>
            <a:pPr lvl="1"/>
            <a:r>
              <a:rPr lang="en-US" dirty="0"/>
              <a:t>From the internet</a:t>
            </a:r>
          </a:p>
          <a:p>
            <a:pPr lvl="1"/>
            <a:r>
              <a:rPr lang="en-US" dirty="0"/>
              <a:t>From partners on leased lines</a:t>
            </a:r>
          </a:p>
          <a:p>
            <a:pPr lvl="1"/>
            <a:r>
              <a:rPr lang="en-US" dirty="0"/>
              <a:t>From exposed </a:t>
            </a:r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dirty="0"/>
              <a:t>Cloud vulnerabilities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17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Penetration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Focused on finding vulnerabilities</a:t>
            </a:r>
          </a:p>
          <a:p>
            <a:pPr lvl="1"/>
            <a:r>
              <a:rPr lang="en-US" dirty="0"/>
              <a:t>Uses many of the same tools and techniques as criminals</a:t>
            </a:r>
          </a:p>
          <a:p>
            <a:pPr lvl="1"/>
            <a:r>
              <a:rPr lang="en-US" dirty="0"/>
              <a:t>Penetration Testing is a subset of Ethical Hacking</a:t>
            </a:r>
          </a:p>
          <a:p>
            <a:pPr lvl="1"/>
            <a:r>
              <a:rPr lang="en-US" dirty="0"/>
              <a:t>Penetration Testing and Ethical Hacking are often used interchangeably</a:t>
            </a:r>
          </a:p>
          <a:p>
            <a:pPr lvl="1"/>
            <a:r>
              <a:rPr lang="en-US" dirty="0"/>
              <a:t>Penetration Testing usually means going a bit further then Ethical Hacking in order to prove a system can be breached and data obtained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1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 focused on identifying vulnerabilities without actually compromising systems</a:t>
            </a:r>
          </a:p>
          <a:p>
            <a:pPr lvl="1"/>
            <a:r>
              <a:rPr lang="en-US" dirty="0"/>
              <a:t>Vulnerability Scanning</a:t>
            </a:r>
          </a:p>
          <a:p>
            <a:pPr lvl="1"/>
            <a:r>
              <a:rPr lang="en-US" dirty="0"/>
              <a:t>Architectural Reviews</a:t>
            </a:r>
          </a:p>
          <a:p>
            <a:pPr lvl="1"/>
            <a:r>
              <a:rPr lang="en-US" dirty="0"/>
              <a:t>Configuration Reviews</a:t>
            </a:r>
          </a:p>
          <a:p>
            <a:pPr lvl="1"/>
            <a:r>
              <a:rPr lang="en-US" dirty="0"/>
              <a:t>Code Reviews</a:t>
            </a:r>
          </a:p>
          <a:p>
            <a:pPr lvl="1"/>
            <a:r>
              <a:rPr lang="en-US" dirty="0"/>
              <a:t>Audits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10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Unlikely to crash systems</a:t>
            </a:r>
          </a:p>
          <a:p>
            <a:r>
              <a:rPr lang="en-US" dirty="0"/>
              <a:t>Staff performing these evaluations often bring different and unique skill sets to the table</a:t>
            </a:r>
          </a:p>
          <a:p>
            <a:r>
              <a:rPr lang="en-US" dirty="0"/>
              <a:t>Different perspectives on the organization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26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Do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vulnerabilities before the “Bad” guys do</a:t>
            </a:r>
          </a:p>
          <a:p>
            <a:r>
              <a:rPr lang="en-US" dirty="0"/>
              <a:t>Ensure management understands the risks in their systems</a:t>
            </a:r>
          </a:p>
          <a:p>
            <a:r>
              <a:rPr lang="en-US" dirty="0"/>
              <a:t>Informs Security Operations as to what to look for in their monitoring systems</a:t>
            </a:r>
          </a:p>
          <a:p>
            <a:pPr lvl="1"/>
            <a:r>
              <a:rPr lang="en-US" dirty="0"/>
              <a:t>Security Operations is often </a:t>
            </a:r>
            <a:r>
              <a:rPr lang="en-US" u="sng" dirty="0"/>
              <a:t>not</a:t>
            </a:r>
            <a:r>
              <a:rPr lang="en-US" dirty="0"/>
              <a:t> informed of work to test if appropriate monitoring is in place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21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With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 the findings</a:t>
            </a:r>
          </a:p>
          <a:p>
            <a:r>
              <a:rPr lang="en-US" dirty="0"/>
              <a:t>From the client perspective:</a:t>
            </a:r>
          </a:p>
          <a:p>
            <a:pPr lvl="1"/>
            <a:r>
              <a:rPr lang="en-US" dirty="0"/>
              <a:t>Document issues</a:t>
            </a:r>
          </a:p>
          <a:p>
            <a:pPr lvl="1"/>
            <a:r>
              <a:rPr lang="en-US" dirty="0"/>
              <a:t>Develop action plans</a:t>
            </a:r>
          </a:p>
          <a:p>
            <a:pPr lvl="1"/>
            <a:r>
              <a:rPr lang="en-US" dirty="0"/>
              <a:t>Mitigate</a:t>
            </a:r>
          </a:p>
          <a:p>
            <a:pPr marL="457200" lvl="1" indent="0">
              <a:buNone/>
            </a:pPr>
            <a:r>
              <a:rPr lang="en-US" dirty="0"/>
              <a:t>OR</a:t>
            </a:r>
          </a:p>
          <a:p>
            <a:pPr lvl="1"/>
            <a:r>
              <a:rPr lang="en-US" dirty="0"/>
              <a:t>Risk Acceptance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0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Wade T Mackey</a:t>
            </a:r>
          </a:p>
          <a:p>
            <a:pPr lvl="1"/>
            <a:r>
              <a:rPr lang="en-US" dirty="0">
                <a:hlinkClick r:id="rId2"/>
              </a:rPr>
              <a:t>Wade.mackey@temple.com</a:t>
            </a:r>
            <a:endParaRPr lang="en-US" dirty="0"/>
          </a:p>
          <a:p>
            <a:pPr lvl="1"/>
            <a:r>
              <a:rPr lang="en-US" dirty="0"/>
              <a:t>717-682-2925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02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Infrastructure (Network)</a:t>
            </a:r>
          </a:p>
          <a:p>
            <a:r>
              <a:rPr lang="en-US" dirty="0"/>
              <a:t>Web</a:t>
            </a:r>
          </a:p>
          <a:p>
            <a:r>
              <a:rPr lang="en-US" dirty="0"/>
              <a:t>Dial-Up (War Dialing)</a:t>
            </a:r>
          </a:p>
          <a:p>
            <a:r>
              <a:rPr lang="en-US" dirty="0"/>
              <a:t>Wireless (War Driving / Walking / Chalking (flying a drone))</a:t>
            </a:r>
          </a:p>
          <a:p>
            <a:r>
              <a:rPr lang="en-US" dirty="0"/>
              <a:t>Social Engineering</a:t>
            </a:r>
          </a:p>
          <a:p>
            <a:r>
              <a:rPr lang="en-US" dirty="0"/>
              <a:t>Physical</a:t>
            </a:r>
          </a:p>
          <a:p>
            <a:r>
              <a:rPr lang="en-US" dirty="0"/>
              <a:t>Application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05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Reconnaissance</a:t>
            </a:r>
          </a:p>
          <a:p>
            <a:pPr lvl="1"/>
            <a:r>
              <a:rPr lang="en-US" dirty="0"/>
              <a:t>What technology is in use in the target environment</a:t>
            </a:r>
          </a:p>
          <a:p>
            <a:r>
              <a:rPr lang="en-US" dirty="0"/>
              <a:t>Scanning</a:t>
            </a:r>
          </a:p>
          <a:p>
            <a:pPr lvl="1"/>
            <a:r>
              <a:rPr lang="en-US" dirty="0"/>
              <a:t>What vulnerabilities exist within the target environment</a:t>
            </a:r>
          </a:p>
          <a:p>
            <a:r>
              <a:rPr lang="en-US" dirty="0"/>
              <a:t>Exploitation</a:t>
            </a:r>
          </a:p>
          <a:p>
            <a:pPr lvl="1"/>
            <a:r>
              <a:rPr lang="en-US" dirty="0"/>
              <a:t>Can the vulnerabilities be used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35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0800D-9AA8-FA46-B83C-1CA7F1E5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79425-3514-DC4C-B39D-F87A6EDBB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Lockheed Cyber Kill Chain</a:t>
            </a:r>
          </a:p>
          <a:p>
            <a:r>
              <a:rPr lang="en-US" dirty="0">
                <a:hlinkClick r:id="rId2"/>
              </a:rPr>
              <a:t>https://www.lockheedmartin.com/en-us/capabilities/cyber/cyber-kill-chain.html</a:t>
            </a:r>
            <a:endParaRPr lang="en-US" dirty="0"/>
          </a:p>
          <a:p>
            <a:r>
              <a:rPr lang="en-US" dirty="0"/>
              <a:t>We will not use this in the class, but you may want to familiarize yourself with it (Might come in handy during a job interview)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A4A78B-1D86-944C-824F-BF29EDAF6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B2613-C7EE-E043-AE7F-D7DF0F28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9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too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Malicious attackers go further</a:t>
            </a:r>
          </a:p>
          <a:p>
            <a:pPr lvl="1"/>
            <a:r>
              <a:rPr lang="en-US" dirty="0"/>
              <a:t>Maintaining access</a:t>
            </a:r>
          </a:p>
          <a:p>
            <a:pPr lvl="1"/>
            <a:r>
              <a:rPr lang="en-US" dirty="0"/>
              <a:t>Covert Channels</a:t>
            </a:r>
          </a:p>
          <a:p>
            <a:pPr lvl="1"/>
            <a:r>
              <a:rPr lang="en-US" dirty="0" err="1"/>
              <a:t>Exfiltrating</a:t>
            </a:r>
            <a:r>
              <a:rPr lang="en-US" dirty="0"/>
              <a:t> Data</a:t>
            </a:r>
          </a:p>
          <a:p>
            <a:pPr lvl="1"/>
            <a:r>
              <a:rPr lang="en-US" dirty="0"/>
              <a:t>Covering Tracks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524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Iteration and Following Hunches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Phases are not usually this clean</a:t>
            </a:r>
          </a:p>
          <a:p>
            <a:r>
              <a:rPr lang="en-US" dirty="0"/>
              <a:t>Some jumping around is to be expected</a:t>
            </a:r>
          </a:p>
          <a:p>
            <a:r>
              <a:rPr lang="en-US" dirty="0"/>
              <a:t>Skilled testers often get a feel for where vulnerabilities may exist based on their experience in similar systems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709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Penetration Testing can’t find everything</a:t>
            </a:r>
          </a:p>
          <a:p>
            <a:pPr lvl="1"/>
            <a:r>
              <a:rPr lang="en-US" dirty="0"/>
              <a:t>Limited time</a:t>
            </a:r>
          </a:p>
          <a:p>
            <a:pPr lvl="1"/>
            <a:r>
              <a:rPr lang="en-US" dirty="0"/>
              <a:t>Limited scope</a:t>
            </a:r>
          </a:p>
          <a:p>
            <a:pPr lvl="1"/>
            <a:r>
              <a:rPr lang="en-US" dirty="0"/>
              <a:t>Some vulnerabilities are only exposed in specific conditions that may not exist at the time of testing</a:t>
            </a:r>
          </a:p>
          <a:p>
            <a:pPr lvl="1"/>
            <a:r>
              <a:rPr lang="en-US" dirty="0"/>
              <a:t>Testers have different strengths and weaknesses</a:t>
            </a:r>
          </a:p>
          <a:p>
            <a:pPr lvl="1"/>
            <a:r>
              <a:rPr lang="en-US" dirty="0"/>
              <a:t>Some techniques will be off-limits due to potential negative impacts on a target environment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40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Limitations</a:t>
            </a:r>
            <a:br>
              <a:rPr lang="en-US" dirty="0"/>
            </a:br>
            <a:r>
              <a:rPr lang="en-US" dirty="0"/>
              <a:t>Known Vulnerabilities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 sets only find known vulnerabilities</a:t>
            </a:r>
          </a:p>
          <a:p>
            <a:r>
              <a:rPr lang="en-US" dirty="0"/>
              <a:t>Few testers have the skill set to find unknown vulnerabilities and develop custom attacks</a:t>
            </a:r>
          </a:p>
          <a:p>
            <a:pPr lvl="1"/>
            <a:r>
              <a:rPr lang="en-US" dirty="0"/>
              <a:t>Even fewer organizations want to fund this level of investigation</a:t>
            </a:r>
          </a:p>
          <a:p>
            <a:pPr lvl="1"/>
            <a:r>
              <a:rPr lang="en-US" dirty="0"/>
              <a:t>May violate terms and conditions of software or hardware licensing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882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Methodologies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number of groups publish methodologies for testing systems for vulnerabilities</a:t>
            </a:r>
          </a:p>
          <a:p>
            <a:r>
              <a:rPr lang="en-US" dirty="0"/>
              <a:t>Can be useful as guidelines for establishing how you pursue testing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Open Source Security Testing Methodology Manual (OSSTMM)</a:t>
            </a:r>
          </a:p>
          <a:p>
            <a:pPr lvl="2"/>
            <a:r>
              <a:rPr lang="en-US" dirty="0">
                <a:hlinkClick r:id="rId2"/>
              </a:rPr>
              <a:t>http://www.isecom.org/research/osstmm.html</a:t>
            </a:r>
            <a:endParaRPr lang="en-US" dirty="0"/>
          </a:p>
          <a:p>
            <a:pPr lvl="1"/>
            <a:r>
              <a:rPr lang="en-US" dirty="0"/>
              <a:t>OWASP Testing Framework</a:t>
            </a:r>
          </a:p>
          <a:p>
            <a:pPr lvl="2"/>
            <a:r>
              <a:rPr lang="en-US" dirty="0">
                <a:hlinkClick r:id="rId3"/>
              </a:rPr>
              <a:t>https://www.owasp.org/index.php/The_OWASP_Testing_Framework</a:t>
            </a:r>
            <a:endParaRPr lang="en-US" dirty="0"/>
          </a:p>
          <a:p>
            <a:pPr lvl="1"/>
            <a:r>
              <a:rPr lang="en-US" dirty="0"/>
              <a:t>NIST SP800-115</a:t>
            </a:r>
          </a:p>
          <a:p>
            <a:pPr lvl="2"/>
            <a:r>
              <a:rPr lang="en-US" dirty="0">
                <a:hlinkClick r:id="rId4"/>
              </a:rPr>
              <a:t>http://nvlpubs.nist.gov/nistpubs/Legacy/SP/nistspecialpublication800-115.pdf</a:t>
            </a:r>
            <a:endParaRPr lang="en-US" dirty="0"/>
          </a:p>
          <a:p>
            <a:pPr lvl="1"/>
            <a:r>
              <a:rPr lang="en-US" dirty="0"/>
              <a:t>Penetration Testing Framework 0.59</a:t>
            </a:r>
          </a:p>
          <a:p>
            <a:pPr lvl="2"/>
            <a:r>
              <a:rPr lang="en-US" dirty="0">
                <a:hlinkClick r:id="rId5"/>
              </a:rPr>
              <a:t>http://www.vulnerabilityassessment.co.uk/Penetration%20Test.html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67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Infrastructure for Penetration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Tools</a:t>
            </a:r>
          </a:p>
          <a:p>
            <a:r>
              <a:rPr lang="en-US" dirty="0"/>
              <a:t>Hardware</a:t>
            </a:r>
          </a:p>
          <a:p>
            <a:r>
              <a:rPr lang="en-US" dirty="0"/>
              <a:t>Network Infrastructure</a:t>
            </a:r>
          </a:p>
          <a:p>
            <a:endParaRPr lang="en-US" dirty="0"/>
          </a:p>
          <a:p>
            <a:r>
              <a:rPr lang="en-US" dirty="0"/>
              <a:t>We will cover some basics</a:t>
            </a:r>
          </a:p>
          <a:p>
            <a:pPr lvl="1"/>
            <a:r>
              <a:rPr lang="en-US" dirty="0"/>
              <a:t>Adjust to suite need</a:t>
            </a:r>
          </a:p>
          <a:p>
            <a:pPr lvl="1"/>
            <a:r>
              <a:rPr lang="en-US" dirty="0"/>
              <a:t>Dependent on type of targets and tests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893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Penetration Testers need to shift between multiple operating systems</a:t>
            </a:r>
          </a:p>
          <a:p>
            <a:r>
              <a:rPr lang="en-US" dirty="0"/>
              <a:t>Some tools are only available on one platform</a:t>
            </a:r>
          </a:p>
          <a:p>
            <a:r>
              <a:rPr lang="en-US" dirty="0"/>
              <a:t>Some tools may be available on multiple platforms, but work better (or worse) on specific platforms</a:t>
            </a:r>
          </a:p>
          <a:p>
            <a:r>
              <a:rPr lang="en-US" dirty="0"/>
              <a:t>At a minimum, some Linux and Windows proficiency is needed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22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This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20% of the grade is based on participation.  Make sure you post and comment in the blog.</a:t>
            </a:r>
          </a:p>
          <a:p>
            <a:r>
              <a:rPr lang="en-US" dirty="0"/>
              <a:t>30% of the grade is based on assignments.  Do them and turn them in.</a:t>
            </a:r>
          </a:p>
          <a:p>
            <a:endParaRPr lang="en-US" dirty="0"/>
          </a:p>
          <a:p>
            <a:r>
              <a:rPr lang="en-US" dirty="0"/>
              <a:t>If you have a conflict or issue with meeting a particular deadline, talk to me before hand.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83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for Testing in this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Kali 2.0 </a:t>
            </a:r>
          </a:p>
          <a:p>
            <a:pPr lvl="1"/>
            <a:r>
              <a:rPr lang="en-US" dirty="0" err="1"/>
              <a:t>BackTrack</a:t>
            </a:r>
            <a:r>
              <a:rPr lang="en-US" dirty="0"/>
              <a:t> Reborn according to Offensive Security, the providers of Kali</a:t>
            </a:r>
          </a:p>
          <a:p>
            <a:pPr lvl="1"/>
            <a:r>
              <a:rPr lang="en-US" dirty="0"/>
              <a:t>Available at:</a:t>
            </a:r>
          </a:p>
          <a:p>
            <a:pPr lvl="2"/>
            <a:r>
              <a:rPr lang="en-US" dirty="0">
                <a:hlinkClick r:id="rId2"/>
              </a:rPr>
              <a:t>http://www.kali.org/downloads/</a:t>
            </a:r>
            <a:endParaRPr lang="en-US" dirty="0"/>
          </a:p>
          <a:p>
            <a:pPr lvl="1"/>
            <a:r>
              <a:rPr lang="en-US" dirty="0"/>
              <a:t>Kali is large (3 G +), so give yourself some time</a:t>
            </a:r>
          </a:p>
          <a:p>
            <a:r>
              <a:rPr lang="en-US" dirty="0"/>
              <a:t>VMWare Player</a:t>
            </a:r>
          </a:p>
          <a:p>
            <a:pPr lvl="1"/>
            <a:r>
              <a:rPr lang="en-US" dirty="0"/>
              <a:t>Free for personal use, scroll down</a:t>
            </a:r>
          </a:p>
          <a:p>
            <a:pPr lvl="1"/>
            <a:r>
              <a:rPr lang="en-US" dirty="0"/>
              <a:t>Available at:</a:t>
            </a:r>
          </a:p>
          <a:p>
            <a:pPr lvl="2"/>
            <a:r>
              <a:rPr lang="en-US" dirty="0">
                <a:hlinkClick r:id="rId3"/>
              </a:rPr>
              <a:t>http://www.vmware.com/products/player/</a:t>
            </a:r>
            <a:endParaRPr lang="en-US" dirty="0"/>
          </a:p>
          <a:p>
            <a:r>
              <a:rPr lang="en-US" dirty="0"/>
              <a:t>VMWare Workstation is available from Temple’s software repository (Good for 1 year).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138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for Testing in this Course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Security Shepherd </a:t>
            </a:r>
          </a:p>
          <a:p>
            <a:pPr lvl="1"/>
            <a:r>
              <a:rPr lang="en-US" dirty="0"/>
              <a:t>OWASP tool for Web and Mobile training</a:t>
            </a:r>
          </a:p>
          <a:p>
            <a:pPr lvl="1"/>
            <a:r>
              <a:rPr lang="en-US" dirty="0"/>
              <a:t>Available at:</a:t>
            </a:r>
          </a:p>
          <a:p>
            <a:pPr lvl="2"/>
            <a:r>
              <a:rPr lang="en-US" dirty="0">
                <a:hlinkClick r:id="rId2"/>
              </a:rPr>
              <a:t>https://github.com/OWASP/SecurityShepherd/releases/tag/v3.1</a:t>
            </a:r>
            <a:endParaRPr lang="en-US" dirty="0"/>
          </a:p>
          <a:p>
            <a:pPr lvl="1"/>
            <a:r>
              <a:rPr lang="en-US" dirty="0"/>
              <a:t>Overview:</a:t>
            </a:r>
          </a:p>
          <a:p>
            <a:pPr lvl="2"/>
            <a:r>
              <a:rPr lang="en-US" dirty="0">
                <a:hlinkClick r:id="rId3"/>
              </a:rPr>
              <a:t>https://www.owasp.org/index.php/OWASP_Security_Shepherd</a:t>
            </a:r>
            <a:endParaRPr lang="en-US" dirty="0"/>
          </a:p>
          <a:p>
            <a:r>
              <a:rPr lang="en-US" dirty="0"/>
              <a:t>Virtual Box</a:t>
            </a:r>
          </a:p>
          <a:p>
            <a:pPr lvl="1"/>
            <a:r>
              <a:rPr lang="en-US" dirty="0"/>
              <a:t>Free for personal use, scroll down</a:t>
            </a:r>
          </a:p>
          <a:p>
            <a:pPr lvl="1"/>
            <a:r>
              <a:rPr lang="en-US" dirty="0"/>
              <a:t>Available at:</a:t>
            </a:r>
          </a:p>
          <a:p>
            <a:pPr lvl="2"/>
            <a:r>
              <a:rPr lang="en-US" dirty="0">
                <a:hlinkClick r:id="rId4"/>
              </a:rPr>
              <a:t>https://www.virtualbox.org/wiki/Downloads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908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Free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other tools are available</a:t>
            </a:r>
          </a:p>
          <a:p>
            <a:r>
              <a:rPr lang="en-US" dirty="0"/>
              <a:t>A handful will be required for this class.  I will cover them when we get there.</a:t>
            </a:r>
          </a:p>
          <a:p>
            <a:r>
              <a:rPr lang="en-US" dirty="0"/>
              <a:t>If you go on to do penetration testing, you will likely collect a number of tools</a:t>
            </a:r>
          </a:p>
          <a:p>
            <a:pPr lvl="1"/>
            <a:r>
              <a:rPr lang="en-US" dirty="0"/>
              <a:t>Be careful</a:t>
            </a:r>
          </a:p>
          <a:p>
            <a:pPr lvl="1"/>
            <a:r>
              <a:rPr lang="en-US" dirty="0"/>
              <a:t>Research tool before downloading</a:t>
            </a:r>
          </a:p>
          <a:p>
            <a:pPr lvl="1"/>
            <a:r>
              <a:rPr lang="en-US" dirty="0"/>
              <a:t>Run them in a test environment first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011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 Sources of Tools and Exploits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Exploit Database</a:t>
            </a:r>
          </a:p>
          <a:p>
            <a:pPr lvl="1"/>
            <a:r>
              <a:rPr lang="en-US" dirty="0">
                <a:hlinkClick r:id="rId2"/>
              </a:rPr>
              <a:t>http://www.exploit-db.com/</a:t>
            </a:r>
            <a:endParaRPr lang="en-US" dirty="0"/>
          </a:p>
          <a:p>
            <a:r>
              <a:rPr lang="en-US" dirty="0"/>
              <a:t>Packet Storm</a:t>
            </a:r>
          </a:p>
          <a:p>
            <a:pPr lvl="1"/>
            <a:r>
              <a:rPr lang="en-US" dirty="0">
                <a:hlinkClick r:id="rId3"/>
              </a:rPr>
              <a:t>http://packetstormsecurity.com/</a:t>
            </a:r>
            <a:endParaRPr lang="en-US" dirty="0"/>
          </a:p>
          <a:p>
            <a:r>
              <a:rPr lang="en-US" dirty="0" err="1"/>
              <a:t>Pentest</a:t>
            </a:r>
            <a:r>
              <a:rPr lang="en-US" dirty="0"/>
              <a:t>-Tools</a:t>
            </a:r>
          </a:p>
          <a:p>
            <a:pPr lvl="1"/>
            <a:r>
              <a:rPr lang="en-US" dirty="0">
                <a:hlinkClick r:id="rId4"/>
              </a:rPr>
              <a:t>https://pentest-tools.com/home</a:t>
            </a:r>
            <a:endParaRPr lang="en-US" dirty="0"/>
          </a:p>
          <a:p>
            <a:r>
              <a:rPr lang="en-US" dirty="0"/>
              <a:t>Security Audit Systems</a:t>
            </a:r>
          </a:p>
          <a:p>
            <a:pPr lvl="1"/>
            <a:r>
              <a:rPr lang="en-US" dirty="0">
                <a:hlinkClick r:id="rId5"/>
              </a:rPr>
              <a:t>http://www.security-audit.com/blog/penetration-testing-tools/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 am not endorsing these sites, just making you aware of them.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62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Vulnerability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US-CERT</a:t>
            </a:r>
          </a:p>
          <a:p>
            <a:pPr lvl="1"/>
            <a:r>
              <a:rPr lang="en-US" dirty="0">
                <a:hlinkClick r:id="rId2"/>
              </a:rPr>
              <a:t>https://www.us-cert.gov/</a:t>
            </a:r>
            <a:endParaRPr lang="en-US" dirty="0"/>
          </a:p>
          <a:p>
            <a:r>
              <a:rPr lang="en-US" dirty="0"/>
              <a:t>National Vulnerability Database</a:t>
            </a:r>
          </a:p>
          <a:p>
            <a:pPr lvl="1"/>
            <a:r>
              <a:rPr lang="en-US" dirty="0">
                <a:hlinkClick r:id="rId3"/>
              </a:rPr>
              <a:t>http://nvd.nist.gov/home.cfm</a:t>
            </a:r>
            <a:endParaRPr lang="en-US" dirty="0"/>
          </a:p>
          <a:p>
            <a:r>
              <a:rPr lang="en-US" dirty="0" err="1"/>
              <a:t>Mitre</a:t>
            </a:r>
            <a:r>
              <a:rPr lang="en-US" dirty="0"/>
              <a:t> CVE</a:t>
            </a:r>
          </a:p>
          <a:p>
            <a:pPr lvl="1"/>
            <a:r>
              <a:rPr lang="en-US" dirty="0">
                <a:hlinkClick r:id="rId4"/>
              </a:rPr>
              <a:t>http://cve.mitre.org/</a:t>
            </a:r>
            <a:endParaRPr lang="en-US" dirty="0"/>
          </a:p>
          <a:p>
            <a:r>
              <a:rPr lang="en-US" dirty="0"/>
              <a:t>Exploit Database</a:t>
            </a:r>
          </a:p>
          <a:p>
            <a:pPr lvl="1"/>
            <a:r>
              <a:rPr lang="en-US" dirty="0">
                <a:hlinkClick r:id="rId5"/>
              </a:rPr>
              <a:t>http://www.exploit-db.com/</a:t>
            </a:r>
            <a:endParaRPr lang="en-US" dirty="0"/>
          </a:p>
          <a:p>
            <a:r>
              <a:rPr lang="en-US" dirty="0"/>
              <a:t>CVE Details</a:t>
            </a:r>
          </a:p>
          <a:p>
            <a:pPr lvl="1"/>
            <a:r>
              <a:rPr lang="en-US" dirty="0">
                <a:hlinkClick r:id="rId6"/>
              </a:rPr>
              <a:t>http://www.cvedetails.com/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98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Commercial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commercial tools are available, for a price</a:t>
            </a:r>
          </a:p>
          <a:p>
            <a:r>
              <a:rPr lang="en-US" dirty="0"/>
              <a:t>Tenable - Commercial version of Nessus</a:t>
            </a:r>
          </a:p>
          <a:p>
            <a:r>
              <a:rPr lang="en-US" dirty="0" err="1"/>
              <a:t>Qualys</a:t>
            </a:r>
            <a:r>
              <a:rPr lang="en-US" dirty="0"/>
              <a:t> – Vulnerability Scanner (alternative to Nessus)</a:t>
            </a:r>
          </a:p>
          <a:p>
            <a:r>
              <a:rPr lang="en-US" dirty="0"/>
              <a:t>Rapid7 – Commercial </a:t>
            </a:r>
            <a:r>
              <a:rPr lang="en-US" dirty="0" err="1"/>
              <a:t>Metasploit</a:t>
            </a:r>
            <a:r>
              <a:rPr lang="en-US" dirty="0"/>
              <a:t>, </a:t>
            </a:r>
            <a:r>
              <a:rPr lang="en-US" dirty="0" err="1"/>
              <a:t>Nexpose</a:t>
            </a:r>
            <a:r>
              <a:rPr lang="en-US" dirty="0"/>
              <a:t> Vulnerability Scanner</a:t>
            </a:r>
          </a:p>
          <a:p>
            <a:r>
              <a:rPr lang="en-US" dirty="0"/>
              <a:t>Core Security – Core Impact</a:t>
            </a:r>
          </a:p>
          <a:p>
            <a:r>
              <a:rPr lang="en-US" dirty="0"/>
              <a:t>HP – Fortify Code Scanner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530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House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Talk to your developers</a:t>
            </a:r>
          </a:p>
          <a:p>
            <a:pPr lvl="1"/>
            <a:r>
              <a:rPr lang="en-US" dirty="0"/>
              <a:t>May have already built scripts and tools</a:t>
            </a:r>
          </a:p>
          <a:p>
            <a:pPr lvl="1"/>
            <a:r>
              <a:rPr lang="en-US" dirty="0"/>
              <a:t>May already own some commercial tools that can be leveraged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293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Further With 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needed for this course</a:t>
            </a:r>
          </a:p>
          <a:p>
            <a:r>
              <a:rPr lang="en-US" dirty="0"/>
              <a:t>Consider building out a hardware lab</a:t>
            </a:r>
          </a:p>
          <a:p>
            <a:pPr lvl="1"/>
            <a:r>
              <a:rPr lang="en-US" dirty="0"/>
              <a:t>Free tools should be tested in a lab before using them in testing</a:t>
            </a:r>
          </a:p>
          <a:p>
            <a:pPr lvl="1"/>
            <a:r>
              <a:rPr lang="en-US" dirty="0"/>
              <a:t>Mimic what you expect to test</a:t>
            </a:r>
          </a:p>
          <a:p>
            <a:pPr lvl="1"/>
            <a:r>
              <a:rPr lang="en-US" dirty="0"/>
              <a:t>Mix up OSs</a:t>
            </a:r>
          </a:p>
          <a:p>
            <a:pPr lvl="1"/>
            <a:r>
              <a:rPr lang="en-US" dirty="0"/>
              <a:t>Does not need to be new equipment, recycle</a:t>
            </a:r>
          </a:p>
          <a:p>
            <a:pPr lvl="1"/>
            <a:r>
              <a:rPr lang="en-US" dirty="0"/>
              <a:t>Good environment to continue learning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608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Machines for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Dedicated machines for conducting tests</a:t>
            </a:r>
          </a:p>
          <a:p>
            <a:pPr lvl="1"/>
            <a:r>
              <a:rPr lang="en-US" dirty="0"/>
              <a:t>Not used for normal activity</a:t>
            </a:r>
          </a:p>
          <a:p>
            <a:pPr lvl="1"/>
            <a:r>
              <a:rPr lang="en-US" dirty="0"/>
              <a:t>Do not keep any sensitive information</a:t>
            </a:r>
          </a:p>
          <a:p>
            <a:pPr lvl="1"/>
            <a:r>
              <a:rPr lang="en-US" dirty="0"/>
              <a:t>May be tied up for long periods of time doing scanning</a:t>
            </a:r>
          </a:p>
          <a:p>
            <a:r>
              <a:rPr lang="en-US" dirty="0"/>
              <a:t>If you expect to do a great deal of scanning, consider a separate server dedicated to scanning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25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Test Machines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Host Machines</a:t>
            </a:r>
          </a:p>
          <a:p>
            <a:pPr lvl="1"/>
            <a:r>
              <a:rPr lang="en-US" dirty="0"/>
              <a:t>VMWare Player</a:t>
            </a:r>
          </a:p>
          <a:p>
            <a:pPr lvl="1"/>
            <a:r>
              <a:rPr lang="en-US" dirty="0"/>
              <a:t>VMWare Workstation</a:t>
            </a:r>
          </a:p>
          <a:p>
            <a:pPr lvl="1"/>
            <a:r>
              <a:rPr lang="en-US" dirty="0" err="1"/>
              <a:t>ESXi</a:t>
            </a:r>
            <a:endParaRPr lang="en-US" dirty="0"/>
          </a:p>
          <a:p>
            <a:pPr lvl="1"/>
            <a:r>
              <a:rPr lang="en-US" dirty="0"/>
              <a:t>VirtualBox</a:t>
            </a:r>
          </a:p>
          <a:p>
            <a:pPr lvl="1"/>
            <a:r>
              <a:rPr lang="en-US" dirty="0"/>
              <a:t>ZEN</a:t>
            </a:r>
          </a:p>
          <a:p>
            <a:pPr lvl="1"/>
            <a:r>
              <a:rPr lang="en-US" dirty="0" err="1"/>
              <a:t>MicroSoft</a:t>
            </a:r>
            <a:r>
              <a:rPr lang="en-US" dirty="0"/>
              <a:t> Virtual PC</a:t>
            </a:r>
          </a:p>
          <a:p>
            <a:r>
              <a:rPr lang="en-US" dirty="0"/>
              <a:t>Guest machines may be ideal for testing</a:t>
            </a:r>
          </a:p>
          <a:p>
            <a:pPr lvl="1"/>
            <a:r>
              <a:rPr lang="en-US" dirty="0"/>
              <a:t>Can be built for test</a:t>
            </a:r>
          </a:p>
          <a:p>
            <a:pPr lvl="1"/>
            <a:r>
              <a:rPr lang="en-US" dirty="0"/>
              <a:t>Can be reset if corrupted</a:t>
            </a:r>
          </a:p>
          <a:p>
            <a:pPr lvl="1"/>
            <a:r>
              <a:rPr lang="en-US" dirty="0"/>
              <a:t>Can be deleted after testing</a:t>
            </a:r>
          </a:p>
          <a:p>
            <a:pPr lvl="1"/>
            <a:r>
              <a:rPr lang="en-US" dirty="0"/>
              <a:t>Can be duplicated if additional guests are need</a:t>
            </a:r>
          </a:p>
          <a:p>
            <a:pPr lvl="1"/>
            <a:endParaRPr lang="en-US" dirty="0"/>
          </a:p>
          <a:p>
            <a:r>
              <a:rPr lang="en-US" dirty="0"/>
              <a:t>We will go over setting up VMWare for testing in future weeks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95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focus will be to provide you with an understanding of the process involved in penetration testing and the primary tools sets used</a:t>
            </a:r>
          </a:p>
          <a:p>
            <a:pPr lvl="1"/>
            <a:r>
              <a:rPr lang="en-US" dirty="0"/>
              <a:t>Organized around the workflow of a professional tester</a:t>
            </a:r>
          </a:p>
          <a:p>
            <a:pPr lvl="1"/>
            <a:r>
              <a:rPr lang="en-US" dirty="0"/>
              <a:t>Tips for avoiding common pitfalls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683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ISPs monitor traffic for malicious activity</a:t>
            </a:r>
          </a:p>
          <a:p>
            <a:r>
              <a:rPr lang="en-US" dirty="0"/>
              <a:t>Inform your ISP prior to starting Pen Testing</a:t>
            </a:r>
          </a:p>
          <a:p>
            <a:r>
              <a:rPr lang="en-US" dirty="0"/>
              <a:t>May need to move to a business account</a:t>
            </a:r>
          </a:p>
          <a:p>
            <a:r>
              <a:rPr lang="en-US" dirty="0"/>
              <a:t>May need to “negotiate” with the ISP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733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Cloud can be very effective for replicating Distributed Denial of Service attacks</a:t>
            </a:r>
          </a:p>
          <a:p>
            <a:r>
              <a:rPr lang="en-US" dirty="0"/>
              <a:t>Will require permission form cloud provider or your account may be closed</a:t>
            </a:r>
          </a:p>
          <a:p>
            <a:r>
              <a:rPr lang="en-US" dirty="0"/>
              <a:t>Cloud providers are reluctant to host Penetration Testing activities</a:t>
            </a:r>
          </a:p>
          <a:p>
            <a:r>
              <a:rPr lang="en-US" dirty="0"/>
              <a:t>May be possible after some negotiations</a:t>
            </a:r>
          </a:p>
          <a:p>
            <a:r>
              <a:rPr lang="en-US" dirty="0"/>
              <a:t>We will have an overview of Cloud technologies toward the end of this course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293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 over the weekend</a:t>
            </a:r>
          </a:p>
          <a:p>
            <a:r>
              <a:rPr lang="en-US" dirty="0"/>
              <a:t>TCP/IP and Network Architecture</a:t>
            </a:r>
          </a:p>
          <a:p>
            <a:r>
              <a:rPr lang="en-US" dirty="0"/>
              <a:t>Google Hacking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888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7200" dirty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42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dirty="0"/>
              <a:t>The tools and techniques discussed and used in this course should only be used on systems you personally own, or have written permission to use.</a:t>
            </a:r>
          </a:p>
          <a:p>
            <a:r>
              <a:rPr lang="en-US" dirty="0"/>
              <a:t>Some of the tools used have the potential to disrupt or break computer systems.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10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Hacking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hacking?</a:t>
            </a:r>
          </a:p>
          <a:p>
            <a:r>
              <a:rPr lang="en-US" dirty="0"/>
              <a:t>What is Ethical about Hacking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93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hacker explores the difference between how something is supposed to work and how it really works.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4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Wikipedia’s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 the computer security context, a hacker is someone who seeks and exploits weaknesses in a computer system or computer network.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47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Successful penetration testers look at the world through a different lens</a:t>
            </a:r>
          </a:p>
          <a:p>
            <a:pPr lvl="1"/>
            <a:r>
              <a:rPr lang="en-US" dirty="0"/>
              <a:t>They think outside the box</a:t>
            </a:r>
          </a:p>
          <a:p>
            <a:pPr lvl="1"/>
            <a:r>
              <a:rPr lang="en-US" dirty="0"/>
              <a:t>They do things differently</a:t>
            </a:r>
          </a:p>
          <a:p>
            <a:pPr lvl="1"/>
            <a:r>
              <a:rPr lang="en-US" dirty="0"/>
              <a:t>They don’t look at the glass as half full or half empty, instead they look at the glass and think “If I hit the glass just right, I can crack it and drain out just what I want.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 5211.001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888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973</TotalTime>
  <Words>1933</Words>
  <Application>Microsoft Macintosh PowerPoint</Application>
  <PresentationFormat>On-screen Show (4:3)</PresentationFormat>
  <Paragraphs>364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Apex</vt:lpstr>
      <vt:lpstr>Intro to Ethical Hacking</vt:lpstr>
      <vt:lpstr>Introduction</vt:lpstr>
      <vt:lpstr>Passing This Course</vt:lpstr>
      <vt:lpstr>About the Course</vt:lpstr>
      <vt:lpstr>Caution</vt:lpstr>
      <vt:lpstr>Ethical Hacking</vt:lpstr>
      <vt:lpstr>My Definition</vt:lpstr>
      <vt:lpstr>Wikipedia’s Definition</vt:lpstr>
      <vt:lpstr>Mindset</vt:lpstr>
      <vt:lpstr>Mindset (Continued)</vt:lpstr>
      <vt:lpstr>Threat vs. Vulnerability vs. Risk</vt:lpstr>
      <vt:lpstr>Threat vs. Vulnerability vs. Risk Continued</vt:lpstr>
      <vt:lpstr>General Types of Attacks Active vs Passive</vt:lpstr>
      <vt:lpstr>General Types of Attacks Internal vs External</vt:lpstr>
      <vt:lpstr>Penetration Testing</vt:lpstr>
      <vt:lpstr>Security Assessments</vt:lpstr>
      <vt:lpstr>Benefits of Assessments</vt:lpstr>
      <vt:lpstr>Why Do We Do This</vt:lpstr>
      <vt:lpstr>What To Do With Findings</vt:lpstr>
      <vt:lpstr>Types of Tests</vt:lpstr>
      <vt:lpstr>Phases</vt:lpstr>
      <vt:lpstr>Alternate View</vt:lpstr>
      <vt:lpstr>Going too Far</vt:lpstr>
      <vt:lpstr>Iteration and Following Hunches</vt:lpstr>
      <vt:lpstr>Limitations</vt:lpstr>
      <vt:lpstr>Limitations Known Vulnerabilities</vt:lpstr>
      <vt:lpstr>Public Methodologies</vt:lpstr>
      <vt:lpstr>Infrastructure for Penetration Testing</vt:lpstr>
      <vt:lpstr>Operating Systems</vt:lpstr>
      <vt:lpstr>Software for Testing in this Course</vt:lpstr>
      <vt:lpstr>Software for Testing in this Course (2)</vt:lpstr>
      <vt:lpstr>Other Free Tools</vt:lpstr>
      <vt:lpstr>Some Sources of Tools and Exploits</vt:lpstr>
      <vt:lpstr>Vulnerability Research</vt:lpstr>
      <vt:lpstr>Commercial Tools</vt:lpstr>
      <vt:lpstr>In House Tools</vt:lpstr>
      <vt:lpstr>Going Further With Labs</vt:lpstr>
      <vt:lpstr>Machines for Testing</vt:lpstr>
      <vt:lpstr>Virtual Test Machines</vt:lpstr>
      <vt:lpstr>ISPs</vt:lpstr>
      <vt:lpstr>Cloud</vt:lpstr>
      <vt:lpstr>Next Week</vt:lpstr>
      <vt:lpstr>Questions</vt:lpstr>
    </vt:vector>
  </TitlesOfParts>
  <Company>Hewlett-Packard Company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Ethical Hacking</dc:title>
  <dc:creator>Wade</dc:creator>
  <cp:lastModifiedBy>Wade Mackey</cp:lastModifiedBy>
  <cp:revision>55</cp:revision>
  <dcterms:created xsi:type="dcterms:W3CDTF">2014-08-27T02:09:01Z</dcterms:created>
  <dcterms:modified xsi:type="dcterms:W3CDTF">2019-09-02T18:59:54Z</dcterms:modified>
</cp:coreProperties>
</file>