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256" r:id="rId2"/>
    <p:sldId id="258" r:id="rId3"/>
    <p:sldId id="779" r:id="rId4"/>
    <p:sldId id="780" r:id="rId5"/>
    <p:sldId id="781" r:id="rId6"/>
    <p:sldId id="714" r:id="rId7"/>
    <p:sldId id="715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69" r:id="rId19"/>
    <p:sldId id="685" r:id="rId20"/>
    <p:sldId id="686" r:id="rId21"/>
    <p:sldId id="687" r:id="rId22"/>
    <p:sldId id="688" r:id="rId23"/>
    <p:sldId id="772" r:id="rId24"/>
    <p:sldId id="771" r:id="rId25"/>
    <p:sldId id="773" r:id="rId26"/>
    <p:sldId id="774" r:id="rId27"/>
    <p:sldId id="689" r:id="rId28"/>
    <p:sldId id="690" r:id="rId29"/>
    <p:sldId id="691" r:id="rId30"/>
    <p:sldId id="692" r:id="rId31"/>
    <p:sldId id="775" r:id="rId32"/>
    <p:sldId id="693" r:id="rId33"/>
    <p:sldId id="694" r:id="rId34"/>
    <p:sldId id="695" r:id="rId35"/>
    <p:sldId id="776" r:id="rId36"/>
    <p:sldId id="696" r:id="rId37"/>
    <p:sldId id="697" r:id="rId38"/>
    <p:sldId id="698" r:id="rId39"/>
    <p:sldId id="699" r:id="rId40"/>
    <p:sldId id="700" r:id="rId41"/>
    <p:sldId id="701" r:id="rId42"/>
    <p:sldId id="702" r:id="rId43"/>
    <p:sldId id="703" r:id="rId44"/>
    <p:sldId id="704" r:id="rId45"/>
    <p:sldId id="705" r:id="rId46"/>
    <p:sldId id="706" r:id="rId47"/>
    <p:sldId id="707" r:id="rId48"/>
    <p:sldId id="708" r:id="rId49"/>
    <p:sldId id="709" r:id="rId50"/>
    <p:sldId id="710" r:id="rId51"/>
    <p:sldId id="711" r:id="rId52"/>
    <p:sldId id="712" r:id="rId53"/>
    <p:sldId id="713" r:id="rId54"/>
    <p:sldId id="777" r:id="rId55"/>
    <p:sldId id="778" r:id="rId56"/>
    <p:sldId id="784" r:id="rId57"/>
    <p:sldId id="782" r:id="rId58"/>
    <p:sldId id="39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1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1sec001fall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koperator.com/installing-metasploit-in-ubun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anme.nmap.org/" TargetMode="External"/><Relationship Id="rId2" Type="http://schemas.openxmlformats.org/officeDocument/2006/relationships/hyperlink" Target="https://developer.microsoft.com/en-us/microsoft-edge/tools/vm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ensive-security.com/metasploit-unleashed/Pivotin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thebox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se64decode.org/" TargetMode="External"/><Relationship Id="rId4" Type="http://schemas.openxmlformats.org/officeDocument/2006/relationships/hyperlink" Target="https://beautifier.io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loit-db.com/searchsploi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6</a:t>
            </a:r>
          </a:p>
          <a:p>
            <a:r>
              <a:rPr lang="en-US" sz="1800" dirty="0">
                <a:hlinkClick r:id="rId2"/>
              </a:rPr>
              <a:t>https://community.mis.temple.edu/mis5211sec001fall2019/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Payload?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show payloads makes more sense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200428"/>
            <a:ext cx="6895238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3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Payload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442" y="1600200"/>
            <a:ext cx="698711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8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Target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619" y="2397319"/>
            <a:ext cx="7104762" cy="31142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2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RHOST [Target IP]</a:t>
            </a:r>
          </a:p>
          <a:p>
            <a:r>
              <a:rPr lang="en-US" dirty="0"/>
              <a:t>Set target [Target Number from Previous Slide]</a:t>
            </a:r>
          </a:p>
          <a:p>
            <a:r>
              <a:rPr lang="en-US" dirty="0"/>
              <a:t>Show options will list your settings so you can verify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5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Ubuntu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process, we find a machine via scanning</a:t>
            </a:r>
          </a:p>
          <a:p>
            <a:r>
              <a:rPr lang="en-US" dirty="0"/>
              <a:t>Either select port found during scanning if it looks promising (Like open port with samba)</a:t>
            </a:r>
          </a:p>
          <a:p>
            <a:r>
              <a:rPr lang="en-US" dirty="0"/>
              <a:t>Or, run vulnerability scanner to find more options</a:t>
            </a:r>
          </a:p>
          <a:p>
            <a:r>
              <a:rPr lang="en-US" dirty="0"/>
              <a:t>Lets say we found samba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New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search 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88" y="2133600"/>
            <a:ext cx="6848224" cy="39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95" y="2321129"/>
            <a:ext cx="7923809" cy="32666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of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Set LPORT 8080</a:t>
            </a:r>
          </a:p>
          <a:p>
            <a:r>
              <a:rPr lang="en-US" dirty="0"/>
              <a:t>Set RHOST 192.168.x.x</a:t>
            </a:r>
          </a:p>
          <a:p>
            <a:r>
              <a:rPr lang="en-US" dirty="0"/>
              <a:t>And finally</a:t>
            </a:r>
          </a:p>
          <a:p>
            <a:r>
              <a:rPr lang="en-US" dirty="0"/>
              <a:t>exploit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66" y="1464053"/>
            <a:ext cx="6466667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Meterpreter is an extension to the Metasploit Framework that leverages Metasploit functionality to extend the ability to exploit a victim system.</a:t>
            </a:r>
          </a:p>
          <a:p>
            <a:r>
              <a:rPr lang="en-US" dirty="0"/>
              <a:t>Meterpreter provides for the facility to migrate to different processes once a system has be compromised.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5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vs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examples for meterpreter are shown in Windows.  This is because Windows is easier for meterpreter to deal with.</a:t>
            </a:r>
          </a:p>
          <a:p>
            <a:r>
              <a:rPr lang="en-US" dirty="0"/>
              <a:t>The goal of meterpreter is to remain entirely in memory.  That is, no foot print on the hard drive to make detection more difficult</a:t>
            </a:r>
          </a:p>
          <a:p>
            <a:r>
              <a:rPr lang="en-US" dirty="0"/>
              <a:t>Windows facilitates this through built in APIs that are not present in Linux</a:t>
            </a:r>
          </a:p>
          <a:p>
            <a:r>
              <a:rPr lang="en-US" dirty="0"/>
              <a:t>We will work through a Linux example do to licensing and availability of </a:t>
            </a:r>
            <a:r>
              <a:rPr lang="en-US" dirty="0" err="1"/>
              <a:t>metasploitable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Odds and Ends</a:t>
            </a:r>
          </a:p>
          <a:p>
            <a:r>
              <a:rPr lang="en-US" dirty="0"/>
              <a:t>More Metasploit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getting the database to work last week, it failed again during testing for this week.</a:t>
            </a:r>
          </a:p>
          <a:p>
            <a:r>
              <a:rPr lang="en-US" dirty="0"/>
              <a:t>Eventually built a new version of Metasploit framework and nmap in a fresh version of Ubuntu</a:t>
            </a:r>
          </a:p>
          <a:p>
            <a:r>
              <a:rPr lang="en-US" dirty="0"/>
              <a:t>URL for direction:</a:t>
            </a:r>
          </a:p>
          <a:p>
            <a:pPr lvl="1"/>
            <a:r>
              <a:rPr lang="en-US" dirty="0">
                <a:hlinkClick r:id="rId2"/>
              </a:rPr>
              <a:t>http://www.darkoperator.com/installing-metasploit-in-ubunt/</a:t>
            </a:r>
            <a:endParaRPr lang="en-US" dirty="0"/>
          </a:p>
          <a:p>
            <a:pPr lvl="1"/>
            <a:r>
              <a:rPr lang="en-US" dirty="0"/>
              <a:t>This will work, but step “bundle </a:t>
            </a:r>
            <a:r>
              <a:rPr lang="en-US" dirty="0" err="1"/>
              <a:t>insrall</a:t>
            </a:r>
            <a:r>
              <a:rPr lang="en-US" dirty="0"/>
              <a:t>” will require </a:t>
            </a:r>
            <a:r>
              <a:rPr lang="en-US" dirty="0" err="1"/>
              <a:t>sudo</a:t>
            </a:r>
            <a:r>
              <a:rPr lang="en-US" dirty="0"/>
              <a:t> and running nmap or Metasploit-framework will also require </a:t>
            </a:r>
            <a:r>
              <a:rPr lang="en-US" dirty="0" err="1"/>
              <a:t>sudo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a Linux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nmap, Metasploit framework, and </a:t>
            </a:r>
            <a:r>
              <a:rPr lang="en-US" dirty="0" err="1"/>
              <a:t>metasploitable</a:t>
            </a:r>
            <a:endParaRPr lang="en-US" dirty="0"/>
          </a:p>
          <a:p>
            <a:r>
              <a:rPr lang="en-US" dirty="0"/>
              <a:t>We will launch both Kali and </a:t>
            </a:r>
            <a:r>
              <a:rPr lang="en-US" dirty="0" err="1"/>
              <a:t>Metasploitable</a:t>
            </a:r>
            <a:endParaRPr lang="en-US" dirty="0"/>
          </a:p>
          <a:p>
            <a:r>
              <a:rPr lang="en-US" dirty="0"/>
              <a:t>In this example</a:t>
            </a:r>
          </a:p>
          <a:p>
            <a:pPr lvl="1"/>
            <a:r>
              <a:rPr lang="en-US" dirty="0"/>
              <a:t>Metasploit =192.168.241.134</a:t>
            </a:r>
          </a:p>
          <a:p>
            <a:pPr lvl="1"/>
            <a:r>
              <a:rPr lang="en-US" dirty="0" err="1"/>
              <a:t>Metasploitable</a:t>
            </a:r>
            <a:r>
              <a:rPr lang="en-US" dirty="0"/>
              <a:t>=192.168.241.131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9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with nmap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scan with nmap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Looking through scan we see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133762"/>
            <a:ext cx="6828571" cy="25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93" y="5257800"/>
            <a:ext cx="6752381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2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with nmap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Looking through scan we also see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743200"/>
            <a:ext cx="6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Exploit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start building exploit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2" y="2133600"/>
            <a:ext cx="583809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Exploit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3025891"/>
            <a:ext cx="6866667" cy="18571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9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try Tomcat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/>
          <a:lstStyle/>
          <a:p>
            <a:r>
              <a:rPr lang="en-US" dirty="0"/>
              <a:t>We can see tomcat is up and running!</a:t>
            </a:r>
          </a:p>
          <a:p>
            <a:r>
              <a:rPr lang="en-US" dirty="0"/>
              <a:t>Googling shows default ID/Password is tomcat/tomcat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91" y="1774299"/>
            <a:ext cx="232380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6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Exploit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start building exploit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062333"/>
            <a:ext cx="6857143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14" y="1806843"/>
            <a:ext cx="6828571" cy="42952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9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075" y="1600200"/>
            <a:ext cx="667584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FF48-BBBD-5049-AA3D-99505BD3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7791-453C-DD4D-AE34-1D178530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for Virtual Windows boxes</a:t>
            </a:r>
          </a:p>
          <a:p>
            <a:pPr lvl="1"/>
            <a:r>
              <a:rPr lang="en-US" dirty="0">
                <a:hlinkClick r:id="rId2"/>
              </a:rPr>
              <a:t>https://developer.microsoft.com/en-us/microsoft-edge/tools/vms/</a:t>
            </a:r>
            <a:endParaRPr lang="en-US" dirty="0"/>
          </a:p>
          <a:p>
            <a:pPr lvl="1"/>
            <a:r>
              <a:rPr lang="en-US" dirty="0"/>
              <a:t>These are </a:t>
            </a:r>
            <a:r>
              <a:rPr lang="en-US" dirty="0" err="1"/>
              <a:t>evals</a:t>
            </a:r>
            <a:r>
              <a:rPr lang="en-US" dirty="0"/>
              <a:t> machines and only good for 60 days</a:t>
            </a:r>
          </a:p>
          <a:p>
            <a:r>
              <a:rPr lang="en-US" dirty="0"/>
              <a:t>Scan Me</a:t>
            </a:r>
          </a:p>
          <a:p>
            <a:pPr lvl="1"/>
            <a:r>
              <a:rPr lang="en-US" dirty="0">
                <a:hlinkClick r:id="rId3"/>
              </a:rPr>
              <a:t>http://scanme.nmap.org</a:t>
            </a:r>
            <a:endParaRPr lang="en-US" dirty="0"/>
          </a:p>
          <a:p>
            <a:pPr lvl="1"/>
            <a:r>
              <a:rPr lang="en-US" dirty="0"/>
              <a:t>From the Site:</a:t>
            </a:r>
          </a:p>
          <a:p>
            <a:pPr lvl="2"/>
            <a:r>
              <a:rPr lang="en-US" dirty="0"/>
              <a:t>“Try not to hammer on the server too hard. A few scans in a day is fine, but </a:t>
            </a:r>
            <a:r>
              <a:rPr lang="en-US" dirty="0" err="1"/>
              <a:t>dont</a:t>
            </a:r>
            <a:r>
              <a:rPr lang="en-US" dirty="0"/>
              <a:t> scan 100 times a day or use this site to test your </a:t>
            </a:r>
            <a:r>
              <a:rPr lang="en-US" dirty="0" err="1"/>
              <a:t>ssh</a:t>
            </a:r>
            <a:r>
              <a:rPr lang="en-US" dirty="0"/>
              <a:t> brute-force password cracking tool.”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A4EB0-AC31-B64D-B05F-BF85A2B3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0ED0C-8DD0-414A-BC22-67AD08BB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7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from the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 found on forums suggested the payload “java/</a:t>
            </a:r>
            <a:r>
              <a:rPr lang="en-US" dirty="0" err="1"/>
              <a:t>meterpreter</a:t>
            </a:r>
            <a:r>
              <a:rPr lang="en-US" dirty="0"/>
              <a:t>/</a:t>
            </a:r>
            <a:r>
              <a:rPr lang="en-US" dirty="0" err="1"/>
              <a:t>reverse_tcp</a:t>
            </a:r>
            <a:r>
              <a:rPr lang="en-US" dirty="0"/>
              <a:t>” should work.  Tried numerous time without success.</a:t>
            </a:r>
          </a:p>
          <a:p>
            <a:r>
              <a:rPr lang="en-US" dirty="0"/>
              <a:t>Decided to “play around”.  Tried PAYLOAD “</a:t>
            </a:r>
            <a:r>
              <a:rPr lang="en-US" dirty="0" err="1"/>
              <a:t>bind_tcp</a:t>
            </a:r>
            <a:r>
              <a:rPr lang="en-US" dirty="0"/>
              <a:t>”</a:t>
            </a:r>
          </a:p>
          <a:p>
            <a:r>
              <a:rPr lang="en-US" dirty="0"/>
              <a:t>Results on next pages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8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64" y="1600200"/>
            <a:ext cx="607307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12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in!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4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 what!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some info: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now we can background the process and do it again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10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61" y="4800600"/>
            <a:ext cx="6790476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5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Backgrounding (Pivoting)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attacker to “pivot” through a compromised machine and attack another machine on the victim network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Recon first compromised machine</a:t>
            </a:r>
          </a:p>
          <a:p>
            <a:pPr lvl="1"/>
            <a:r>
              <a:rPr lang="en-US" dirty="0"/>
              <a:t>Set up routing to new target</a:t>
            </a:r>
          </a:p>
          <a:p>
            <a:pPr lvl="1"/>
            <a:r>
              <a:rPr lang="en-US" dirty="0"/>
              <a:t>Launch attack through first target to second target</a:t>
            </a:r>
          </a:p>
          <a:p>
            <a:pPr lvl="1"/>
            <a:r>
              <a:rPr lang="en-US" dirty="0"/>
              <a:t>Repeat as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Pivoting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https://www.offensive-security.com/metasploit-unleashed/Pivoting/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3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Meterpreter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get to that meterpreter prompt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options open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1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Meterpreter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Migrate to another process</a:t>
            </a:r>
          </a:p>
          <a:p>
            <a:pPr lvl="1"/>
            <a:r>
              <a:rPr lang="en-US" dirty="0"/>
              <a:t>Run post/windows/manage/migrate</a:t>
            </a:r>
          </a:p>
          <a:p>
            <a:r>
              <a:rPr lang="en-US" dirty="0"/>
              <a:t>Kill Antivirus Software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killav</a:t>
            </a:r>
            <a:endParaRPr lang="en-US" dirty="0"/>
          </a:p>
          <a:p>
            <a:r>
              <a:rPr lang="en-US" dirty="0"/>
              <a:t>Dump System Password hash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hashdump</a:t>
            </a:r>
            <a:endParaRPr lang="en-US" dirty="0"/>
          </a:p>
          <a:p>
            <a:r>
              <a:rPr lang="en-US" dirty="0"/>
              <a:t>View All Traffic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packetrecorder</a:t>
            </a:r>
            <a:r>
              <a:rPr lang="en-US" dirty="0"/>
              <a:t> –I 1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/>
              <a:t>Note: Not all actions work with all payloads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97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want to be caught by Antivirus software</a:t>
            </a:r>
          </a:p>
          <a:p>
            <a:r>
              <a:rPr lang="en-US" dirty="0"/>
              <a:t>Most AV systems are signature based</a:t>
            </a:r>
          </a:p>
          <a:p>
            <a:r>
              <a:rPr lang="en-US" dirty="0"/>
              <a:t>Signature must be specific enough to trigger only when they bump in to truly malicious software</a:t>
            </a:r>
          </a:p>
          <a:p>
            <a:r>
              <a:rPr lang="en-US" dirty="0"/>
              <a:t>Therefore, we can create unique payloads that have not been seen before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59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Metasploit-framework came with two tools to help with this</a:t>
            </a:r>
          </a:p>
          <a:p>
            <a:pPr lvl="1"/>
            <a:r>
              <a:rPr lang="en-US" dirty="0" err="1"/>
              <a:t>Msfencode</a:t>
            </a:r>
            <a:endParaRPr lang="en-US" dirty="0"/>
          </a:p>
          <a:p>
            <a:pPr lvl="1"/>
            <a:r>
              <a:rPr lang="en-US" dirty="0" err="1"/>
              <a:t>Msfpayload</a:t>
            </a:r>
            <a:endParaRPr lang="en-US" dirty="0"/>
          </a:p>
          <a:p>
            <a:r>
              <a:rPr lang="en-US" dirty="0"/>
              <a:t>Both of these are now deprecated and will be removed on or about June of 2015</a:t>
            </a:r>
          </a:p>
          <a:p>
            <a:r>
              <a:rPr lang="en-US" dirty="0" err="1"/>
              <a:t>Msfvenom</a:t>
            </a:r>
            <a:r>
              <a:rPr lang="en-US" dirty="0"/>
              <a:t> is the replacement</a:t>
            </a:r>
          </a:p>
          <a:p>
            <a:r>
              <a:rPr lang="en-US" dirty="0"/>
              <a:t>All three are currently part of the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7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1040-2476-BA40-BD0D-D6AC5883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0C74-BE19-7440-BD58-8D4D8DE8A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Hack the Box</a:t>
            </a:r>
          </a:p>
          <a:p>
            <a:pPr lvl="1"/>
            <a:r>
              <a:rPr lang="en-US" dirty="0">
                <a:hlinkClick r:id="rId3"/>
              </a:rPr>
              <a:t>https://www.hackthebox.eu</a:t>
            </a:r>
            <a:endParaRPr lang="en-US" dirty="0"/>
          </a:p>
          <a:p>
            <a:r>
              <a:rPr lang="en-US" dirty="0"/>
              <a:t>To get an invite code, you will need to ”Hack the Box”</a:t>
            </a:r>
          </a:p>
          <a:p>
            <a:pPr lvl="1"/>
            <a:r>
              <a:rPr lang="en-US" dirty="0"/>
              <a:t>You can give it a try now if you want</a:t>
            </a:r>
          </a:p>
          <a:p>
            <a:pPr lvl="1"/>
            <a:r>
              <a:rPr lang="en-US" dirty="0"/>
              <a:t>I’ll cover some ideas and hints when we get to Web Application portion</a:t>
            </a:r>
          </a:p>
          <a:p>
            <a:r>
              <a:rPr lang="en-US" dirty="0"/>
              <a:t>Helpful sites if you want to try:</a:t>
            </a:r>
          </a:p>
          <a:p>
            <a:pPr lvl="1"/>
            <a:r>
              <a:rPr lang="en-US" dirty="0">
                <a:hlinkClick r:id="rId4"/>
              </a:rPr>
              <a:t>https://beautifier.io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https://www.base64decode.org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75633-2ACC-2648-BEBF-50A6CE8C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68493-312D-8444-9F3C-9201A5FE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8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Payloads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Here’s a snippet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many options needed to pipe to more to show beginning of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6" y="2133600"/>
            <a:ext cx="79813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10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our options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2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try a Summary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802" y="1600200"/>
            <a:ext cx="5560396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6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MSFconsole</a:t>
            </a:r>
            <a:r>
              <a:rPr lang="en-US" dirty="0"/>
              <a:t> is still up in another terminal</a:t>
            </a:r>
          </a:p>
          <a:p>
            <a:r>
              <a:rPr lang="en-US" dirty="0"/>
              <a:t>Note that options I had selected in that session are still active in the payloads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28" y="3219476"/>
            <a:ext cx="5257143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9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MSFvenom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venom is the future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0" y="2362200"/>
            <a:ext cx="7952800" cy="34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8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MSFvenom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069066"/>
            <a:ext cx="6895238" cy="1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620303"/>
            <a:ext cx="5486400" cy="1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8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Notes On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Packers</a:t>
            </a:r>
          </a:p>
          <a:p>
            <a:pPr lvl="1"/>
            <a:r>
              <a:rPr lang="en-US" dirty="0"/>
              <a:t>Packers are tools that compress an executable and combine it with decompression code to expand it upon execution.</a:t>
            </a:r>
          </a:p>
          <a:p>
            <a:pPr lvl="1"/>
            <a:r>
              <a:rPr lang="en-US" dirty="0"/>
              <a:t>Resultant code will not match the signature of the original</a:t>
            </a:r>
          </a:p>
          <a:p>
            <a:r>
              <a:rPr lang="en-US" dirty="0"/>
              <a:t>Popular packer is UPX</a:t>
            </a:r>
          </a:p>
          <a:p>
            <a:pPr lvl="1"/>
            <a:r>
              <a:rPr lang="en-US" dirty="0"/>
              <a:t>You can get it by running this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5181600"/>
            <a:ext cx="6723809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include:</a:t>
            </a:r>
          </a:p>
          <a:p>
            <a:pPr lvl="1"/>
            <a:r>
              <a:rPr lang="en-US" dirty="0"/>
              <a:t>Browser based attacks</a:t>
            </a:r>
          </a:p>
          <a:p>
            <a:pPr lvl="1"/>
            <a:r>
              <a:rPr lang="en-US" dirty="0"/>
              <a:t>PDF readers</a:t>
            </a:r>
          </a:p>
          <a:p>
            <a:pPr lvl="1"/>
            <a:r>
              <a:rPr lang="en-US" dirty="0"/>
              <a:t>MS Office Files</a:t>
            </a:r>
          </a:p>
          <a:p>
            <a:pPr lvl="1"/>
            <a:r>
              <a:rPr lang="en-US" dirty="0"/>
              <a:t>Flash Files</a:t>
            </a:r>
          </a:p>
          <a:p>
            <a:pPr lvl="1"/>
            <a:r>
              <a:rPr lang="en-US" dirty="0"/>
              <a:t>Etc….</a:t>
            </a:r>
          </a:p>
          <a:p>
            <a:r>
              <a:rPr lang="en-US" dirty="0"/>
              <a:t>We’re just going to briefly talk about some browser attacks here.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a little background</a:t>
            </a:r>
          </a:p>
          <a:p>
            <a:r>
              <a:rPr lang="en-US" dirty="0"/>
              <a:t>In coding there is something called a “no operation” , that is, it does nothing, has no impact, just takes up space.</a:t>
            </a:r>
          </a:p>
          <a:p>
            <a:r>
              <a:rPr lang="en-US" dirty="0"/>
              <a:t>In hex /x90/</a:t>
            </a:r>
          </a:p>
          <a:p>
            <a:r>
              <a:rPr lang="en-US" dirty="0"/>
              <a:t>Theses are called NOPs, string them together and you build something called a NOP sled</a:t>
            </a:r>
          </a:p>
          <a:p>
            <a:r>
              <a:rPr lang="en-US" dirty="0"/>
              <a:t>Put a little shellcode at the end and you have an attack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7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Browsers use a “heap” to store operations that need to be executed.</a:t>
            </a:r>
          </a:p>
          <a:p>
            <a:r>
              <a:rPr lang="en-US" dirty="0"/>
              <a:t>Maybe you have heard the phrase “Heap Spray” or “Heap Spraying”</a:t>
            </a:r>
          </a:p>
          <a:p>
            <a:r>
              <a:rPr lang="en-US" dirty="0"/>
              <a:t>This refers to throwing enough data at a heap to overwhelm it and get the machine to execute the code you want</a:t>
            </a:r>
          </a:p>
          <a:p>
            <a:r>
              <a:rPr lang="en-US" dirty="0"/>
              <a:t>Combine this with the NOP Sled and you have a mechanism to inject code via a browser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439F-3637-2A46-8FD0-63B922F0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Metasploit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8007-C4FE-F14A-985E-4D44C4C4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Kali, Metasploit, and </a:t>
            </a:r>
            <a:r>
              <a:rPr lang="en-US" dirty="0" err="1"/>
              <a:t>Metaspoitable</a:t>
            </a:r>
            <a:r>
              <a:rPr lang="en-US" dirty="0"/>
              <a:t> on your laptop, you may want to start them up and follow along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75420-71AF-A445-B97A-E55275E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5B4F-5704-CB45-8AF4-98B2700A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8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 NOP Sled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/x90/x90/x90/x90/x90/x90/x90/x90/x90/x90/x90/x90/x90/x90/x90/x90/x90/x90/x90/x90/x90/x90/x90/x90/x90/x90/x90/x90/x90/x90/x90/x90/x90/x90/x90/x90/x90/x90/x90/x90/x90/x90/x90/x90/x90/x90/x90/x90/x90/x90/x90/x90/x90/x90/x90/x90/x90/x90/x90/x90/x90/x90/x90/x90/[Shellcode Here]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08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Metasploit-Framework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Payload, Encode, and Venom have the ability to combine NOP sled with shell code in a payload that can be attached to a link for a browser, or in a PDF or other document.</a:t>
            </a:r>
          </a:p>
          <a:p>
            <a:r>
              <a:rPr lang="en-US" dirty="0"/>
              <a:t>That is as far as we are going with this.  Just know that the tools have this capability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71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Metasploit-Framework Auxiliary Modules are modules that are modules that perform functions other then exploits</a:t>
            </a:r>
          </a:p>
          <a:p>
            <a:r>
              <a:rPr lang="en-US" dirty="0"/>
              <a:t>Broke down in to three main areas</a:t>
            </a:r>
          </a:p>
          <a:p>
            <a:pPr lvl="1"/>
            <a:r>
              <a:rPr lang="en-US" dirty="0"/>
              <a:t>Admin</a:t>
            </a:r>
          </a:p>
          <a:p>
            <a:pPr lvl="1"/>
            <a:r>
              <a:rPr lang="en-US" dirty="0"/>
              <a:t>Scanner</a:t>
            </a:r>
          </a:p>
          <a:p>
            <a:pPr lvl="1"/>
            <a:r>
              <a:rPr lang="en-US" dirty="0"/>
              <a:t>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06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pPr lvl="1"/>
            <a:r>
              <a:rPr lang="en-US" dirty="0"/>
              <a:t>Admin HTTP Modules (tomcat)</a:t>
            </a:r>
          </a:p>
          <a:p>
            <a:pPr lvl="1"/>
            <a:r>
              <a:rPr lang="en-US" dirty="0"/>
              <a:t>Admin MSSQL Modules</a:t>
            </a:r>
          </a:p>
          <a:p>
            <a:pPr lvl="1"/>
            <a:r>
              <a:rPr lang="en-US" dirty="0"/>
              <a:t>Admin MySQL Modules</a:t>
            </a:r>
          </a:p>
          <a:p>
            <a:pPr lvl="1"/>
            <a:r>
              <a:rPr lang="en-US" dirty="0"/>
              <a:t>Admin </a:t>
            </a:r>
            <a:r>
              <a:rPr lang="en-US" dirty="0" err="1"/>
              <a:t>Postgres</a:t>
            </a:r>
            <a:r>
              <a:rPr lang="en-US" dirty="0"/>
              <a:t> Modules</a:t>
            </a:r>
          </a:p>
          <a:p>
            <a:pPr lvl="1"/>
            <a:r>
              <a:rPr lang="en-US" dirty="0"/>
              <a:t>Admin VMWare Modules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02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4232" y="2819399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DCERPC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IMAP</a:t>
            </a:r>
          </a:p>
          <a:p>
            <a:r>
              <a:rPr lang="en-US" dirty="0"/>
              <a:t>MSSQL</a:t>
            </a:r>
          </a:p>
          <a:p>
            <a:r>
              <a:rPr lang="en-US" dirty="0"/>
              <a:t>MySQL</a:t>
            </a:r>
          </a:p>
          <a:p>
            <a:r>
              <a:rPr lang="en-US" dirty="0"/>
              <a:t>NetBIOS</a:t>
            </a:r>
          </a:p>
          <a:p>
            <a:r>
              <a:rPr lang="en-US" dirty="0"/>
              <a:t>POP3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957899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SMB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SNMP</a:t>
            </a:r>
          </a:p>
          <a:p>
            <a:r>
              <a:rPr lang="en-US" dirty="0"/>
              <a:t>SSH</a:t>
            </a:r>
          </a:p>
          <a:p>
            <a:r>
              <a:rPr lang="en-US" dirty="0"/>
              <a:t>Telnet</a:t>
            </a:r>
          </a:p>
          <a:p>
            <a:r>
              <a:rPr lang="en-US" dirty="0"/>
              <a:t>TFTP</a:t>
            </a:r>
          </a:p>
          <a:p>
            <a:r>
              <a:rPr lang="en-US" dirty="0"/>
              <a:t>VMWare</a:t>
            </a:r>
          </a:p>
          <a:p>
            <a:r>
              <a:rPr lang="en-US" dirty="0"/>
              <a:t>VNC</a:t>
            </a:r>
          </a:p>
        </p:txBody>
      </p:sp>
    </p:spTree>
    <p:extLst>
      <p:ext uri="{BB962C8B-B14F-4D97-AF65-F5344CB8AC3E}">
        <p14:creationId xmlns:p14="http://schemas.microsoft.com/office/powerpoint/2010/main" val="1484913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 err="1"/>
              <a:t>http_ntlm</a:t>
            </a:r>
            <a:endParaRPr lang="en-US" dirty="0"/>
          </a:p>
          <a:p>
            <a:pPr lvl="1"/>
            <a:r>
              <a:rPr lang="en-US" dirty="0" err="1"/>
              <a:t>imap</a:t>
            </a:r>
            <a:endParaRPr lang="en-US" dirty="0"/>
          </a:p>
          <a:p>
            <a:pPr lvl="1"/>
            <a:r>
              <a:rPr lang="en-US" dirty="0"/>
              <a:t>pop3</a:t>
            </a:r>
          </a:p>
          <a:p>
            <a:pPr lvl="1"/>
            <a:r>
              <a:rPr lang="en-US" dirty="0" err="1"/>
              <a:t>smb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1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7869-9862-1842-A2AC-7115C661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searchsploit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681D-B12E-5144-9B52-2C46099F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line tool to search exploit-</a:t>
            </a:r>
            <a:r>
              <a:rPr lang="en-US" dirty="0" err="1"/>
              <a:t>db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https://www.exploit-db.com/searchsploit</a:t>
            </a:r>
            <a:endParaRPr lang="en-US" dirty="0"/>
          </a:p>
          <a:p>
            <a:pPr lvl="1"/>
            <a:r>
              <a:rPr lang="en-US" dirty="0"/>
              <a:t>Already installed in Kali</a:t>
            </a:r>
          </a:p>
          <a:p>
            <a:pPr lvl="1"/>
            <a:r>
              <a:rPr lang="en-US" dirty="0"/>
              <a:t>Follow directions on site to update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F106F-DBCC-3948-8B1D-9E09A097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B678A-F50C-074E-9F85-7A058B2C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2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8A32-BD02-254A-825A-EB6A9799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9979-1D36-F644-A8E8-0CC26B74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  <a:p>
            <a:r>
              <a:rPr lang="en-US" dirty="0"/>
              <a:t>Social Engineering Toolkit </a:t>
            </a:r>
          </a:p>
          <a:p>
            <a:r>
              <a:rPr lang="en-US" dirty="0"/>
              <a:t>Encoding, and Encryption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41D2E-AA19-E54E-B92F-CC7F5B85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23D47-C6F2-164E-B385-10DAB8DA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03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Msf&gt; show exploits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Msf&gt; show auxiliary</a:t>
            </a:r>
          </a:p>
          <a:p>
            <a:pPr lvl="1"/>
            <a:r>
              <a:rPr lang="en-US" dirty="0"/>
              <a:t>Msf&gt; show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632125"/>
            <a:ext cx="6876190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search for specific exploits</a:t>
            </a:r>
          </a:p>
          <a:p>
            <a:pPr lvl="1"/>
            <a:r>
              <a:rPr lang="en-US" dirty="0"/>
              <a:t>Msf&gt; search ms08_067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743200"/>
            <a:ext cx="6895238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Msf&gt; show payloads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2216685"/>
            <a:ext cx="6914286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know the exploit you want:</a:t>
            </a:r>
          </a:p>
          <a:p>
            <a:endParaRPr lang="en-US" dirty="0"/>
          </a:p>
          <a:p>
            <a:r>
              <a:rPr lang="en-US" dirty="0"/>
              <a:t>Show options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2" y="2286000"/>
            <a:ext cx="4190476" cy="4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10980"/>
            <a:ext cx="6248400" cy="30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7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3299</TotalTime>
  <Words>1713</Words>
  <Application>Microsoft Macintosh PowerPoint</Application>
  <PresentationFormat>On-screen Show (4:3)</PresentationFormat>
  <Paragraphs>402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Odds and Ends</vt:lpstr>
      <vt:lpstr>Odds and Ends</vt:lpstr>
      <vt:lpstr>Back to Metasploit</vt:lpstr>
      <vt:lpstr>Exploits</vt:lpstr>
      <vt:lpstr>Search</vt:lpstr>
      <vt:lpstr>Payloads</vt:lpstr>
      <vt:lpstr>Selecting the Exploit</vt:lpstr>
      <vt:lpstr>What Payload?</vt:lpstr>
      <vt:lpstr>Setting the Payload</vt:lpstr>
      <vt:lpstr>Selecting a Target</vt:lpstr>
      <vt:lpstr>Final Options</vt:lpstr>
      <vt:lpstr>Looking at Ubuntu</vt:lpstr>
      <vt:lpstr>Looking for New Possibilities</vt:lpstr>
      <vt:lpstr>Same Process</vt:lpstr>
      <vt:lpstr>More of the Same</vt:lpstr>
      <vt:lpstr>Meterpreter</vt:lpstr>
      <vt:lpstr>Windows vs Linux</vt:lpstr>
      <vt:lpstr>More on Database</vt:lpstr>
      <vt:lpstr>Exploiting a Linux machine</vt:lpstr>
      <vt:lpstr>Scan with nmap</vt:lpstr>
      <vt:lpstr>Scan with nmap</vt:lpstr>
      <vt:lpstr>Starting Exploit Build</vt:lpstr>
      <vt:lpstr>Completing the Exploit</vt:lpstr>
      <vt:lpstr>Now lets try Tomcat</vt:lpstr>
      <vt:lpstr>Starting Exploit Build</vt:lpstr>
      <vt:lpstr>Exploit Options</vt:lpstr>
      <vt:lpstr>Payload Options</vt:lpstr>
      <vt:lpstr>Note from the Net</vt:lpstr>
      <vt:lpstr>Options</vt:lpstr>
      <vt:lpstr>Results</vt:lpstr>
      <vt:lpstr>Ok, Now what!</vt:lpstr>
      <vt:lpstr>Backgrounding (Pivoting)</vt:lpstr>
      <vt:lpstr>Pivoting Tutorial</vt:lpstr>
      <vt:lpstr>Meterpreter Scripts</vt:lpstr>
      <vt:lpstr>Some Meterpreter Scripts</vt:lpstr>
      <vt:lpstr>Avoiding Detection</vt:lpstr>
      <vt:lpstr>The Old Tools</vt:lpstr>
      <vt:lpstr>Listing Payloads</vt:lpstr>
      <vt:lpstr>Options</vt:lpstr>
      <vt:lpstr>Lets try a Summary</vt:lpstr>
      <vt:lpstr>Note</vt:lpstr>
      <vt:lpstr>MSFvenom</vt:lpstr>
      <vt:lpstr>MSFvenom</vt:lpstr>
      <vt:lpstr>Other Notes On Hiding</vt:lpstr>
      <vt:lpstr>Client Side Attacks</vt:lpstr>
      <vt:lpstr>NOPs</vt:lpstr>
      <vt:lpstr>Why Does This Matter</vt:lpstr>
      <vt:lpstr>What Does a NOP Sled look Like</vt:lpstr>
      <vt:lpstr>Metasploit-Framework</vt:lpstr>
      <vt:lpstr>Auxiliary Modules</vt:lpstr>
      <vt:lpstr>Auxiliary Admin</vt:lpstr>
      <vt:lpstr>Auxiliary Scanner</vt:lpstr>
      <vt:lpstr>Auxiliary Server</vt:lpstr>
      <vt:lpstr>searchsploit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222</cp:revision>
  <dcterms:created xsi:type="dcterms:W3CDTF">2014-08-27T02:09:01Z</dcterms:created>
  <dcterms:modified xsi:type="dcterms:W3CDTF">2019-09-30T23:37:35Z</dcterms:modified>
</cp:coreProperties>
</file>