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5"/>
  </p:notesMasterIdLst>
  <p:sldIdLst>
    <p:sldId id="868" r:id="rId2"/>
    <p:sldId id="682" r:id="rId3"/>
    <p:sldId id="866" r:id="rId4"/>
    <p:sldId id="867" r:id="rId5"/>
    <p:sldId id="530" r:id="rId6"/>
    <p:sldId id="566" r:id="rId7"/>
    <p:sldId id="531" r:id="rId8"/>
    <p:sldId id="532" r:id="rId9"/>
    <p:sldId id="533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831" r:id="rId19"/>
    <p:sldId id="780" r:id="rId20"/>
    <p:sldId id="836" r:id="rId21"/>
    <p:sldId id="837" r:id="rId22"/>
    <p:sldId id="838" r:id="rId23"/>
    <p:sldId id="839" r:id="rId24"/>
    <p:sldId id="840" r:id="rId25"/>
    <p:sldId id="841" r:id="rId26"/>
    <p:sldId id="842" r:id="rId27"/>
    <p:sldId id="843" r:id="rId28"/>
    <p:sldId id="844" r:id="rId29"/>
    <p:sldId id="845" r:id="rId30"/>
    <p:sldId id="846" r:id="rId31"/>
    <p:sldId id="847" r:id="rId32"/>
    <p:sldId id="848" r:id="rId33"/>
    <p:sldId id="849" r:id="rId34"/>
    <p:sldId id="850" r:id="rId35"/>
    <p:sldId id="851" r:id="rId36"/>
    <p:sldId id="852" r:id="rId37"/>
    <p:sldId id="853" r:id="rId38"/>
    <p:sldId id="854" r:id="rId39"/>
    <p:sldId id="855" r:id="rId40"/>
    <p:sldId id="856" r:id="rId41"/>
    <p:sldId id="857" r:id="rId42"/>
    <p:sldId id="858" r:id="rId43"/>
    <p:sldId id="859" r:id="rId44"/>
    <p:sldId id="860" r:id="rId45"/>
    <p:sldId id="861" r:id="rId46"/>
    <p:sldId id="862" r:id="rId47"/>
    <p:sldId id="863" r:id="rId48"/>
    <p:sldId id="864" r:id="rId49"/>
    <p:sldId id="865" r:id="rId50"/>
    <p:sldId id="834" r:id="rId51"/>
    <p:sldId id="791" r:id="rId52"/>
    <p:sldId id="790" r:id="rId53"/>
    <p:sldId id="543" r:id="rId54"/>
    <p:sldId id="573" r:id="rId55"/>
    <p:sldId id="544" r:id="rId56"/>
    <p:sldId id="545" r:id="rId57"/>
    <p:sldId id="546" r:id="rId58"/>
    <p:sldId id="547" r:id="rId59"/>
    <p:sldId id="548" r:id="rId60"/>
    <p:sldId id="549" r:id="rId61"/>
    <p:sldId id="550" r:id="rId62"/>
    <p:sldId id="551" r:id="rId63"/>
    <p:sldId id="552" r:id="rId64"/>
    <p:sldId id="553" r:id="rId65"/>
    <p:sldId id="554" r:id="rId66"/>
    <p:sldId id="555" r:id="rId67"/>
    <p:sldId id="556" r:id="rId68"/>
    <p:sldId id="557" r:id="rId69"/>
    <p:sldId id="558" r:id="rId70"/>
    <p:sldId id="559" r:id="rId71"/>
    <p:sldId id="574" r:id="rId72"/>
    <p:sldId id="528" r:id="rId73"/>
    <p:sldId id="396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3EAD8-6D9C-474A-80E8-55CD568CC287}" type="datetimeFigureOut">
              <a:rPr lang="en-US" smtClean="0"/>
              <a:t>10/10/2019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FA81E-3D39-4640-8F50-0F2C7E59B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4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16FC-DB13-4775-8542-A0839789E26D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C08E-2CD5-4480-99D2-BB5B6DFF4394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5E81B-1403-4C3D-B531-0F099872ECE3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5903-7047-4F5D-8686-6626786867B1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A707E-D9EE-4D7D-9620-459B3B8D359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03512-1900-4914-88BF-994DCED40401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05FA-77E8-486D-A72C-29A302D25A58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0C28-E26C-4DC7-93F7-CB9C6847859B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55A80-EBA4-49DF-8F85-F594DC2D708F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21642-F15F-4E65-B44C-4ABA64DEB2C4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E2636-F1D8-451B-B1F1-F0B47FB23766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61B9F9-BE58-4BA5-A3D6-0A21342FEC76}" type="datetime1">
              <a:rPr lang="en-US" smtClean="0"/>
              <a:t>10/10/2019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dirty="0"/>
              <a:t>MIS 5212.001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531A82B-D576-4EA4-92F7-EA973A73D49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1sec001fall201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kali.org/general-use/starting-metasploit-framework-in-kal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ffensive-security.com/metasploit-unleashed/Msfcli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Ethical Hacking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553200" cy="1752600"/>
          </a:xfrm>
        </p:spPr>
        <p:txBody>
          <a:bodyPr>
            <a:normAutofit/>
          </a:bodyPr>
          <a:lstStyle/>
          <a:p>
            <a:r>
              <a:rPr lang="en-US" dirty="0"/>
              <a:t>MIS 5211.001</a:t>
            </a:r>
          </a:p>
          <a:p>
            <a:r>
              <a:rPr lang="en-US" dirty="0"/>
              <a:t>Week 7</a:t>
            </a:r>
          </a:p>
          <a:p>
            <a:r>
              <a:rPr lang="en-US" sz="1800" dirty="0">
                <a:hlinkClick r:id="rId2"/>
              </a:rPr>
              <a:t>https://community.mis.temple.edu/mis5211sec001fall2019/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6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Spear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phishing, but much more targeted</a:t>
            </a:r>
          </a:p>
          <a:p>
            <a:pPr lvl="1"/>
            <a:r>
              <a:rPr lang="en-US" dirty="0"/>
              <a:t>Heavy recon</a:t>
            </a:r>
          </a:p>
          <a:p>
            <a:pPr lvl="1"/>
            <a:r>
              <a:rPr lang="en-US" dirty="0"/>
              <a:t>Identify just the right target or targets</a:t>
            </a:r>
          </a:p>
          <a:p>
            <a:pPr lvl="2"/>
            <a:r>
              <a:rPr lang="en-US" dirty="0"/>
              <a:t>Executive</a:t>
            </a:r>
          </a:p>
          <a:p>
            <a:pPr lvl="2"/>
            <a:r>
              <a:rPr lang="en-US" dirty="0"/>
              <a:t>IT Admins</a:t>
            </a:r>
          </a:p>
          <a:p>
            <a:pPr lvl="2"/>
            <a:r>
              <a:rPr lang="en-US" dirty="0"/>
              <a:t>Accounts payable</a:t>
            </a:r>
          </a:p>
          <a:p>
            <a:pPr lvl="1"/>
            <a:r>
              <a:rPr lang="en-US" dirty="0"/>
              <a:t>Create content very specific to Target(s)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1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 and Spear 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used to deliver malware</a:t>
            </a:r>
          </a:p>
          <a:p>
            <a:pPr lvl="1"/>
            <a:r>
              <a:rPr lang="en-US" dirty="0"/>
              <a:t>Tempting attachments:</a:t>
            </a:r>
          </a:p>
          <a:p>
            <a:pPr lvl="2"/>
            <a:r>
              <a:rPr lang="en-US" dirty="0"/>
              <a:t>New bonus plan</a:t>
            </a:r>
          </a:p>
          <a:p>
            <a:pPr lvl="2"/>
            <a:r>
              <a:rPr lang="en-US" dirty="0"/>
              <a:t>Layoff list</a:t>
            </a:r>
          </a:p>
          <a:p>
            <a:pPr lvl="2"/>
            <a:r>
              <a:rPr lang="en-US" dirty="0"/>
              <a:t>Memorial notice for recently passed employee</a:t>
            </a:r>
          </a:p>
          <a:p>
            <a:pPr lvl="1"/>
            <a:r>
              <a:rPr lang="en-US" dirty="0"/>
              <a:t>Web sites that deliver promised content</a:t>
            </a:r>
          </a:p>
          <a:p>
            <a:pPr lvl="2"/>
            <a:r>
              <a:rPr lang="en-US" dirty="0"/>
              <a:t>But infect browser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5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Similar to phishing, but by phone or fraudulent IVR</a:t>
            </a:r>
          </a:p>
          <a:p>
            <a:r>
              <a:rPr lang="en-US" dirty="0"/>
              <a:t>VOIP can be used to falsify  source phone number (Caller ID Spoofing)</a:t>
            </a:r>
          </a:p>
          <a:p>
            <a:r>
              <a:rPr lang="en-US" dirty="0"/>
              <a:t>Swatting – Initiating a police raid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Picture 2" descr="C:\Program Files (x86)\Microsoft Office\MEDIA\CAGCAT10\j033226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1600200" cy="18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76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Tailgating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or May Not be Social Engineering</a:t>
            </a:r>
          </a:p>
          <a:p>
            <a:pPr lvl="1"/>
            <a:r>
              <a:rPr lang="en-US" dirty="0"/>
              <a:t>People feel a need to “Hold the door”</a:t>
            </a:r>
          </a:p>
          <a:p>
            <a:pPr lvl="1"/>
            <a:r>
              <a:rPr lang="en-US" dirty="0"/>
              <a:t>Especially problematic in the south eastern US</a:t>
            </a:r>
          </a:p>
          <a:p>
            <a:r>
              <a:rPr lang="en-US" dirty="0"/>
              <a:t>Even man traps and roto-gates can be gotten around</a:t>
            </a:r>
          </a:p>
          <a:p>
            <a:pPr lvl="1"/>
            <a:r>
              <a:rPr lang="en-US" dirty="0"/>
              <a:t>Show up with large packages or boxes</a:t>
            </a:r>
          </a:p>
          <a:p>
            <a:pPr lvl="1"/>
            <a:r>
              <a:rPr lang="en-US" dirty="0"/>
              <a:t>Ask security for help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13</a:t>
            </a:fld>
            <a:endParaRPr lang="en-US" dirty="0"/>
          </a:p>
        </p:txBody>
      </p:sp>
      <p:pic>
        <p:nvPicPr>
          <p:cNvPr id="5122" name="Picture 2" descr="C:\Users\Wade\AppData\Local\Microsoft\Windows\Temporary Internet Files\Content.IE5\LC54HN07\MC90028334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1827886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086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Quid Pro Quo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 into company claiming to be Tech Support</a:t>
            </a:r>
          </a:p>
          <a:p>
            <a:pPr lvl="1"/>
            <a:r>
              <a:rPr lang="en-US" dirty="0"/>
              <a:t>May take a number of calls</a:t>
            </a:r>
          </a:p>
          <a:p>
            <a:pPr lvl="1"/>
            <a:r>
              <a:rPr lang="en-US" dirty="0"/>
              <a:t>Eventually you will hit someone that actually called for support</a:t>
            </a:r>
          </a:p>
          <a:p>
            <a:pPr lvl="2"/>
            <a:r>
              <a:rPr lang="en-US" dirty="0"/>
              <a:t>Help them (Sort of)</a:t>
            </a:r>
          </a:p>
          <a:p>
            <a:pPr lvl="2"/>
            <a:r>
              <a:rPr lang="en-US" dirty="0"/>
              <a:t>They’ll follow your directions</a:t>
            </a:r>
          </a:p>
          <a:p>
            <a:pPr lvl="3"/>
            <a:r>
              <a:rPr lang="en-US" dirty="0"/>
              <a:t>Type commands</a:t>
            </a:r>
          </a:p>
          <a:p>
            <a:pPr lvl="3"/>
            <a:r>
              <a:rPr lang="en-US" dirty="0"/>
              <a:t>Download software</a:t>
            </a:r>
          </a:p>
          <a:p>
            <a:pPr lvl="3"/>
            <a:r>
              <a:rPr lang="en-US" dirty="0"/>
              <a:t>Provide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8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Spread USBs around parking lots</a:t>
            </a:r>
          </a:p>
          <a:p>
            <a:r>
              <a:rPr lang="en-US" dirty="0"/>
              <a:t>Mail official looking CDs</a:t>
            </a:r>
          </a:p>
          <a:p>
            <a:r>
              <a:rPr lang="en-US" dirty="0"/>
              <a:t>Send a token desk toy (with WiFi repeater installed)</a:t>
            </a:r>
          </a:p>
          <a:p>
            <a:r>
              <a:rPr lang="en-US" dirty="0"/>
              <a:t>Replacement mouse (with malware preloaded)</a:t>
            </a:r>
          </a:p>
          <a:p>
            <a:r>
              <a:rPr lang="en-US" dirty="0"/>
              <a:t>MP3 player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15</a:t>
            </a:fld>
            <a:endParaRPr lang="en-US" dirty="0"/>
          </a:p>
        </p:txBody>
      </p:sp>
      <p:pic>
        <p:nvPicPr>
          <p:cNvPr id="8194" name="Picture 2" descr="C:\Users\Wade\AppData\Local\Microsoft\Windows\Temporary Internet Files\Content.IE5\NKM1WR16\MC9004124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2345195" cy="182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126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Diversion Theft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Fake ATM</a:t>
            </a:r>
          </a:p>
          <a:p>
            <a:r>
              <a:rPr lang="en-US" dirty="0"/>
              <a:t>Intercept delivery man</a:t>
            </a:r>
          </a:p>
          <a:p>
            <a:r>
              <a:rPr lang="en-US" dirty="0"/>
              <a:t>“Borrow” a FedEx or UPS truck and make a pickup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44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Dumpster Diving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of a recon technique then actual Social Engineering</a:t>
            </a:r>
          </a:p>
          <a:p>
            <a:r>
              <a:rPr lang="en-US" dirty="0"/>
              <a:t>Gold Standards of Dumpster Diving</a:t>
            </a:r>
          </a:p>
          <a:p>
            <a:pPr lvl="1"/>
            <a:r>
              <a:rPr lang="en-US" dirty="0"/>
              <a:t>Yellow Sticky</a:t>
            </a:r>
          </a:p>
          <a:p>
            <a:pPr lvl="1"/>
            <a:r>
              <a:rPr lang="en-US" dirty="0"/>
              <a:t>Hand written notes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17</a:t>
            </a:fld>
            <a:endParaRPr lang="en-US" dirty="0"/>
          </a:p>
        </p:txBody>
      </p:sp>
      <p:pic>
        <p:nvPicPr>
          <p:cNvPr id="7170" name="Picture 2" descr="C:\Users\Wade\AppData\Local\Microsoft\Windows\Temporary Internet Files\Content.IE5\LC54HN07\MC9003340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811426" cy="176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153400" y="5791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</a:t>
            </a:r>
          </a:p>
        </p:txBody>
      </p:sp>
      <p:pic>
        <p:nvPicPr>
          <p:cNvPr id="7171" name="Picture 3" descr="C:\Users\Wade\AppData\Local\Microsoft\Windows\Temporary Internet Files\Content.IE5\NJXBE2J0\MC90044145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0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and Tricks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couple of issues brought up in previous classes.  Some may have already figured these out, but just in case.</a:t>
            </a:r>
          </a:p>
          <a:p>
            <a:r>
              <a:rPr lang="en-US" dirty="0"/>
              <a:t>Browser not connecting.</a:t>
            </a:r>
          </a:p>
          <a:p>
            <a:pPr lvl="1"/>
            <a:r>
              <a:rPr lang="en-US" dirty="0"/>
              <a:t>Recall last semester we did some work with the intercepting proxy.  You will need to change the Browser’s network settings to “No Proxy” when not running a proxy</a:t>
            </a:r>
          </a:p>
          <a:p>
            <a:r>
              <a:rPr lang="en-US" dirty="0"/>
              <a:t>Screen size</a:t>
            </a:r>
          </a:p>
          <a:p>
            <a:pPr lvl="1"/>
            <a:r>
              <a:rPr lang="en-US" dirty="0"/>
              <a:t>Kali defaults to 600x480 or 800x600 which gives a very small screen</a:t>
            </a:r>
          </a:p>
          <a:p>
            <a:pPr lvl="1"/>
            <a:r>
              <a:rPr lang="en-US" dirty="0"/>
              <a:t>Go to System Tools -&gt; Preferences -&gt; System Settings and then select “Displays” and select a larger screen size.  I was able to use 1680x1050 on my system.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02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“Hands On”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tools covered (Kali, nmap, and Metasploit) along with what will be covered (</a:t>
            </a:r>
            <a:r>
              <a:rPr lang="en-US" dirty="0" err="1"/>
              <a:t>WebGoat</a:t>
            </a:r>
            <a:r>
              <a:rPr lang="en-US" dirty="0"/>
              <a:t> with Interception proxy) allow each student to work through all examples and many more in a safe environment within VMWare</a:t>
            </a:r>
          </a:p>
          <a:p>
            <a:r>
              <a:rPr lang="en-US" dirty="0"/>
              <a:t>This gives you the best chance of getting comfortable with these tools</a:t>
            </a:r>
          </a:p>
          <a:p>
            <a:r>
              <a:rPr lang="en-US" dirty="0"/>
              <a:t>To get the best value out of the material you need to “play” with them, try things, see what works and what doesn’t.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2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Tonight's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Odds and Ends</a:t>
            </a:r>
          </a:p>
          <a:p>
            <a:r>
              <a:rPr lang="en-US" dirty="0"/>
              <a:t>Social Engineering</a:t>
            </a:r>
            <a:endParaRPr lang="en-CA" dirty="0"/>
          </a:p>
          <a:p>
            <a:r>
              <a:rPr lang="en-CA" dirty="0"/>
              <a:t>Social Engineering Toolkit</a:t>
            </a:r>
          </a:p>
          <a:p>
            <a:r>
              <a:rPr lang="en-US" dirty="0"/>
              <a:t>Encryption</a:t>
            </a:r>
          </a:p>
          <a:p>
            <a:r>
              <a:rPr lang="en-US" dirty="0"/>
              <a:t>Encoding</a:t>
            </a:r>
            <a:endParaRPr lang="en-CA" dirty="0"/>
          </a:p>
          <a:p>
            <a:r>
              <a:rPr lang="en-US" dirty="0"/>
              <a:t>Next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</p:spTree>
    <p:extLst>
      <p:ext uri="{BB962C8B-B14F-4D97-AF65-F5344CB8AC3E}">
        <p14:creationId xmlns:p14="http://schemas.microsoft.com/office/powerpoint/2010/main" val="265209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 Toolkit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Engineering Toolkit or SET was developed by the same group that built Metasploit</a:t>
            </a:r>
          </a:p>
          <a:p>
            <a:r>
              <a:rPr lang="en-US" dirty="0"/>
              <a:t>SET provides a suite of tools specifically for performing social engineering attacks including:</a:t>
            </a:r>
          </a:p>
          <a:p>
            <a:pPr lvl="1"/>
            <a:r>
              <a:rPr lang="en-US" dirty="0"/>
              <a:t>Spear Phishing</a:t>
            </a:r>
          </a:p>
          <a:p>
            <a:pPr lvl="1"/>
            <a:r>
              <a:rPr lang="en-US" dirty="0"/>
              <a:t>Infectious Media</a:t>
            </a:r>
          </a:p>
          <a:p>
            <a:pPr lvl="1"/>
            <a:r>
              <a:rPr lang="en-US" dirty="0"/>
              <a:t>And More</a:t>
            </a:r>
          </a:p>
          <a:p>
            <a:r>
              <a:rPr lang="en-US" dirty="0"/>
              <a:t>It is pre-installed on Kali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13589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6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SET in Kali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0747" y="1600200"/>
            <a:ext cx="7442506" cy="47085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10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feature of SET are turned off by default</a:t>
            </a:r>
          </a:p>
          <a:p>
            <a:r>
              <a:rPr lang="en-US" dirty="0"/>
              <a:t>To activate desired feature you will need to manually edit the set_config file found under /usr/share/set/config</a:t>
            </a:r>
          </a:p>
          <a:p>
            <a:r>
              <a:rPr lang="en-US" dirty="0"/>
              <a:t>To Launch: Kali Linux -&gt; Exploitation Tools -&gt; Social Engineering Toolkit -&gt; setoolkit</a:t>
            </a:r>
          </a:p>
          <a:p>
            <a:r>
              <a:rPr lang="en-US" dirty="0"/>
              <a:t>The first time you launch SET you will see this: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857" y="4950008"/>
            <a:ext cx="7114286" cy="1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92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get the latest update of set, enter the following from a terminal in Kali:</a:t>
            </a:r>
          </a:p>
          <a:p>
            <a:endParaRPr lang="en-US" dirty="0"/>
          </a:p>
          <a:p>
            <a:r>
              <a:rPr lang="en-US" dirty="0"/>
              <a:t>This removes all files and folder associated with SET and replaces them with a fresh copy.  Executed correctly should give the following:</a:t>
            </a:r>
          </a:p>
          <a:p>
            <a:endParaRPr lang="en-US" dirty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667000"/>
            <a:ext cx="6876190" cy="3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905" y="4468467"/>
            <a:ext cx="6876190" cy="1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31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Updating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also get “bleeding Edge” updates with the following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This may cause some instabilities and may force you to “Troubleshoot” some of the software.  Hint: Take a snapshot first.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590800"/>
            <a:ext cx="6876190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7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not edited the set_config file you will see the following options: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28" y="2576027"/>
            <a:ext cx="6857143" cy="3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66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“Social-Engineering Attacks”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66" y="2286000"/>
            <a:ext cx="6866667" cy="2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31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“Fast-Track Penetration Testing “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209800"/>
            <a:ext cx="6876190" cy="3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41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“Third Party Modules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905" y="2376619"/>
            <a:ext cx="6876190" cy="2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1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back at the main menu for SET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29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38" y="2125749"/>
            <a:ext cx="6633724" cy="44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8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4E6A-783C-B248-AF56-B6027ABF4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FDD5-D092-444D-9E80-C7316D3AC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Metasploit Database Issues</a:t>
            </a:r>
          </a:p>
          <a:p>
            <a:pPr lvl="1"/>
            <a:r>
              <a:rPr lang="en-US" dirty="0"/>
              <a:t>Latest implementation of Kali does not create or start the database</a:t>
            </a:r>
          </a:p>
          <a:p>
            <a:pPr lvl="1"/>
            <a:r>
              <a:rPr lang="en-US" dirty="0"/>
              <a:t>Details here:</a:t>
            </a:r>
          </a:p>
          <a:p>
            <a:pPr lvl="2"/>
            <a:r>
              <a:rPr lang="en-US" dirty="0">
                <a:hlinkClick r:id="rId2"/>
              </a:rPr>
              <a:t>https://docs.kali.org/general-use/starting-metasploit-framework-in-kali</a:t>
            </a:r>
            <a:endParaRPr lang="en-US" dirty="0"/>
          </a:p>
          <a:p>
            <a:pPr lvl="1"/>
            <a:r>
              <a:rPr lang="en-US" dirty="0"/>
              <a:t>service </a:t>
            </a:r>
            <a:r>
              <a:rPr lang="en-US" dirty="0" err="1"/>
              <a:t>postgresql</a:t>
            </a:r>
            <a:r>
              <a:rPr lang="en-US" dirty="0"/>
              <a:t> start</a:t>
            </a:r>
          </a:p>
          <a:p>
            <a:pPr lvl="1"/>
            <a:r>
              <a:rPr lang="en-US" dirty="0" err="1"/>
              <a:t>msfdb</a:t>
            </a:r>
            <a:r>
              <a:rPr lang="en-US" dirty="0"/>
              <a:t> </a:t>
            </a:r>
            <a:r>
              <a:rPr lang="en-US" dirty="0" err="1"/>
              <a:t>init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6367E7-AAD8-B14F-9BFA-482382370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AF9C54-690F-3947-8A97-5FB8E0FE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38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for Spear-Phishing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74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for a Mass Email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98" y="2133600"/>
            <a:ext cx="68928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9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12 for PDF embedded EXE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15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2 for Built-in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17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Payload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59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an IP Address to listen 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6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port (Defaults to 443)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70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to keep file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24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for a single Email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2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for a Pre-Defined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2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30171-2640-8847-9D0F-2210AB301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Odds and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63F0-9A8F-2541-9EC9-6975526C9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Msfcli</a:t>
            </a:r>
            <a:r>
              <a:rPr lang="en-US" dirty="0"/>
              <a:t> has been deprecated</a:t>
            </a:r>
          </a:p>
          <a:p>
            <a:r>
              <a:rPr lang="en-US" dirty="0"/>
              <a:t>Use </a:t>
            </a:r>
            <a:r>
              <a:rPr lang="en-US" dirty="0" err="1"/>
              <a:t>msfconsole</a:t>
            </a:r>
            <a:r>
              <a:rPr lang="en-US" dirty="0"/>
              <a:t> –x</a:t>
            </a:r>
          </a:p>
          <a:p>
            <a:r>
              <a:rPr lang="en-US" dirty="0"/>
              <a:t>Detailed info here:</a:t>
            </a:r>
          </a:p>
          <a:p>
            <a:pPr lvl="1"/>
            <a:r>
              <a:rPr lang="en-US" dirty="0">
                <a:hlinkClick r:id="rId2"/>
              </a:rPr>
              <a:t>https://www.offensive-security.com/metasploit-unleashed/Msfcli/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AEEB1-F7F8-DB43-9555-B3C3B089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8AC78-FF4F-2240-8087-48B1BD1A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398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1 for the first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10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an Email Address (Mine)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8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Option 2 for my own server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710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a “From”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911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a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20164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568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 Mail server information (Consolidated)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72416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7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Launch Metasploit and setup listener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34051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55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look like this for a bit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57435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8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Eventually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76" y="2048467"/>
            <a:ext cx="7019048" cy="4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16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Through of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point, Metasploit is listening for the packet coming from your victim once the attempt to open the attachment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85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Getting people to do what you want</a:t>
            </a:r>
          </a:p>
          <a:p>
            <a:r>
              <a:rPr lang="en-US" dirty="0"/>
              <a:t>Alternatively</a:t>
            </a:r>
          </a:p>
          <a:p>
            <a:pPr lvl="1"/>
            <a:r>
              <a:rPr lang="en-US" dirty="0"/>
              <a:t>Psychological manipulation of people into performing actions or divulging confidential information.  - wikipedia.org</a:t>
            </a:r>
          </a:p>
          <a:p>
            <a:pPr lvl="1"/>
            <a:r>
              <a:rPr lang="en-US" dirty="0"/>
              <a:t>Or</a:t>
            </a:r>
          </a:p>
          <a:p>
            <a:pPr lvl="1"/>
            <a:r>
              <a:rPr lang="en-US" dirty="0"/>
              <a:t>Social engineering exploits people's emotions and their desire to help others – malware.wikia.com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985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could clone a web site and set up your own copy hosting malicious attacks</a:t>
            </a:r>
          </a:p>
          <a:p>
            <a:r>
              <a:rPr lang="en-US" dirty="0"/>
              <a:t>You could clone a web site and just harvest credentials from unsuspecting visitors</a:t>
            </a:r>
          </a:p>
          <a:p>
            <a:r>
              <a:rPr lang="en-US" dirty="0"/>
              <a:t>You could use the mass e-mailer to “invite” victims to visit your freshly cloned site</a:t>
            </a:r>
          </a:p>
          <a:p>
            <a:r>
              <a:rPr lang="en-US" dirty="0"/>
              <a:t>You could build a link that shows a legitimate </a:t>
            </a:r>
            <a:r>
              <a:rPr lang="en-US" dirty="0" err="1"/>
              <a:t>url</a:t>
            </a:r>
            <a:r>
              <a:rPr lang="en-US" dirty="0"/>
              <a:t> when the mouse hovers over the link, but replaces the page with yours once clicked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487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Fast-Track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the  Metasploit book, you may see reference to a separate tool called Fast-Track</a:t>
            </a:r>
          </a:p>
          <a:p>
            <a:r>
              <a:rPr lang="en-US" dirty="0"/>
              <a:t>Fast-Track was rolled in to SET under “Fast-Track Penetration Testing “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012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careful.  You could easily escape the boundary of your test systems</a:t>
            </a:r>
          </a:p>
          <a:p>
            <a:r>
              <a:rPr lang="en-US" dirty="0"/>
              <a:t>I covered this area so you would see what was available and how it interfaces to Metasploit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5212.001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2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(Short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Couple of points up front</a:t>
            </a:r>
          </a:p>
          <a:p>
            <a:pPr lvl="1"/>
            <a:r>
              <a:rPr lang="en-US" dirty="0"/>
              <a:t>Real “Standards based” encryption is hard to break</a:t>
            </a:r>
          </a:p>
          <a:p>
            <a:pPr lvl="1"/>
            <a:r>
              <a:rPr lang="en-US" dirty="0"/>
              <a:t>Proprietary encryption is usually not as hard to break</a:t>
            </a:r>
          </a:p>
          <a:p>
            <a:pPr lvl="1"/>
            <a:r>
              <a:rPr lang="en-US" dirty="0"/>
              <a:t>When encryption is broken, it is usually the implementation, not the cypher suite that is broken</a:t>
            </a:r>
          </a:p>
          <a:p>
            <a:pPr lvl="2"/>
            <a:r>
              <a:rPr lang="en-US" dirty="0"/>
              <a:t>Example: WEP and RC4</a:t>
            </a:r>
          </a:p>
          <a:p>
            <a:pPr lvl="1"/>
            <a:r>
              <a:rPr lang="en-US" dirty="0"/>
              <a:t>Regardless of encryption, the computer has to decrypt the data to act on it.  Therefore, clear text data is in memory</a:t>
            </a:r>
          </a:p>
          <a:p>
            <a:pPr lvl="1"/>
            <a:r>
              <a:rPr lang="en-US" dirty="0"/>
              <a:t>Also true of browsers, browser must decrypt to act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53</a:t>
            </a:fld>
            <a:endParaRPr lang="en-US" dirty="0"/>
          </a:p>
        </p:txBody>
      </p:sp>
      <p:pic>
        <p:nvPicPr>
          <p:cNvPr id="10242" name="Picture 2" descr="C:\Users\Wade\AppData\Local\Microsoft\Windows\Temporary Internet Files\Content.IE5\NJXBE2J0\MC900423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743200"/>
            <a:ext cx="532943" cy="5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Wade\AppData\Local\Microsoft\Windows\Temporary Internet Files\Content.IE5\CBC0HR9F\MC90042316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360" y="1981200"/>
            <a:ext cx="532943" cy="5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278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(Short Version)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exception to clear text in memory</a:t>
            </a:r>
          </a:p>
          <a:p>
            <a:r>
              <a:rPr lang="en-US" dirty="0"/>
              <a:t>Homomorphic Encryption</a:t>
            </a:r>
          </a:p>
          <a:p>
            <a:pPr lvl="1"/>
            <a:r>
              <a:rPr lang="en-US" dirty="0"/>
              <a:t>Computations carried out on </a:t>
            </a:r>
            <a:r>
              <a:rPr lang="en-US" dirty="0" err="1"/>
              <a:t>ciphertext</a:t>
            </a:r>
            <a:endParaRPr lang="en-US" dirty="0"/>
          </a:p>
          <a:p>
            <a:pPr lvl="1"/>
            <a:r>
              <a:rPr lang="en-US" dirty="0"/>
              <a:t>Result is also encrypted</a:t>
            </a:r>
          </a:p>
          <a:p>
            <a:r>
              <a:rPr lang="en-US" dirty="0"/>
              <a:t>Problem:</a:t>
            </a:r>
          </a:p>
          <a:p>
            <a:pPr lvl="1"/>
            <a:r>
              <a:rPr lang="en-US" dirty="0"/>
              <a:t>Very resource intensive</a:t>
            </a:r>
          </a:p>
          <a:p>
            <a:pPr lvl="1"/>
            <a:r>
              <a:rPr lang="en-US" dirty="0"/>
              <a:t>Not fast enough for practical use (yet)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860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– Mathematical rules used to encrypt and decrypt</a:t>
            </a:r>
          </a:p>
          <a:p>
            <a:r>
              <a:rPr lang="en-US" dirty="0"/>
              <a:t>Ciphertext – The encrypted data</a:t>
            </a:r>
          </a:p>
          <a:p>
            <a:r>
              <a:rPr lang="en-US" dirty="0"/>
              <a:t>Encipher – Encrypting</a:t>
            </a:r>
          </a:p>
          <a:p>
            <a:r>
              <a:rPr lang="en-US" dirty="0"/>
              <a:t>Decipher – Decrypting</a:t>
            </a:r>
          </a:p>
          <a:p>
            <a:r>
              <a:rPr lang="en-US" dirty="0"/>
              <a:t>Key – Sequence of bits and instruction that governs encryption and decryption</a:t>
            </a:r>
          </a:p>
          <a:p>
            <a:r>
              <a:rPr lang="en-US" dirty="0"/>
              <a:t>Plaintext – Unencrypted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6185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vs Asymmetric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Symmetric – Both parties use the same key</a:t>
            </a:r>
          </a:p>
          <a:p>
            <a:pPr lvl="1"/>
            <a:r>
              <a:rPr lang="en-US" dirty="0"/>
              <a:t>Anyone with a key can encrypt and decrypt</a:t>
            </a:r>
          </a:p>
          <a:p>
            <a:pPr lvl="1"/>
            <a:r>
              <a:rPr lang="en-US" dirty="0"/>
              <a:t>Relatively fast, less intensive to use</a:t>
            </a:r>
          </a:p>
          <a:p>
            <a:r>
              <a:rPr lang="en-US" dirty="0">
                <a:solidFill>
                  <a:srgbClr val="FF0000"/>
                </a:solidFill>
              </a:rPr>
              <a:t>Asymmetric – Keys linked mathematically, but cannot be derived from each other</a:t>
            </a:r>
          </a:p>
          <a:p>
            <a:pPr lvl="1"/>
            <a:r>
              <a:rPr lang="en-US" dirty="0"/>
              <a:t>What one key encrypts, the other key decrypts</a:t>
            </a:r>
          </a:p>
          <a:p>
            <a:pPr lvl="2"/>
            <a:r>
              <a:rPr lang="en-US" dirty="0"/>
              <a:t>Works both ways</a:t>
            </a:r>
          </a:p>
          <a:p>
            <a:pPr lvl="1"/>
            <a:r>
              <a:rPr lang="en-US" dirty="0"/>
              <a:t>Also known as a key pair and associated with PKI or public key encryption</a:t>
            </a:r>
          </a:p>
          <a:p>
            <a:pPr lvl="1"/>
            <a:r>
              <a:rPr lang="en-US" dirty="0"/>
              <a:t>Relatively slow, resource intensive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56</a:t>
            </a:fld>
            <a:endParaRPr lang="en-US" dirty="0"/>
          </a:p>
        </p:txBody>
      </p:sp>
      <p:pic>
        <p:nvPicPr>
          <p:cNvPr id="9218" name="Picture 2" descr="C:\Users\Wade\AppData\Local\Microsoft\Windows\Temporary Internet Files\Content.IE5\LC54HN07\MC9003907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81200"/>
            <a:ext cx="609600" cy="47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Wade\AppData\Local\Microsoft\Windows\Temporary Internet Files\Content.IE5\NKM1WR16\MC90043259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519" y="4196732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04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and Block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Ciphers</a:t>
            </a:r>
          </a:p>
          <a:p>
            <a:pPr lvl="1"/>
            <a:r>
              <a:rPr lang="en-US" dirty="0"/>
              <a:t>Data is broken in to blocks</a:t>
            </a:r>
          </a:p>
          <a:p>
            <a:pPr lvl="1"/>
            <a:r>
              <a:rPr lang="en-US" dirty="0"/>
              <a:t>Blocks are encrypted/decrypted individually</a:t>
            </a:r>
          </a:p>
          <a:p>
            <a:r>
              <a:rPr lang="en-US" dirty="0"/>
              <a:t>Stream Cipher</a:t>
            </a:r>
          </a:p>
          <a:p>
            <a:pPr lvl="1"/>
            <a:r>
              <a:rPr lang="en-US" dirty="0"/>
              <a:t>Message is not broken up</a:t>
            </a:r>
          </a:p>
          <a:p>
            <a:pPr lvl="1"/>
            <a:r>
              <a:rPr lang="en-US" dirty="0"/>
              <a:t>Encrypted/decrypted one bit at a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144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Symmetric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</a:t>
            </a:r>
          </a:p>
          <a:p>
            <a:r>
              <a:rPr lang="en-US" dirty="0"/>
              <a:t>3DES</a:t>
            </a:r>
          </a:p>
          <a:p>
            <a:r>
              <a:rPr lang="en-US" dirty="0"/>
              <a:t>AES or Advanced Encryption Standard</a:t>
            </a:r>
          </a:p>
          <a:p>
            <a:r>
              <a:rPr lang="en-US" dirty="0"/>
              <a:t>Blowfish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048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Asymmetric Ciphers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RC4</a:t>
            </a:r>
          </a:p>
          <a:p>
            <a:r>
              <a:rPr lang="en-US" dirty="0"/>
              <a:t>RSA</a:t>
            </a:r>
          </a:p>
          <a:p>
            <a:r>
              <a:rPr lang="en-US" dirty="0"/>
              <a:t>El Gamal</a:t>
            </a:r>
          </a:p>
          <a:p>
            <a:r>
              <a:rPr lang="en-US" dirty="0"/>
              <a:t>ECC or Elliptic Curve Cryptosystems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19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Confidence</a:t>
            </a:r>
          </a:p>
          <a:p>
            <a:pPr lvl="1"/>
            <a:r>
              <a:rPr lang="en-US" dirty="0"/>
              <a:t>Act like you belong there</a:t>
            </a:r>
          </a:p>
          <a:p>
            <a:r>
              <a:rPr lang="en-US" dirty="0"/>
              <a:t>Friendliness</a:t>
            </a:r>
          </a:p>
          <a:p>
            <a:pPr lvl="1"/>
            <a:r>
              <a:rPr lang="en-US" dirty="0"/>
              <a:t>Make people want to help you</a:t>
            </a:r>
          </a:p>
          <a:p>
            <a:r>
              <a:rPr lang="en-US" dirty="0"/>
              <a:t>Appearance</a:t>
            </a:r>
          </a:p>
          <a:p>
            <a:pPr lvl="1"/>
            <a:r>
              <a:rPr lang="en-US" dirty="0"/>
              <a:t>Dress for the part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</a:t>
            </a:fld>
            <a:endParaRPr lang="en-US" dirty="0"/>
          </a:p>
        </p:txBody>
      </p:sp>
      <p:pic>
        <p:nvPicPr>
          <p:cNvPr id="6147" name="Picture 3" descr="C:\Users\Wade\AppData\Local\Microsoft\Windows\Temporary Internet Files\Content.IE5\NJXBE2J0\MC91021635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613097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368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Key Encryption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“Hybrid” encryption method</a:t>
            </a:r>
          </a:p>
          <a:p>
            <a:r>
              <a:rPr lang="en-US" dirty="0"/>
              <a:t>Symmetric key is used to perform bulk encryption/decryption of data</a:t>
            </a:r>
          </a:p>
          <a:p>
            <a:r>
              <a:rPr lang="en-US" dirty="0"/>
              <a:t>Asymmetric keys are used to pass the symmetric key securely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018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Keys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Basically just a secret key that is only used for one session between users (or systems) and is then disposed of.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158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Key Infrastructure (PKI)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Comprehensive process including: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Data formats</a:t>
            </a:r>
          </a:p>
          <a:p>
            <a:pPr lvl="1"/>
            <a:r>
              <a:rPr lang="en-US" dirty="0"/>
              <a:t>Procedures</a:t>
            </a:r>
          </a:p>
          <a:p>
            <a:pPr lvl="1"/>
            <a:r>
              <a:rPr lang="en-US" dirty="0"/>
              <a:t>Protocols</a:t>
            </a:r>
          </a:p>
          <a:p>
            <a:pPr lvl="1"/>
            <a:r>
              <a:rPr lang="en-US" dirty="0"/>
              <a:t>Policies</a:t>
            </a:r>
          </a:p>
          <a:p>
            <a:pPr lvl="1"/>
            <a:r>
              <a:rPr lang="en-US" dirty="0"/>
              <a:t>Mechanisms</a:t>
            </a:r>
          </a:p>
          <a:p>
            <a:r>
              <a:rPr lang="en-US" dirty="0"/>
              <a:t>All working together to secure communications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600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Certificate Authority (CA)</a:t>
            </a:r>
          </a:p>
          <a:p>
            <a:pPr lvl="1"/>
            <a:r>
              <a:rPr lang="en-US" dirty="0"/>
              <a:t>Issues public keys</a:t>
            </a:r>
          </a:p>
          <a:p>
            <a:pPr lvl="2"/>
            <a:r>
              <a:rPr lang="en-US" dirty="0"/>
              <a:t>Verifies you are who you say you are and provides certificate to prove it that can only come from a secret key you posses</a:t>
            </a:r>
          </a:p>
          <a:p>
            <a:r>
              <a:rPr lang="en-US" dirty="0"/>
              <a:t>Registration Authority (RA)</a:t>
            </a:r>
          </a:p>
          <a:p>
            <a:pPr lvl="1"/>
            <a:r>
              <a:rPr lang="en-US" dirty="0"/>
              <a:t>Performs registration activities for a 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95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Way Function or Hashing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for message integrity</a:t>
            </a:r>
          </a:p>
          <a:p>
            <a:r>
              <a:rPr lang="en-US" dirty="0"/>
              <a:t>Mathematical value calculated from data that cannot be reversed</a:t>
            </a:r>
          </a:p>
          <a:p>
            <a:pPr lvl="1"/>
            <a:r>
              <a:rPr lang="en-US" dirty="0"/>
              <a:t>Sender and receiver can both calculate the value and verify that the data sent is the data received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64</a:t>
            </a:fld>
            <a:endParaRPr lang="en-US" dirty="0"/>
          </a:p>
        </p:txBody>
      </p:sp>
      <p:pic>
        <p:nvPicPr>
          <p:cNvPr id="11266" name="Picture 2" descr="C:\Users\Wade\AppData\Local\Microsoft\Windows\Temporary Internet Files\Content.IE5\LC54HN07\MC900250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105400"/>
            <a:ext cx="1524000" cy="12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1608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Encrypted hash value</a:t>
            </a:r>
          </a:p>
          <a:p>
            <a:pPr lvl="1"/>
            <a:r>
              <a:rPr lang="en-US" dirty="0"/>
              <a:t>Data sent is data received</a:t>
            </a:r>
          </a:p>
          <a:p>
            <a:pPr lvl="1"/>
            <a:r>
              <a:rPr lang="en-US" dirty="0"/>
              <a:t>Data can only have come from someone with the appropriate key(s)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Reference: CISSP Certification, Shon Harris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65</a:t>
            </a:fld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4114800"/>
            <a:ext cx="46291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3699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Unbreakable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Only one cipher is truly unbreakable</a:t>
            </a:r>
          </a:p>
          <a:p>
            <a:r>
              <a:rPr lang="en-US" dirty="0"/>
              <a:t>One-Time Pad</a:t>
            </a:r>
          </a:p>
          <a:p>
            <a:pPr lvl="1"/>
            <a:r>
              <a:rPr lang="en-US" dirty="0"/>
              <a:t>Each pad is only used once</a:t>
            </a:r>
          </a:p>
          <a:p>
            <a:pPr lvl="1"/>
            <a:r>
              <a:rPr lang="en-US" dirty="0"/>
              <a:t>Pad is XORd against cleartext data</a:t>
            </a:r>
          </a:p>
          <a:p>
            <a:pPr lvl="1"/>
            <a:r>
              <a:rPr lang="en-US" dirty="0"/>
              <a:t>Ciphertext is XORd against pad at receiver</a:t>
            </a:r>
          </a:p>
          <a:p>
            <a:r>
              <a:rPr lang="en-US" dirty="0"/>
              <a:t>Generally not used due to difficulty in distributing non-recurring pads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10362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Key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keys are better</a:t>
            </a:r>
          </a:p>
          <a:p>
            <a:r>
              <a:rPr lang="en-US" dirty="0"/>
              <a:t>Keys need to be protected</a:t>
            </a:r>
          </a:p>
          <a:p>
            <a:r>
              <a:rPr lang="en-US" dirty="0"/>
              <a:t>Keys should be extremely random and use full spectrum of keyspace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0076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Encoding is </a:t>
            </a:r>
            <a:r>
              <a:rPr lang="en-US" b="1" u="sng" dirty="0"/>
              <a:t>NOT</a:t>
            </a:r>
            <a:r>
              <a:rPr lang="en-US" dirty="0"/>
              <a:t> encrypting</a:t>
            </a:r>
          </a:p>
          <a:p>
            <a:r>
              <a:rPr lang="en-US" dirty="0"/>
              <a:t>Perfect example: Base64 encoding</a:t>
            </a:r>
          </a:p>
          <a:p>
            <a:pPr lvl="1"/>
            <a:r>
              <a:rPr lang="en-US" dirty="0"/>
              <a:t>Well known</a:t>
            </a:r>
          </a:p>
          <a:p>
            <a:pPr lvl="1"/>
            <a:r>
              <a:rPr lang="en-US" dirty="0"/>
              <a:t>Reversible</a:t>
            </a:r>
          </a:p>
          <a:p>
            <a:pPr lvl="1"/>
            <a:r>
              <a:rPr lang="en-US" dirty="0"/>
              <a:t>Provide limited obfuscation</a:t>
            </a:r>
          </a:p>
          <a:p>
            <a:r>
              <a:rPr lang="en-US" dirty="0"/>
              <a:t>Other examples</a:t>
            </a:r>
          </a:p>
          <a:p>
            <a:pPr lvl="1"/>
            <a:r>
              <a:rPr lang="en-US" dirty="0"/>
              <a:t>Morse code</a:t>
            </a:r>
          </a:p>
          <a:p>
            <a:pPr lvl="1"/>
            <a:r>
              <a:rPr lang="en-US" dirty="0"/>
              <a:t>ASCII</a:t>
            </a:r>
          </a:p>
          <a:p>
            <a:pPr lvl="1"/>
            <a:r>
              <a:rPr lang="en-US" dirty="0"/>
              <a:t>UTF-8, 16, 32</a:t>
            </a:r>
          </a:p>
          <a:p>
            <a:pPr lvl="1"/>
            <a:r>
              <a:rPr lang="en-US" dirty="0"/>
              <a:t>EBCIDIC</a:t>
            </a:r>
          </a:p>
          <a:p>
            <a:pPr lvl="1"/>
            <a:r>
              <a:rPr lang="en-US" dirty="0"/>
              <a:t>Unicode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410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care about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used incorrectly as a substitute for encryption</a:t>
            </a:r>
          </a:p>
          <a:p>
            <a:r>
              <a:rPr lang="en-US" dirty="0"/>
              <a:t>Some “proprietary” encryption systems were nothing more then Base64 or Base64 with character substitution</a:t>
            </a:r>
          </a:p>
          <a:p>
            <a:pPr lvl="1"/>
            <a:r>
              <a:rPr lang="en-US" dirty="0"/>
              <a:t>Even if you don’t recognize the encoding it is easily “cracked” with frequency analysis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6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take a number of forms</a:t>
            </a:r>
          </a:p>
          <a:p>
            <a:pPr lvl="1"/>
            <a:r>
              <a:rPr lang="en-US" dirty="0"/>
              <a:t>Pretexting</a:t>
            </a:r>
          </a:p>
          <a:p>
            <a:pPr lvl="1"/>
            <a:r>
              <a:rPr lang="en-US" dirty="0"/>
              <a:t>Phishing</a:t>
            </a:r>
          </a:p>
          <a:p>
            <a:pPr lvl="1"/>
            <a:r>
              <a:rPr lang="en-US" dirty="0"/>
              <a:t>Spear Phishing</a:t>
            </a:r>
          </a:p>
          <a:p>
            <a:pPr lvl="1"/>
            <a:r>
              <a:rPr lang="en-US" dirty="0"/>
              <a:t>Vishing</a:t>
            </a:r>
          </a:p>
          <a:p>
            <a:pPr lvl="1"/>
            <a:r>
              <a:rPr lang="en-US" dirty="0"/>
              <a:t>Tailgating</a:t>
            </a:r>
          </a:p>
          <a:p>
            <a:pPr lvl="1"/>
            <a:r>
              <a:rPr lang="en-US" dirty="0"/>
              <a:t>Quid Pro Quo</a:t>
            </a:r>
          </a:p>
          <a:p>
            <a:pPr lvl="1"/>
            <a:r>
              <a:rPr lang="en-US" dirty="0"/>
              <a:t>Baiting</a:t>
            </a:r>
          </a:p>
          <a:p>
            <a:pPr lvl="1"/>
            <a:r>
              <a:rPr lang="en-US" dirty="0"/>
              <a:t>Diversion Theft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 descr="C:\Users\Wade\AppData\Local\Microsoft\Windows\Temporary Internet Files\Content.IE5\NJXBE2J0\MC9000843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236616" cy="246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55091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Web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see this again when we cover Web applications and intercepting proxies</a:t>
            </a:r>
          </a:p>
          <a:p>
            <a:pPr lvl="1"/>
            <a:r>
              <a:rPr lang="en-US" dirty="0"/>
              <a:t>Base64 encoding is often used as an obfuscation technique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0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Ledger</a:t>
            </a:r>
          </a:p>
          <a:p>
            <a:pPr lvl="1"/>
            <a:r>
              <a:rPr lang="en-US" dirty="0"/>
              <a:t>All parties have a copy</a:t>
            </a:r>
          </a:p>
          <a:p>
            <a:pPr lvl="1"/>
            <a:r>
              <a:rPr lang="en-US" dirty="0"/>
              <a:t>Data can be added and is replicated across all copies</a:t>
            </a:r>
          </a:p>
          <a:p>
            <a:pPr lvl="1"/>
            <a:r>
              <a:rPr lang="en-US" dirty="0"/>
              <a:t>Data cannot be modified or deleted</a:t>
            </a:r>
          </a:p>
          <a:p>
            <a:r>
              <a:rPr lang="en-US" dirty="0"/>
              <a:t>Benefits</a:t>
            </a:r>
          </a:p>
          <a:p>
            <a:pPr lvl="1"/>
            <a:r>
              <a:rPr lang="en-CA" dirty="0"/>
              <a:t>Distributed</a:t>
            </a:r>
          </a:p>
          <a:p>
            <a:pPr lvl="1"/>
            <a:r>
              <a:rPr lang="en-CA" dirty="0"/>
              <a:t>Lower transaction costs</a:t>
            </a:r>
          </a:p>
          <a:p>
            <a:pPr lvl="1"/>
            <a:r>
              <a:rPr lang="en-CA" dirty="0"/>
              <a:t>Faster transaction times</a:t>
            </a:r>
          </a:p>
          <a:p>
            <a:pPr lvl="1"/>
            <a:r>
              <a:rPr lang="en-CA" dirty="0"/>
              <a:t>Transparency &amp; accountability &amp; integrity</a:t>
            </a:r>
          </a:p>
          <a:p>
            <a:pPr lvl="1"/>
            <a:r>
              <a:rPr lang="en-CA" dirty="0"/>
              <a:t>Usage information and traceability</a:t>
            </a:r>
          </a:p>
          <a:p>
            <a:pPr lvl="1"/>
            <a:r>
              <a:rPr lang="en-CA" dirty="0"/>
              <a:t>Data security through encryption</a:t>
            </a:r>
            <a:endParaRPr lang="en-CA" dirty="0">
              <a:solidFill>
                <a:srgbClr val="E9B8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5211.001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957" y="457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415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652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7200" dirty="0"/>
              <a:t>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5212.001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9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Pretexting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Inventing a scenario</a:t>
            </a:r>
          </a:p>
          <a:p>
            <a:pPr lvl="1"/>
            <a:r>
              <a:rPr lang="en-US" dirty="0"/>
              <a:t>Do some recon</a:t>
            </a:r>
          </a:p>
          <a:p>
            <a:pPr lvl="2"/>
            <a:r>
              <a:rPr lang="en-US" dirty="0"/>
              <a:t>Speak the language</a:t>
            </a:r>
          </a:p>
          <a:p>
            <a:pPr lvl="2"/>
            <a:r>
              <a:rPr lang="en-US" dirty="0"/>
              <a:t>Impersonate someone who should be there</a:t>
            </a:r>
          </a:p>
          <a:p>
            <a:pPr lvl="2"/>
            <a:r>
              <a:rPr lang="en-US" dirty="0"/>
              <a:t>Give information outsider would not have</a:t>
            </a:r>
          </a:p>
          <a:p>
            <a:pPr lvl="3"/>
            <a:r>
              <a:rPr lang="en-US" dirty="0"/>
              <a:t>Legitimate name of supervisor or department</a:t>
            </a:r>
          </a:p>
          <a:p>
            <a:pPr lvl="3"/>
            <a:r>
              <a:rPr lang="en-US" dirty="0"/>
              <a:t>Reference correct office location</a:t>
            </a:r>
          </a:p>
          <a:p>
            <a:pPr lvl="3"/>
            <a:r>
              <a:rPr lang="en-US" dirty="0"/>
              <a:t>Project name or internal initiative</a:t>
            </a:r>
          </a:p>
          <a:p>
            <a:pPr lvl="2"/>
            <a:r>
              <a:rPr lang="en-US" dirty="0"/>
              <a:t>Pretend to be police, FBI, TSA, or Homeland Security</a:t>
            </a:r>
          </a:p>
          <a:p>
            <a:pPr lvl="3"/>
            <a:r>
              <a:rPr lang="en-US" dirty="0"/>
              <a:t>Note: this is a crime all by itself</a:t>
            </a:r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8</a:t>
            </a:fld>
            <a:endParaRPr lang="en-US" dirty="0"/>
          </a:p>
        </p:txBody>
      </p:sp>
      <p:pic>
        <p:nvPicPr>
          <p:cNvPr id="2050" name="Picture 2" descr="C:\Users\Wade\AppData\Local\Microsoft\Windows\Temporary Internet Files\Content.IE5\LC54HN07\MC9002326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90800"/>
            <a:ext cx="908364" cy="18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212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  <a:p>
            <a:pPr lvl="1"/>
            <a:r>
              <a:rPr lang="en-US" dirty="0"/>
              <a:t>Again, starts with Recon</a:t>
            </a:r>
          </a:p>
          <a:p>
            <a:pPr lvl="1"/>
            <a:r>
              <a:rPr lang="en-US" dirty="0"/>
              <a:t>Send legitimate looking email</a:t>
            </a:r>
          </a:p>
          <a:p>
            <a:pPr lvl="1"/>
            <a:r>
              <a:rPr lang="en-US" dirty="0"/>
              <a:t>Request verification of information and warn of consequences for non-compliance</a:t>
            </a:r>
          </a:p>
          <a:p>
            <a:pPr lvl="1"/>
            <a:r>
              <a:rPr lang="en-US" dirty="0"/>
              <a:t>Link to fraudulent web site</a:t>
            </a:r>
          </a:p>
          <a:p>
            <a:pPr lvl="2"/>
            <a:r>
              <a:rPr lang="en-US" dirty="0"/>
              <a:t>Note: Larger organizations pay for monitoring services to catch this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MIS 5211.001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A82B-D576-4EA4-92F7-EA973A73D499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 descr="C:\Users\Wade\AppData\Local\Microsoft\Windows\Temporary Internet Files\Content.IE5\NJXBE2J0\MP90044871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531796" cy="168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823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4807</TotalTime>
  <Words>2172</Words>
  <Application>Microsoft Office PowerPoint</Application>
  <PresentationFormat>On-screen Show (4:3)</PresentationFormat>
  <Paragraphs>458</Paragraphs>
  <Slides>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0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Intro to Ethical Hacking</vt:lpstr>
      <vt:lpstr>Tonight's Plan</vt:lpstr>
      <vt:lpstr>Odds and Ends</vt:lpstr>
      <vt:lpstr>Odds and Ends</vt:lpstr>
      <vt:lpstr>Social Engineering</vt:lpstr>
      <vt:lpstr>Attitude</vt:lpstr>
      <vt:lpstr>Categories</vt:lpstr>
      <vt:lpstr>Pretexting</vt:lpstr>
      <vt:lpstr>Phishing</vt:lpstr>
      <vt:lpstr>Spear Phishing</vt:lpstr>
      <vt:lpstr>Phishing and Spear Phishing</vt:lpstr>
      <vt:lpstr>Vishing</vt:lpstr>
      <vt:lpstr>Tailgating</vt:lpstr>
      <vt:lpstr>Quid Pro Quo</vt:lpstr>
      <vt:lpstr>Baiting</vt:lpstr>
      <vt:lpstr>Diversion Theft</vt:lpstr>
      <vt:lpstr>Dumpster Diving</vt:lpstr>
      <vt:lpstr>Tips and Tricks</vt:lpstr>
      <vt:lpstr>Note on “Hands On”</vt:lpstr>
      <vt:lpstr>Social Engineer Toolkit</vt:lpstr>
      <vt:lpstr>Finding SET in Kali</vt:lpstr>
      <vt:lpstr>Exploring SET</vt:lpstr>
      <vt:lpstr>Updating SET</vt:lpstr>
      <vt:lpstr>More on Updating</vt:lpstr>
      <vt:lpstr>Initial Options</vt:lpstr>
      <vt:lpstr>Drilling Down</vt:lpstr>
      <vt:lpstr>Drilling Down</vt:lpstr>
      <vt:lpstr>Drilling Down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Walk Through of Attack</vt:lpstr>
      <vt:lpstr>Other Choices</vt:lpstr>
      <vt:lpstr>Fast-Track</vt:lpstr>
      <vt:lpstr>Wrapping Up SET</vt:lpstr>
      <vt:lpstr>Encryption (Short Version)</vt:lpstr>
      <vt:lpstr>Encryption (Short Version)</vt:lpstr>
      <vt:lpstr>Terms</vt:lpstr>
      <vt:lpstr>Symmetric vs Asymmetric</vt:lpstr>
      <vt:lpstr>Stream and Block Ciphers</vt:lpstr>
      <vt:lpstr>Types of Symmetric Systems</vt:lpstr>
      <vt:lpstr>Types of Asymmetric Ciphers</vt:lpstr>
      <vt:lpstr>Public Key Encryption</vt:lpstr>
      <vt:lpstr>Session Keys</vt:lpstr>
      <vt:lpstr>Public Key Infrastructure (PKI)</vt:lpstr>
      <vt:lpstr>Certificate Authority</vt:lpstr>
      <vt:lpstr>One Way Function or Hashing</vt:lpstr>
      <vt:lpstr>Digital Signature</vt:lpstr>
      <vt:lpstr>The Unbreakable Code</vt:lpstr>
      <vt:lpstr>Rules for Key Management</vt:lpstr>
      <vt:lpstr>Encoding</vt:lpstr>
      <vt:lpstr>Why we care about Encoding</vt:lpstr>
      <vt:lpstr>Encoding and Web Attacks</vt:lpstr>
      <vt:lpstr>Blockchain</vt:lpstr>
      <vt:lpstr>Next Week</vt:lpstr>
      <vt:lpstr>Questions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Ethical Hacking</dc:title>
  <dc:creator>Wade</dc:creator>
  <cp:lastModifiedBy>Smart Room</cp:lastModifiedBy>
  <cp:revision>335</cp:revision>
  <dcterms:created xsi:type="dcterms:W3CDTF">2014-08-27T02:09:01Z</dcterms:created>
  <dcterms:modified xsi:type="dcterms:W3CDTF">2019-10-10T20:24:55Z</dcterms:modified>
</cp:coreProperties>
</file>