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67"/>
  </p:notesMasterIdLst>
  <p:sldIdLst>
    <p:sldId id="256" r:id="rId5"/>
    <p:sldId id="682" r:id="rId6"/>
    <p:sldId id="1000" r:id="rId7"/>
    <p:sldId id="993" r:id="rId8"/>
    <p:sldId id="992" r:id="rId9"/>
    <p:sldId id="991" r:id="rId10"/>
    <p:sldId id="990" r:id="rId11"/>
    <p:sldId id="995" r:id="rId12"/>
    <p:sldId id="996" r:id="rId13"/>
    <p:sldId id="997" r:id="rId14"/>
    <p:sldId id="998" r:id="rId15"/>
    <p:sldId id="999" r:id="rId16"/>
    <p:sldId id="698" r:id="rId17"/>
    <p:sldId id="702" r:id="rId18"/>
    <p:sldId id="699" r:id="rId19"/>
    <p:sldId id="700" r:id="rId20"/>
    <p:sldId id="704" r:id="rId21"/>
    <p:sldId id="703" r:id="rId22"/>
    <p:sldId id="684" r:id="rId23"/>
    <p:sldId id="685" r:id="rId24"/>
    <p:sldId id="687" r:id="rId25"/>
    <p:sldId id="686" r:id="rId26"/>
    <p:sldId id="688" r:id="rId27"/>
    <p:sldId id="689" r:id="rId28"/>
    <p:sldId id="690" r:id="rId29"/>
    <p:sldId id="691" r:id="rId30"/>
    <p:sldId id="692" r:id="rId31"/>
    <p:sldId id="694" r:id="rId32"/>
    <p:sldId id="695" r:id="rId33"/>
    <p:sldId id="1011" r:id="rId34"/>
    <p:sldId id="1012" r:id="rId35"/>
    <p:sldId id="693" r:id="rId36"/>
    <p:sldId id="1001" r:id="rId37"/>
    <p:sldId id="1002" r:id="rId38"/>
    <p:sldId id="696" r:id="rId39"/>
    <p:sldId id="697" r:id="rId40"/>
    <p:sldId id="1003" r:id="rId41"/>
    <p:sldId id="1004" r:id="rId42"/>
    <p:sldId id="1005" r:id="rId43"/>
    <p:sldId id="701" r:id="rId44"/>
    <p:sldId id="1006" r:id="rId45"/>
    <p:sldId id="1007" r:id="rId46"/>
    <p:sldId id="1008" r:id="rId47"/>
    <p:sldId id="705" r:id="rId48"/>
    <p:sldId id="706" r:id="rId49"/>
    <p:sldId id="707" r:id="rId50"/>
    <p:sldId id="708" r:id="rId51"/>
    <p:sldId id="709" r:id="rId52"/>
    <p:sldId id="710" r:id="rId53"/>
    <p:sldId id="712" r:id="rId54"/>
    <p:sldId id="713" r:id="rId55"/>
    <p:sldId id="717" r:id="rId56"/>
    <p:sldId id="718" r:id="rId57"/>
    <p:sldId id="715" r:id="rId58"/>
    <p:sldId id="716" r:id="rId59"/>
    <p:sldId id="1009" r:id="rId60"/>
    <p:sldId id="1010" r:id="rId61"/>
    <p:sldId id="722" r:id="rId62"/>
    <p:sldId id="1014" r:id="rId63"/>
    <p:sldId id="1016" r:id="rId64"/>
    <p:sldId id="1017" r:id="rId65"/>
    <p:sldId id="1015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4"/>
    <p:restoredTop sz="86398"/>
  </p:normalViewPr>
  <p:slideViewPr>
    <p:cSldViewPr>
      <p:cViewPr varScale="1">
        <p:scale>
          <a:sx n="97" d="100"/>
          <a:sy n="97" d="100"/>
        </p:scale>
        <p:origin x="99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12/5/19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59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65A2-C2AB-40E3-AF75-F56670D18EF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85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65A2-C2AB-40E3-AF75-F56670D18EF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8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65A2-C2AB-40E3-AF75-F56670D18EF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96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65A2-C2AB-40E3-AF75-F56670D18EF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43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65A2-C2AB-40E3-AF75-F56670D18EF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74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65A2-C2AB-40E3-AF75-F56670D18EF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87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65A2-C2AB-40E3-AF75-F56670D18EF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48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65A2-C2AB-40E3-AF75-F56670D18EF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87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65A2-C2AB-40E3-AF75-F56670D18EF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37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65A2-C2AB-40E3-AF75-F56670D18EF4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4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62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65A2-C2AB-40E3-AF75-F56670D18EF4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9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C45F-4D3E-48B0-91A8-B9B3BEA1F49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46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65A2-C2AB-40E3-AF75-F56670D18EF4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05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C45F-4D3E-48B0-91A8-B9B3BEA1F49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42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65A2-C2AB-40E3-AF75-F56670D18EF4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3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C45F-4D3E-48B0-91A8-B9B3BEA1F49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12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C45F-4D3E-48B0-91A8-B9B3BEA1F495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25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42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8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6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43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910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2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C45F-4D3E-48B0-91A8-B9B3BEA1F4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80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C45F-4D3E-48B0-91A8-B9B3BEA1F4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2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C45F-4D3E-48B0-91A8-B9B3BEA1F4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C45F-4D3E-48B0-91A8-B9B3BEA1F4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17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C45F-4D3E-48B0-91A8-B9B3BEA1F4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82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C45F-4D3E-48B0-91A8-B9B3BEA1F4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8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12/5/19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12/5/19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12/5/19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12/5/19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12/5/19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12/5/19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12/5/19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12/5/19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/>
              <a:t>MIS 5211.001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crack-ng.org/" TargetMode="External"/><Relationship Id="rId2" Type="http://schemas.openxmlformats.org/officeDocument/2006/relationships/hyperlink" Target="https://www.l0phtcrac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hcrack.sourceforge.io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eycampus.com/opencampus/ethical-hacking/enumeration-and-its-typ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winds.com/" TargetMode="External"/><Relationship Id="rId2" Type="http://schemas.openxmlformats.org/officeDocument/2006/relationships/hyperlink" Target="http://www.manageengine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dapsoft.com/" TargetMode="External"/><Relationship Id="rId2" Type="http://schemas.openxmlformats.org/officeDocument/2006/relationships/hyperlink" Target="http://www.jxplorer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Fuzzing" TargetMode="External"/><Relationship Id="rId2" Type="http://schemas.openxmlformats.org/officeDocument/2006/relationships/hyperlink" Target="http://www.cs.wisc.edu/~bart/fuz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uzz_testi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JBroFuzz" TargetMode="External"/><Relationship Id="rId2" Type="http://schemas.openxmlformats.org/officeDocument/2006/relationships/hyperlink" Target="https://www.owasp.org/index.php/WebScara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wasp.org/index.php/WSFuzzer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bsidesvienna.at/slides/2017/the_art_of_fuzzing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wall.com/john/pro/" TargetMode="External"/><Relationship Id="rId2" Type="http://schemas.openxmlformats.org/officeDocument/2006/relationships/hyperlink" Target="http://www.openwall.com/john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regexlib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bular.com/" TargetMode="External"/><Relationship Id="rId4" Type="http://schemas.openxmlformats.org/officeDocument/2006/relationships/hyperlink" Target="http://www.ultrapico.com/Expresso.htm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rubular.com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ular-expressions.info/ruby.html" TargetMode="External"/><Relationship Id="rId2" Type="http://schemas.openxmlformats.org/officeDocument/2006/relationships/hyperlink" Target="http://ruby-doc.com/docs/ProgrammingRuby/#UJ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by-for-beginners.rubymonstas.org/advanced/regular_expressions.html" TargetMode="External"/><Relationship Id="rId4" Type="http://schemas.openxmlformats.org/officeDocument/2006/relationships/hyperlink" Target="https://www.rubyguides.com/2015/06/ruby-regex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berciti.biz/faq/grep-regular-expression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microsoft.com/en-us/windows-server/administration/windows-commands/findstr" TargetMode="External"/><Relationship Id="rId5" Type="http://schemas.openxmlformats.org/officeDocument/2006/relationships/hyperlink" Target="https://www.windows-commandline.com/findstr-command-examples-regular/" TargetMode="External"/><Relationship Id="rId4" Type="http://schemas.openxmlformats.org/officeDocument/2006/relationships/hyperlink" Target="http://www.robelle.com/smugbook/regexpr.html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key.org/~dugsong/dsniff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3aoufoF2-l0" TargetMode="External"/><Relationship Id="rId4" Type="http://schemas.openxmlformats.org/officeDocument/2006/relationships/hyperlink" Target="https://www.ettercap-project.org/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Ethical Hacking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/>
              <a:t>MIS 5211.001</a:t>
            </a:r>
          </a:p>
          <a:p>
            <a:r>
              <a:rPr lang="en-US" dirty="0"/>
              <a:t>Week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Crack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the john command as follows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tells john to use a wordlist that is preinstalled in Kali (and has chess as an entry)</a:t>
            </a:r>
          </a:p>
          <a:p>
            <a:r>
              <a:rPr lang="en-US" dirty="0"/>
              <a:t>And tells john to apply it against the file: </a:t>
            </a:r>
            <a:r>
              <a:rPr lang="en-US" dirty="0" err="1"/>
              <a:t>file_to_crack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2" y="2209800"/>
            <a:ext cx="6838095" cy="1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1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show command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If you have not recently updated Kali 2.0 you may get errors.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476" y="2362200"/>
            <a:ext cx="4219048" cy="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13FA-6B53-7C4A-BC3E-14DE1A7C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2A43-D592-2846-8E2E-D4E98B99C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https://www.l0phtcrack.com</a:t>
            </a:r>
            <a:endParaRPr lang="en-US" dirty="0"/>
          </a:p>
          <a:p>
            <a:pPr lvl="1"/>
            <a:r>
              <a:rPr lang="en-US" dirty="0"/>
              <a:t>Commercial - Expensive – starts at $595</a:t>
            </a:r>
          </a:p>
          <a:p>
            <a:r>
              <a:rPr lang="en-US" dirty="0">
                <a:hlinkClick r:id="rId3"/>
              </a:rPr>
              <a:t>http://www.aircrack-ng.org</a:t>
            </a:r>
            <a:endParaRPr lang="en-US" dirty="0"/>
          </a:p>
          <a:p>
            <a:r>
              <a:rPr lang="en-US" dirty="0">
                <a:hlinkClick r:id="rId4"/>
              </a:rPr>
              <a:t>https://ophcrack.sourceforge.io</a:t>
            </a:r>
            <a:endParaRPr lang="en-US" dirty="0"/>
          </a:p>
          <a:p>
            <a:r>
              <a:rPr lang="en-US" dirty="0"/>
              <a:t>Other listed in Kali</a:t>
            </a:r>
          </a:p>
          <a:p>
            <a:pPr lvl="1"/>
            <a:r>
              <a:rPr lang="en-US" dirty="0"/>
              <a:t>If you find others on line – Be Afraid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592EE-DEAC-284A-9C7F-7265B38D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38D5E-8ACD-CB42-B6D0-42650438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09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88488-4D01-B840-B818-7230F272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Enumeration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8B624-DACD-E948-A8FB-FC3786D5B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dirty="0">
                <a:hlinkClick r:id="rId2"/>
              </a:rPr>
              <a:t>https://www.greycampus.com/opencampus/ethical-hacking/enumeration-and-its-types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3E35E4-A8E9-9E44-8C85-545A5672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8F3DC-CE09-1545-A203-CE0954D34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0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86F15-5CE9-E34E-BE45-447E39329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ffectLst/>
              </a:rPr>
              <a:t>NetBIOS Enumeration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00DA-3570-5440-B5DF-6BA97047D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the NetBIOS enumeration to obtain:</a:t>
            </a:r>
          </a:p>
          <a:p>
            <a:pPr lvl="1"/>
            <a:r>
              <a:rPr lang="en-US" dirty="0"/>
              <a:t>List of computers that belong to a domain</a:t>
            </a:r>
          </a:p>
          <a:p>
            <a:pPr lvl="1"/>
            <a:r>
              <a:rPr lang="en-US" dirty="0"/>
              <a:t>List of shares on the individual hosts on the network</a:t>
            </a:r>
          </a:p>
          <a:p>
            <a:pPr lvl="1"/>
            <a:r>
              <a:rPr lang="en-US" dirty="0"/>
              <a:t>Policies and passwords</a:t>
            </a:r>
          </a:p>
          <a:p>
            <a:r>
              <a:rPr lang="en-US" dirty="0"/>
              <a:t>Commands and tools used: </a:t>
            </a:r>
          </a:p>
          <a:p>
            <a:pPr lvl="1"/>
            <a:r>
              <a:rPr lang="en-US" dirty="0" err="1"/>
              <a:t>Nbtstat</a:t>
            </a:r>
            <a:r>
              <a:rPr lang="en-US" dirty="0"/>
              <a:t>: utility used to find protocol statistics, NetBIOS name table and name cache details</a:t>
            </a:r>
          </a:p>
          <a:p>
            <a:pPr lvl="1"/>
            <a:r>
              <a:rPr lang="en-US" dirty="0" err="1"/>
              <a:t>Superscan</a:t>
            </a:r>
            <a:r>
              <a:rPr lang="en-US" dirty="0"/>
              <a:t>: GUI tool used to enumerate windows machine</a:t>
            </a:r>
          </a:p>
          <a:p>
            <a:pPr lvl="1"/>
            <a:r>
              <a:rPr lang="en-US" dirty="0"/>
              <a:t>Net view: command line tool to identify shared resources on a network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1EC6E-346B-1343-867A-1EC139CBB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A3169-55F5-B648-B791-B43F4792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7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4E72-BA8F-5740-98BA-67F779EE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ffectLst/>
              </a:rPr>
              <a:t>SNMP Enumeration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C2178-D4DA-C04C-B783-5C2FD77D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SNMP enumeration is used to enumerate user accounts, passwords, groups, system names, devices on a target system.  </a:t>
            </a:r>
          </a:p>
          <a:p>
            <a:r>
              <a:rPr lang="en-US" dirty="0"/>
              <a:t>Few tools:</a:t>
            </a:r>
          </a:p>
          <a:p>
            <a:pPr lvl="1"/>
            <a:r>
              <a:rPr lang="en-US" dirty="0" err="1"/>
              <a:t>OpUtils</a:t>
            </a:r>
            <a:r>
              <a:rPr lang="en-US" dirty="0"/>
              <a:t> Network Monitoring Toolset - </a:t>
            </a:r>
            <a:r>
              <a:rPr lang="en-US" dirty="0">
                <a:hlinkClick r:id="rId2"/>
              </a:rPr>
              <a:t>http://www.manageengine.com</a:t>
            </a:r>
            <a:endParaRPr lang="en-US" dirty="0"/>
          </a:p>
          <a:p>
            <a:pPr lvl="1"/>
            <a:r>
              <a:rPr lang="en-US" dirty="0"/>
              <a:t>SolarWinds ( best SNMP enumeration tool) - </a:t>
            </a:r>
            <a:r>
              <a:rPr lang="en-US" dirty="0">
                <a:hlinkClick r:id="rId3"/>
              </a:rPr>
              <a:t>www.solarwinds.com</a:t>
            </a:r>
            <a:endParaRPr lang="en-US" dirty="0"/>
          </a:p>
          <a:p>
            <a:pPr lvl="1"/>
            <a:r>
              <a:rPr lang="en-US" dirty="0"/>
              <a:t>command line tools: SNMP-WALK, SNMP-CHECK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F8758-9B5B-184A-B0FB-60A5E82CF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130C5-C783-FE49-9ABA-EAF81A86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41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1B94-0538-A845-ACB7-C7D13C35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ffectLst/>
              </a:rPr>
              <a:t>LDAP Enumeration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A3009-0A76-814F-B487-A6831A036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Lightweight Directory Access Protocol is a protocol used to access directory listings within Active Directory or from other Directory Services.</a:t>
            </a:r>
          </a:p>
          <a:p>
            <a:r>
              <a:rPr lang="en-US" dirty="0"/>
              <a:t>Tools: </a:t>
            </a:r>
          </a:p>
          <a:p>
            <a:pPr lvl="1"/>
            <a:r>
              <a:rPr lang="en-US" dirty="0" err="1"/>
              <a:t>Jxplorer</a:t>
            </a:r>
            <a:r>
              <a:rPr lang="en-US" dirty="0"/>
              <a:t> - </a:t>
            </a:r>
            <a:r>
              <a:rPr lang="en-US" dirty="0">
                <a:hlinkClick r:id="rId2"/>
              </a:rPr>
              <a:t>http://www.jxplorer.org/</a:t>
            </a:r>
            <a:endParaRPr lang="en-US" dirty="0"/>
          </a:p>
          <a:p>
            <a:pPr lvl="1"/>
            <a:r>
              <a:rPr lang="en-US" dirty="0"/>
              <a:t>LDAP Admin Tool - </a:t>
            </a:r>
            <a:r>
              <a:rPr lang="en-US" dirty="0">
                <a:hlinkClick r:id="rId3"/>
              </a:rPr>
              <a:t>http://www.ldapsoft.com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0FAAD1-E58F-974D-927F-98A2F10BD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3F862-B236-2B4F-B210-E8698432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01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A99A-DE3D-4E4B-B123-2C9A4240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ffectLst/>
              </a:rPr>
              <a:t>SMTP Enumeration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3D862-1EFF-E649-BE9F-C84F1E486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SMTP enumeration allows us to determine valid users on the SMTP server. This is done with the help built-in SMTP commands, they are</a:t>
            </a:r>
          </a:p>
          <a:p>
            <a:pPr lvl="1"/>
            <a:r>
              <a:rPr lang="en-US" dirty="0"/>
              <a:t>VRFY - This command is used for validating users.</a:t>
            </a:r>
          </a:p>
          <a:p>
            <a:pPr lvl="1"/>
            <a:r>
              <a:rPr lang="en-US" dirty="0"/>
              <a:t>EXPN - This command tells the actual delivery address of aliases and mailing lists.</a:t>
            </a:r>
          </a:p>
          <a:p>
            <a:pPr lvl="1"/>
            <a:r>
              <a:rPr lang="en-US" dirty="0"/>
              <a:t>RCPT TO - It defines the recipients of the message.</a:t>
            </a:r>
          </a:p>
          <a:p>
            <a:r>
              <a:rPr lang="en-US" dirty="0"/>
              <a:t>Tool:</a:t>
            </a:r>
          </a:p>
          <a:p>
            <a:pPr lvl="1"/>
            <a:r>
              <a:rPr lang="en-US" dirty="0" err="1"/>
              <a:t>NestScanTools</a:t>
            </a:r>
            <a:r>
              <a:rPr lang="en-US" dirty="0"/>
              <a:t> Pro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2577E-B8FB-2C4F-AF72-170F67ED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74589-7973-1141-B55A-06626CC9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7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2499C-277B-364C-B64B-23C84E9B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ffectLst/>
              </a:rPr>
              <a:t>DNS Enumeration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01AA9-EB34-2B49-AAE8-EB1145BA8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 enumeration is the process of locating all the DNS servers and their corresponding records for an organization.</a:t>
            </a:r>
          </a:p>
          <a:p>
            <a:r>
              <a:rPr lang="en-US" dirty="0"/>
              <a:t>Tools:</a:t>
            </a:r>
          </a:p>
          <a:p>
            <a:pPr lvl="1"/>
            <a:r>
              <a:rPr lang="en-US" dirty="0" err="1"/>
              <a:t>Nslookup</a:t>
            </a:r>
            <a:endParaRPr lang="en-US" dirty="0"/>
          </a:p>
          <a:p>
            <a:pPr lvl="1"/>
            <a:r>
              <a:rPr lang="en-US" dirty="0" err="1"/>
              <a:t>Maltego</a:t>
            </a:r>
            <a:endParaRPr lang="en-US" dirty="0"/>
          </a:p>
          <a:p>
            <a:pPr lvl="1"/>
            <a:r>
              <a:rPr lang="en-US" dirty="0" err="1"/>
              <a:t>Dnenum</a:t>
            </a:r>
            <a:endParaRPr lang="en-US" dirty="0"/>
          </a:p>
          <a:p>
            <a:pPr lvl="1"/>
            <a:r>
              <a:rPr lang="en-US" dirty="0" err="1"/>
              <a:t>dnsrecon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15606-5DE6-844A-9C87-910B5286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68444-B621-654A-AA64-1419C0C8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50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8C87-044C-9D48-9315-DD1645F5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0216-92F3-314A-BDB9-2D53290E6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Fuzz testing was developed at the University of Wisconsin Madison in 1989 by Professor Barton Miller and his students. Their (continued) work can be found at </a:t>
            </a:r>
            <a:r>
              <a:rPr lang="en-US" dirty="0">
                <a:hlinkClick r:id="rId2"/>
              </a:rPr>
              <a:t>http://www.cs.wisc.edu/~bart/fuzz/</a:t>
            </a:r>
            <a:r>
              <a:rPr lang="en-US" dirty="0"/>
              <a:t> ; it's mainly oriented towards command-line and UI fuzzing, and shows that modern operating systems are vulnerable to even simple fuzzing.</a:t>
            </a:r>
          </a:p>
          <a:p>
            <a:endParaRPr lang="en-US" dirty="0"/>
          </a:p>
          <a:p>
            <a:r>
              <a:rPr lang="en-US" dirty="0"/>
              <a:t>Reference: </a:t>
            </a:r>
            <a:r>
              <a:rPr lang="en-US" dirty="0">
                <a:hlinkClick r:id="rId3"/>
              </a:rPr>
              <a:t>https://www.owasp.org/index.php/Fuzzing</a:t>
            </a: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1DD82-7FAC-424C-995A-7E327395A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E1C2B-824E-FD44-B404-7D30B41A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2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Tonight's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Password Cracking</a:t>
            </a:r>
          </a:p>
          <a:p>
            <a:r>
              <a:rPr lang="en-US" dirty="0"/>
              <a:t>Notes on Enumeration</a:t>
            </a:r>
          </a:p>
          <a:p>
            <a:r>
              <a:rPr lang="en-US" dirty="0"/>
              <a:t>Fuzzing</a:t>
            </a:r>
          </a:p>
          <a:p>
            <a:r>
              <a:rPr lang="en-US" dirty="0" err="1"/>
              <a:t>RegEx</a:t>
            </a:r>
            <a:endParaRPr lang="en-US" dirty="0"/>
          </a:p>
          <a:p>
            <a:r>
              <a:rPr lang="en-US" dirty="0"/>
              <a:t>Spoofing / Poisoning</a:t>
            </a:r>
          </a:p>
          <a:p>
            <a:pPr lvl="1"/>
            <a:r>
              <a:rPr lang="en-US" dirty="0" err="1"/>
              <a:t>ARPSnoof</a:t>
            </a:r>
            <a:endParaRPr lang="en-US" dirty="0"/>
          </a:p>
          <a:p>
            <a:pPr lvl="1"/>
            <a:r>
              <a:rPr lang="en-US" dirty="0"/>
              <a:t>Ettercap</a:t>
            </a:r>
          </a:p>
          <a:p>
            <a:r>
              <a:rPr lang="en-US" dirty="0"/>
              <a:t>Reminder on Evasion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C9EE-ED23-7E44-8ED9-22A9413FF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err="1">
                <a:effectLst/>
              </a:rPr>
              <a:t>Fuzzer</a:t>
            </a:r>
            <a:r>
              <a:rPr lang="en-US" b="0" dirty="0">
                <a:effectLst/>
              </a:rPr>
              <a:t> implementations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C3DE8-1ACC-7A42-8E2B-4C8093D54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dirty="0" err="1"/>
              <a:t>fuzzer</a:t>
            </a:r>
            <a:r>
              <a:rPr lang="en-US" dirty="0"/>
              <a:t> is a program which injects automatically semi-random data into a program/stack and detect bugs.</a:t>
            </a:r>
          </a:p>
          <a:p>
            <a:r>
              <a:rPr lang="en-US" dirty="0"/>
              <a:t>The data-generation part is made of generators, and vulnerability identification relies on debugging tools. Generators usually use combinations of static fuzzing vectors (known-to-be-dangerous values), or totally random data. New generation </a:t>
            </a:r>
            <a:r>
              <a:rPr lang="en-US" dirty="0" err="1"/>
              <a:t>fuzzers</a:t>
            </a:r>
            <a:r>
              <a:rPr lang="en-US" dirty="0"/>
              <a:t> use genetic algorithms to link injected data and observed impact. Such tools are not public yet.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73AA6-9EEB-BB49-A16F-B021FA8B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3F71D-3277-BC41-85F1-7FC0AC27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245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213E-82F0-6341-95DF-C15CECC2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ffectLst/>
              </a:rPr>
              <a:t>Comparison with Cryptanalysis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FEDB6-2CA7-5B43-B220-2878E63A9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possible </a:t>
            </a:r>
            <a:r>
              <a:rPr lang="en-US" dirty="0" err="1"/>
              <a:t>tryable</a:t>
            </a:r>
            <a:r>
              <a:rPr lang="en-US" dirty="0"/>
              <a:t> solutions is </a:t>
            </a:r>
            <a:r>
              <a:rPr lang="en-US" i="1" dirty="0"/>
              <a:t>the explorable solutions space</a:t>
            </a:r>
            <a:r>
              <a:rPr lang="en-US" dirty="0"/>
              <a:t>. The aim of cryptanalysis is to reduce this space, which means finding a way of having less keys to try than pure brute force to decrypt something. </a:t>
            </a:r>
          </a:p>
          <a:p>
            <a:r>
              <a:rPr lang="en-US" dirty="0"/>
              <a:t>Most of the </a:t>
            </a:r>
            <a:r>
              <a:rPr lang="en-US" dirty="0" err="1"/>
              <a:t>fuzzers</a:t>
            </a:r>
            <a:r>
              <a:rPr lang="en-US" dirty="0"/>
              <a:t> are:</a:t>
            </a:r>
          </a:p>
          <a:p>
            <a:pPr lvl="1"/>
            <a:r>
              <a:rPr lang="en-US" dirty="0"/>
              <a:t>protocol/file-format dependent</a:t>
            </a:r>
          </a:p>
          <a:p>
            <a:pPr lvl="1"/>
            <a:r>
              <a:rPr lang="en-US" dirty="0"/>
              <a:t>data-type dependent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855FB-2D33-E74D-860E-FA2C22B7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D0AF-77A4-024E-A5BD-568B3D3E9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90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8165-6362-F74B-8DF2-F8EDC9A1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ffectLst/>
              </a:rPr>
              <a:t>Attack 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7FF6F-B5B4-7248-9B24-AB66D2FA2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fuzzer</a:t>
            </a:r>
            <a:r>
              <a:rPr lang="en-US" dirty="0"/>
              <a:t> would try combinations of attacks on:</a:t>
            </a:r>
          </a:p>
          <a:p>
            <a:pPr lvl="1"/>
            <a:r>
              <a:rPr lang="en-US" dirty="0"/>
              <a:t>numbers (signed/unsigned integers/float...)</a:t>
            </a:r>
          </a:p>
          <a:p>
            <a:pPr lvl="1"/>
            <a:r>
              <a:rPr lang="en-US" dirty="0"/>
              <a:t>chars (</a:t>
            </a:r>
            <a:r>
              <a:rPr lang="en-US" dirty="0" err="1"/>
              <a:t>urls</a:t>
            </a:r>
            <a:r>
              <a:rPr lang="en-US" dirty="0"/>
              <a:t>, command-line inputs)</a:t>
            </a:r>
          </a:p>
          <a:p>
            <a:pPr lvl="1"/>
            <a:r>
              <a:rPr lang="en-US" dirty="0"/>
              <a:t>metadata : user-input text (id3 tag)</a:t>
            </a:r>
          </a:p>
          <a:p>
            <a:pPr lvl="1"/>
            <a:r>
              <a:rPr lang="en-US" dirty="0"/>
              <a:t>pure binary sequences</a:t>
            </a:r>
          </a:p>
          <a:p>
            <a:r>
              <a:rPr lang="en-US" dirty="0"/>
              <a:t>Protocols and file formats imply norms, which are sometimes blurry, very complicated or badly implemented : that's why developers sometimes mess up in the implementation process (because of time/cost constraints).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859B5-44DF-1C4C-8218-3F4564BC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178BA-5B9D-ED40-A9B2-D34FE10BB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07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E768-3356-F148-99C9-432AE523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ffectLst/>
              </a:rPr>
              <a:t>Application Fuzzing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3D03D-DE0D-9E48-9306-AF17C3B9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Whatever the fuzzed system is, the attack vectors are within it's I/O. For a desktop app:</a:t>
            </a:r>
          </a:p>
          <a:p>
            <a:pPr lvl="1"/>
            <a:r>
              <a:rPr lang="en-US" dirty="0"/>
              <a:t>the UI (testing all the buttons sequences / text inputs)</a:t>
            </a:r>
          </a:p>
          <a:p>
            <a:pPr lvl="1"/>
            <a:r>
              <a:rPr lang="en-US" dirty="0"/>
              <a:t>the command-line options</a:t>
            </a:r>
          </a:p>
          <a:p>
            <a:pPr lvl="1"/>
            <a:r>
              <a:rPr lang="en-US" dirty="0"/>
              <a:t>the import/export capabilities (see file format fuzzing below)</a:t>
            </a:r>
          </a:p>
          <a:p>
            <a:r>
              <a:rPr lang="en-US" dirty="0"/>
              <a:t>For a web app: </a:t>
            </a:r>
            <a:r>
              <a:rPr lang="en-US" dirty="0" err="1"/>
              <a:t>urls</a:t>
            </a:r>
            <a:r>
              <a:rPr lang="en-US" dirty="0"/>
              <a:t>, forms, user-generated content, RPC requests, ...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B1D4D-95FB-3944-9C95-536B8F5E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9460A-C6C0-EA4C-BC9C-F182B828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21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DD5B-287B-D34A-9F8D-D77933E8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ffectLst/>
              </a:rPr>
              <a:t>Protocol Fuzzing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04B5A-F5E1-B74C-BFD6-9C5639D79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protocol </a:t>
            </a:r>
            <a:r>
              <a:rPr lang="en-US" dirty="0" err="1"/>
              <a:t>fuzzer</a:t>
            </a:r>
            <a:r>
              <a:rPr lang="en-US" dirty="0"/>
              <a:t> sends forged packets to the tested application, or eventually acts as a proxy, modifying requests on the fly and replaying them.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DB7A8-0EB7-5745-8241-66519D9C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91838-5EE4-CF4C-938E-9C3D67E6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30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B92A-2B78-5043-92F5-97888147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effectLst/>
              </a:rPr>
              <a:t>File Format Fuzzing</a:t>
            </a:r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61007-6D25-CB48-BBAD-774C39F70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file format </a:t>
            </a:r>
            <a:r>
              <a:rPr lang="en-US" dirty="0" err="1"/>
              <a:t>fuzzer</a:t>
            </a:r>
            <a:r>
              <a:rPr lang="en-US" dirty="0"/>
              <a:t> generates multiple malformed samples, and opens them sequentially. When the program crashes, debug information is kept for further investigation.</a:t>
            </a:r>
          </a:p>
          <a:p>
            <a:r>
              <a:rPr lang="en-US" dirty="0"/>
              <a:t>One can attack:</a:t>
            </a:r>
          </a:p>
          <a:p>
            <a:pPr lvl="1"/>
            <a:r>
              <a:rPr lang="en-US" dirty="0"/>
              <a:t>the parser layer (container layer): file format constraints, structure, conventions, field sizes, flags, ...</a:t>
            </a:r>
          </a:p>
          <a:p>
            <a:pPr lvl="1"/>
            <a:r>
              <a:rPr lang="en-US" dirty="0"/>
              <a:t>the codec/application layer: lower-level attacks, aiming at the program's deeper internals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35DCA-7A1B-3147-A7AB-937BAAD7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18AA6-C0A1-8740-B96B-46A02B3F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42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8D90-77D6-BA42-B802-23A60A8E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err="1">
                <a:effectLst/>
              </a:rPr>
              <a:t>Fuzzer</a:t>
            </a:r>
            <a:r>
              <a:rPr lang="en-US" b="0" dirty="0">
                <a:effectLst/>
              </a:rPr>
              <a:t> Advantages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AD9DF-3B3A-924E-BC6E-49BB9CBFC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The great advantage of fuzz testing is that the test design is extremely simple, and free of preconceptions about system behavior</a:t>
            </a:r>
            <a:r>
              <a:rPr lang="en-US" dirty="0"/>
              <a:t> (from Wikipedia </a:t>
            </a:r>
            <a:r>
              <a:rPr lang="en-US" dirty="0">
                <a:hlinkClick r:id="rId2"/>
              </a:rPr>
              <a:t>http://en.wikipedia.org/wiki/Fuzz_testing</a:t>
            </a:r>
            <a:r>
              <a:rPr lang="en-US" dirty="0"/>
              <a:t>).</a:t>
            </a:r>
          </a:p>
          <a:p>
            <a:r>
              <a:rPr lang="en-US" dirty="0"/>
              <a:t>The systematical/random approach allows this method to find bugs that would have often been missed by human eyes. Plus, when the tested system is totally closed (say, a SIP phone), fuzzing is one of the only means of reviewing it's quality.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F9325-E82C-5748-8D5A-338AACF6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24E1C-7B9B-2A4A-A4AC-9EC9C0D3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3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75CD-2DB1-1C4F-B3AA-5AF8C1E65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err="1">
                <a:effectLst/>
              </a:rPr>
              <a:t>Fuzzer</a:t>
            </a:r>
            <a:r>
              <a:rPr lang="en-US" b="0" dirty="0">
                <a:effectLst/>
              </a:rPr>
              <a:t> Limitations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9D8C8-702E-C54A-A966-A5950AE93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Fuzzers</a:t>
            </a:r>
            <a:r>
              <a:rPr lang="en-US" dirty="0"/>
              <a:t> usually tend to find simple bugs; plus, the more a </a:t>
            </a:r>
            <a:r>
              <a:rPr lang="en-US" dirty="0" err="1"/>
              <a:t>fuzzer</a:t>
            </a:r>
            <a:r>
              <a:rPr lang="en-US" dirty="0"/>
              <a:t> is protocol-aware, the less weird errors it will find. This is why the exhaustive / random approach is still popular among the fuzzing community.</a:t>
            </a:r>
          </a:p>
          <a:p>
            <a:r>
              <a:rPr lang="en-US" dirty="0"/>
              <a:t>Another problem is that when you do some black-box-testing, you usually attack a closed system, which increases difficulty to evaluate the </a:t>
            </a:r>
            <a:r>
              <a:rPr lang="en-US" dirty="0" err="1"/>
              <a:t>dangerosity</a:t>
            </a:r>
            <a:r>
              <a:rPr lang="en-US" dirty="0"/>
              <a:t>/impact of the found vulnerability (no debugging possibilities).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E8BA3-4E13-2644-BADC-93B6C756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3BF11A-DD85-8441-BE11-93D70465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66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0E75-5F9F-9D49-A3E9-C33B8031E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err="1">
                <a:effectLst/>
              </a:rPr>
              <a:t>Fuzzers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9BCCD-FEE2-9B47-BB63-2D7D2F114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https://github.com/OpenRCE/sulley</a:t>
            </a:r>
          </a:p>
          <a:p>
            <a:r>
              <a:rPr lang="en-US" dirty="0">
                <a:hlinkClick r:id="rId2"/>
              </a:rPr>
              <a:t>https://github.com/jtpereyda/boofuzz</a:t>
            </a:r>
          </a:p>
          <a:p>
            <a:r>
              <a:rPr lang="en-US" dirty="0">
                <a:hlinkClick r:id="rId2"/>
              </a:rPr>
              <a:t>https://github.com/RootUp/BFuzz</a:t>
            </a:r>
          </a:p>
          <a:p>
            <a:r>
              <a:rPr lang="en-US" dirty="0">
                <a:hlinkClick r:id="rId2"/>
              </a:rPr>
              <a:t>https://www.owasp.org/index.php/WebScarab</a:t>
            </a:r>
            <a:endParaRPr lang="en-US" dirty="0"/>
          </a:p>
          <a:p>
            <a:r>
              <a:rPr lang="en-US" dirty="0">
                <a:hlinkClick r:id="rId3"/>
              </a:rPr>
              <a:t>https://www.owasp.org/index.php/JBroFuzz</a:t>
            </a:r>
            <a:endParaRPr lang="en-US" dirty="0"/>
          </a:p>
          <a:p>
            <a:r>
              <a:rPr lang="en-US" dirty="0">
                <a:hlinkClick r:id="rId4"/>
              </a:rPr>
              <a:t>https://www.owasp.org/index.php/WSFuzzer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8F893-B9C5-EE4F-8702-359B6A84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D58C-7287-6343-9F5F-27053B18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31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3B805-20FD-6A47-9A97-3C32D145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</a:t>
            </a:r>
            <a:r>
              <a:rPr lang="en-US" dirty="0" err="1"/>
              <a:t>Refernces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9D479-A174-1241-8A8C-831C3152F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https://bsidesvienna.at/slides/2017/the_art_of_fuzzing.pdf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B37AE-6D4F-8548-9B90-D2931BD7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8B3D1-E17E-8349-AC0A-62B8598A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0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831C-0C3A-2046-8B02-60FCD7D1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3F34-F3A8-B74A-A59B-1A4A1CB8D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  <a:p>
            <a:pPr lvl="1"/>
            <a:r>
              <a:rPr lang="en-US" dirty="0"/>
              <a:t>Brute force</a:t>
            </a:r>
          </a:p>
          <a:p>
            <a:pPr lvl="1"/>
            <a:r>
              <a:rPr lang="en-US" dirty="0"/>
              <a:t>Dictionary</a:t>
            </a:r>
          </a:p>
          <a:p>
            <a:pPr lvl="1"/>
            <a:r>
              <a:rPr lang="en-US" dirty="0"/>
              <a:t>Rainbow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BA80F-3F00-8144-947B-68845E947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A5898-5AA4-ED4B-80C7-DDA12DFD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60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Pattern-Matching in Data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4876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Many everyday values in society must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a particular pattern</a:t>
            </a:r>
            <a:r>
              <a:rPr lang="en-US"/>
              <a:t> in order to be valid.  For example:</a:t>
            </a:r>
          </a:p>
          <a:p>
            <a:pPr lvl="1">
              <a:lnSpc>
                <a:spcPct val="120000"/>
              </a:lnSpc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Security Number</a:t>
            </a:r>
            <a:r>
              <a:rPr lang="en-US"/>
              <a:t>: 	</a:t>
            </a:r>
            <a:r>
              <a:rPr lang="en-US" sz="29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ddd-dd-dddd</a:t>
            </a:r>
          </a:p>
          <a:p>
            <a:pPr lvl="1">
              <a:lnSpc>
                <a:spcPct val="120000"/>
              </a:lnSpc>
            </a:pPr>
            <a:r>
              <a:rPr lang="en-US" sz="29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Telephone number</a:t>
            </a:r>
            <a:r>
              <a:rPr lang="en-US"/>
              <a:t>:	</a:t>
            </a:r>
            <a:r>
              <a:rPr lang="en-US" sz="29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ddd-dddd</a:t>
            </a:r>
            <a:r>
              <a:rPr lang="en-US"/>
              <a:t> or </a:t>
            </a:r>
            <a:r>
              <a:rPr lang="en-US" sz="29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(ddd) ddd-dddd</a:t>
            </a:r>
            <a:r>
              <a:rPr lang="en-US"/>
              <a:t>, etc.</a:t>
            </a:r>
          </a:p>
          <a:p>
            <a:pPr lvl="1">
              <a:lnSpc>
                <a:spcPct val="120000"/>
              </a:lnSpc>
            </a:pPr>
            <a:r>
              <a:rPr lang="en-US" sz="29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Zip</a:t>
            </a:r>
            <a:r>
              <a:rPr lang="en-US" b="1">
                <a:solidFill>
                  <a:srgbClr val="00B0F0"/>
                </a:solidFill>
              </a:rPr>
              <a:t> </a:t>
            </a:r>
            <a:r>
              <a:rPr lang="en-US" sz="29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</a:t>
            </a:r>
            <a:r>
              <a:rPr lang="en-US"/>
              <a:t>:		</a:t>
            </a:r>
            <a:r>
              <a:rPr lang="en-US" sz="29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ddddd </a:t>
            </a:r>
            <a:r>
              <a:rPr lang="en-US"/>
              <a:t>or </a:t>
            </a:r>
            <a:r>
              <a:rPr lang="en-US" sz="29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ddddd-dddd</a:t>
            </a:r>
          </a:p>
          <a:p>
            <a:pPr>
              <a:lnSpc>
                <a:spcPct val="120000"/>
              </a:lnSpc>
            </a:pPr>
            <a:r>
              <a:rPr lang="en-US"/>
              <a:t>The fact that a value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en-US"/>
              <a:t>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</a:t>
            </a:r>
            <a:r>
              <a:rPr lang="en-US"/>
              <a:t> a pattern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en-US"/>
              <a:t>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/>
              <a:t>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guarantee</a:t>
            </a:r>
            <a:r>
              <a:rPr lang="en-US"/>
              <a:t> it is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</a:t>
            </a:r>
            <a:r>
              <a:rPr lang="en-US"/>
              <a:t>  </a:t>
            </a:r>
          </a:p>
          <a:p>
            <a:pPr>
              <a:lnSpc>
                <a:spcPct val="120000"/>
              </a:lnSpc>
            </a:pPr>
            <a:r>
              <a:rPr lang="en-US"/>
              <a:t>If it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fails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</a:t>
            </a:r>
            <a:r>
              <a:rPr lang="en-US"/>
              <a:t> the pattern, it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</a:t>
            </a:r>
            <a:r>
              <a:rPr lang="en-US"/>
              <a:t> be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</a:t>
            </a:r>
            <a:r>
              <a:rPr lang="en-US"/>
              <a:t>   </a:t>
            </a:r>
          </a:p>
          <a:p>
            <a:pPr lvl="1">
              <a:lnSpc>
                <a:spcPct val="120000"/>
              </a:lnSpc>
            </a:pPr>
            <a:r>
              <a:rPr lang="en-US" sz="29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00000</a:t>
            </a:r>
            <a:r>
              <a:rPr lang="en-US"/>
              <a:t> matches the pattern for a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Zip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</a:t>
            </a:r>
            <a:r>
              <a:rPr lang="en-US">
                <a:solidFill>
                  <a:srgbClr val="FFFF00"/>
                </a:solidFill>
              </a:rPr>
              <a:t>,</a:t>
            </a:r>
            <a:r>
              <a:rPr lang="en-US"/>
              <a:t> but no location uses that code</a:t>
            </a:r>
          </a:p>
          <a:p>
            <a:pPr lvl="1">
              <a:lnSpc>
                <a:spcPct val="120000"/>
              </a:lnSpc>
            </a:pPr>
            <a:r>
              <a:rPr lang="en-US" sz="29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111-1111</a:t>
            </a:r>
            <a:r>
              <a:rPr lang="en-US"/>
              <a:t> matches the pattern for a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en-US"/>
              <a:t> but that is not a US phone number assigned to any phone</a:t>
            </a:r>
          </a:p>
          <a:p>
            <a:pPr lvl="1">
              <a:lnSpc>
                <a:spcPct val="120000"/>
              </a:lnSpc>
            </a:pPr>
            <a:r>
              <a:rPr lang="en-US"/>
              <a:t>On the other hand, </a:t>
            </a:r>
            <a:r>
              <a:rPr lang="en-US" sz="29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/>
              <a:t> and </a:t>
            </a:r>
            <a:r>
              <a:rPr lang="en-US" sz="29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234567890123450987</a:t>
            </a:r>
            <a:r>
              <a:rPr lang="en-US"/>
              <a:t> do not match the patterns and so could not be valid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or valid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Zip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sz="3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codes</a:t>
            </a:r>
            <a:endParaRPr lang="en-US" sz="31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3108-ECAA-4F14-82EB-29E53A63C6A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80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04800"/>
            <a:ext cx="8778240" cy="685800"/>
          </a:xfrm>
        </p:spPr>
        <p:txBody>
          <a:bodyPr>
            <a:normAutofit fontScale="90000"/>
          </a:bodyPr>
          <a:lstStyle/>
          <a:p>
            <a:r>
              <a:rPr lang="en-US"/>
              <a:t>Pattern Matching and Data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validation</a:t>
            </a:r>
            <a:r>
              <a:rPr lang="en-US"/>
              <a:t> is important in most real world applications (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Garbage-in</a:t>
            </a:r>
            <a:r>
              <a:rPr lang="en-US">
                <a:solidFill>
                  <a:srgbClr val="0000CC"/>
                </a:solidFill>
              </a:rPr>
              <a:t>,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garbage-out</a:t>
            </a:r>
            <a:r>
              <a:rPr lang="en-US"/>
              <a:t>)</a:t>
            </a:r>
          </a:p>
          <a:p>
            <a:pPr>
              <a:lnSpc>
                <a:spcPct val="110000"/>
              </a:lnSpc>
            </a:pPr>
            <a:r>
              <a:rPr lang="en-US"/>
              <a:t>Some things (such as a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person’s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en-US"/>
              <a:t>) are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impossible</a:t>
            </a:r>
            <a:r>
              <a:rPr lang="en-US"/>
              <a:t> to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fully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validate</a:t>
            </a:r>
            <a:r>
              <a:rPr lang="en-US"/>
              <a:t> unless we have a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r>
              <a:rPr lang="en-US"/>
              <a:t> to compare against</a:t>
            </a:r>
          </a:p>
          <a:p>
            <a:pPr lvl="1">
              <a:lnSpc>
                <a:spcPct val="110000"/>
              </a:lnSpc>
            </a:pPr>
            <a:r>
              <a:rPr lang="en-US"/>
              <a:t>Many times it is not possible to fully validate an input value because we don’t have a list of all valid values to compare</a:t>
            </a:r>
          </a:p>
          <a:p>
            <a:pPr lvl="1">
              <a:lnSpc>
                <a:spcPct val="110000"/>
              </a:lnSpc>
            </a:pPr>
            <a:r>
              <a:rPr lang="en-US"/>
              <a:t>In those cases, if valid data is supposed to follow a particular pattern, we can at least assure that it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be</a:t>
            </a:r>
            <a:r>
              <a:rPr lang="en-US"/>
              <a:t> valid because it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matches the right pattern</a:t>
            </a:r>
          </a:p>
          <a:p>
            <a:pPr lvl="1">
              <a:lnSpc>
                <a:spcPct val="110000"/>
              </a:lnSpc>
            </a:pPr>
            <a:r>
              <a:rPr lang="en-US"/>
              <a:t>This allows us to rule out much invalid input data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3108-ECAA-4F14-82EB-29E53A63C6A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5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Introduction to 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839200" cy="5441160"/>
          </a:xfrm>
        </p:spPr>
        <p:txBody>
          <a:bodyPr/>
          <a:lstStyle/>
          <a:p>
            <a:r>
              <a:rPr lang="en-US" dirty="0"/>
              <a:t>One could have a full course on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regular expressions</a:t>
            </a:r>
          </a:p>
          <a:p>
            <a:r>
              <a:rPr lang="en-US" dirty="0"/>
              <a:t>Not intended to be in-depth coverage</a:t>
            </a:r>
          </a:p>
          <a:p>
            <a:r>
              <a:rPr lang="en-US" dirty="0"/>
              <a:t>Many tools use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expressions</a:t>
            </a:r>
          </a:p>
          <a:p>
            <a:pPr lvl="1"/>
            <a:r>
              <a:rPr lang="en-US" dirty="0"/>
              <a:t>Most work with a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set of rules</a:t>
            </a:r>
          </a:p>
          <a:p>
            <a:pPr lvl="1"/>
            <a:r>
              <a:rPr lang="en-US" dirty="0"/>
              <a:t>Some have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own extensions</a:t>
            </a:r>
            <a:r>
              <a:rPr lang="en-US" dirty="0"/>
              <a:t> to the common rules that other tools may or may not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3108-ECAA-4F14-82EB-29E53A63C6A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4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78" y="1676400"/>
            <a:ext cx="8788722" cy="467916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expressions</a:t>
            </a:r>
            <a:r>
              <a:rPr lang="en-US"/>
              <a:t> provide a (somewhat)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</a:t>
            </a:r>
            <a:r>
              <a:rPr lang="en-US"/>
              <a:t>,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</a:t>
            </a:r>
            <a:r>
              <a:rPr lang="en-US"/>
              <a:t> way to specify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patterns</a:t>
            </a:r>
            <a:r>
              <a:rPr lang="en-US"/>
              <a:t> we want to match in unambiguous ways (we hope)</a:t>
            </a:r>
          </a:p>
          <a:p>
            <a:r>
              <a:rPr lang="en-US"/>
              <a:t>There is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intuitive</a:t>
            </a:r>
            <a:r>
              <a:rPr lang="en-US"/>
              <a:t> about the ways in which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expressions</a:t>
            </a:r>
            <a:r>
              <a:rPr lang="en-US"/>
              <a:t> are written</a:t>
            </a:r>
          </a:p>
          <a:p>
            <a:r>
              <a:rPr lang="en-US"/>
              <a:t>There are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r>
              <a:rPr lang="en-US"/>
              <a:t> that can help - more on this later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3108-ECAA-4F14-82EB-29E53A63C6A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0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5440"/>
            <a:ext cx="8534400" cy="498396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</a:t>
            </a:r>
            <a:r>
              <a:rPr lang="en-US" dirty="0"/>
              <a:t> is a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</a:t>
            </a:r>
            <a:r>
              <a:rPr lang="en-US" dirty="0"/>
              <a:t> representing a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  <a:r>
              <a:rPr lang="en-US" dirty="0"/>
              <a:t>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</a:t>
            </a:r>
            <a:r>
              <a:rPr lang="en-US" dirty="0"/>
              <a:t> by use of an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accepted</a:t>
            </a:r>
            <a:r>
              <a:rPr lang="en-US" dirty="0"/>
              <a:t>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notation</a:t>
            </a:r>
            <a:r>
              <a:rPr lang="en-US" dirty="0"/>
              <a:t>  </a:t>
            </a:r>
          </a:p>
          <a:p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en-US" dirty="0"/>
              <a:t>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</a:t>
            </a:r>
            <a:r>
              <a:rPr lang="en-US" dirty="0"/>
              <a:t> in a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</a:t>
            </a:r>
            <a:r>
              <a:rPr lang="en-US" dirty="0"/>
              <a:t>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</a:t>
            </a:r>
            <a:r>
              <a:rPr lang="en-US" dirty="0"/>
              <a:t> has a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  <a:r>
              <a:rPr lang="en-US" dirty="0"/>
              <a:t>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r>
              <a:rPr lang="en-US" dirty="0"/>
              <a:t>.  It can represent an occurrence of the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</a:t>
            </a:r>
            <a:r>
              <a:rPr lang="en-US" dirty="0"/>
              <a:t>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itself</a:t>
            </a:r>
            <a:r>
              <a:rPr lang="en-US" dirty="0"/>
              <a:t>, or it can have a more “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generic</a:t>
            </a:r>
            <a:r>
              <a:rPr lang="en-US" dirty="0"/>
              <a:t>” meaning</a:t>
            </a:r>
          </a:p>
          <a:p>
            <a:pPr lvl="1"/>
            <a:r>
              <a:rPr lang="en-US" dirty="0"/>
              <a:t>For example, a ‘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dirty="0"/>
              <a:t>’ might be used to represent a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However, the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</a:t>
            </a:r>
            <a:r>
              <a:rPr lang="en-US" dirty="0"/>
              <a:t> might represent a specific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lower-case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letter</a:t>
            </a:r>
            <a:r>
              <a:rPr lang="en-US" dirty="0"/>
              <a:t> (namely, the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4th letter </a:t>
            </a:r>
            <a:r>
              <a:rPr lang="en-US" dirty="0"/>
              <a:t>in the alphabet) as in “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efg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3108-ECAA-4F14-82EB-29E53A63C6A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534400" cy="4983960"/>
          </a:xfrm>
        </p:spPr>
        <p:txBody>
          <a:bodyPr>
            <a:normAutofit/>
          </a:bodyPr>
          <a:lstStyle/>
          <a:p>
            <a:r>
              <a:rPr lang="en-US"/>
              <a:t>Thus, 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expressions</a:t>
            </a:r>
            <a:r>
              <a:rPr lang="en-US"/>
              <a:t> use an 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“escape” character (‘\’)</a:t>
            </a:r>
            <a:r>
              <a:rPr lang="en-US"/>
              <a:t> to signify when the next character has its 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</a:t>
            </a:r>
            <a:r>
              <a:rPr lang="en-US"/>
              <a:t> 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r>
              <a:rPr lang="en-US"/>
              <a:t> and when it has a 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</a:t>
            </a:r>
            <a:r>
              <a:rPr lang="en-US"/>
              <a:t> 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</a:p>
          <a:p>
            <a:pPr lvl="1"/>
            <a:r>
              <a:rPr lang="en-US"/>
              <a:t>An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Escape character </a:t>
            </a:r>
            <a:r>
              <a:rPr lang="en-US"/>
              <a:t>is only needed when the next character is one that has both a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</a:t>
            </a:r>
            <a:r>
              <a:rPr lang="en-US">
                <a:solidFill>
                  <a:srgbClr val="FFC0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r>
              <a:rPr lang="en-US"/>
              <a:t> </a:t>
            </a:r>
            <a:r>
              <a:rPr lang="en-US" u="sng"/>
              <a:t>and</a:t>
            </a:r>
            <a:r>
              <a:rPr lang="en-US"/>
              <a:t> an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</a:p>
          <a:p>
            <a:pPr lvl="1"/>
            <a:r>
              <a:rPr lang="en-US"/>
              <a:t>This is similar to the use of ‘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\n</a:t>
            </a:r>
            <a:r>
              <a:rPr lang="en-US"/>
              <a:t>’ to represent a 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newline</a:t>
            </a:r>
            <a:r>
              <a:rPr lang="en-US"/>
              <a:t> 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</a:t>
            </a:r>
            <a:r>
              <a:rPr lang="en-US"/>
              <a:t> rather than the letter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‘n’</a:t>
            </a:r>
            <a:r>
              <a:rPr lang="en-US"/>
              <a:t> and the use of 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‘\t’</a:t>
            </a:r>
            <a:r>
              <a:rPr lang="en-US"/>
              <a:t> to represent a 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</a:t>
            </a:r>
            <a:r>
              <a:rPr lang="en-US" i="1">
                <a:solidFill>
                  <a:srgbClr val="FFFF00"/>
                </a:solidFill>
              </a:rPr>
              <a:t> 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</a:t>
            </a:r>
            <a:r>
              <a:rPr lang="en-US" i="1">
                <a:solidFill>
                  <a:srgbClr val="FFFF00"/>
                </a:solidFill>
              </a:rPr>
              <a:t> </a:t>
            </a:r>
            <a:r>
              <a:rPr lang="en-US"/>
              <a:t>instead of the letter 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‘t’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3108-ECAA-4F14-82EB-29E53A63C6A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7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Escape Sequences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0E96-C822-48B3-A003-E2BC87AC42DF}" type="datetime1">
              <a:rPr lang="en-US" smtClean="0"/>
              <a:pPr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Regular Expressions and Pattern Matching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F888-C62A-4F0F-A0DB-5B3FB1E1DBC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92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9240"/>
            <a:ext cx="8305800" cy="49839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/>
              <a:t>In regular expressions, all characters that are not escaped match themselves except for the following special characters:</a:t>
            </a:r>
          </a:p>
          <a:p>
            <a:pPr lvl="3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.[{()\*+?|^$</a:t>
            </a:r>
          </a:p>
          <a:p>
            <a:pPr lvl="1"/>
            <a:r>
              <a:rPr lang="en-US" sz="3000"/>
              <a:t>These characters have special meanings</a:t>
            </a:r>
          </a:p>
          <a:p>
            <a:pPr lvl="1"/>
            <a:r>
              <a:rPr lang="en-US" sz="3000"/>
              <a:t>Note that some </a:t>
            </a:r>
            <a:r>
              <a:rPr lang="en-US" sz="30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</a:t>
            </a:r>
            <a:r>
              <a:rPr lang="en-US" sz="3000"/>
              <a:t> symbols such as</a:t>
            </a:r>
            <a:r>
              <a:rPr lang="en-US" sz="3000">
                <a:solidFill>
                  <a:srgbClr val="FFFF00"/>
                </a:solidFill>
              </a:rPr>
              <a:t> </a:t>
            </a:r>
            <a:r>
              <a:rPr lang="en-US" sz="30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en-US" sz="3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/>
              <a:t>and </a:t>
            </a:r>
            <a:r>
              <a:rPr lang="en-US" sz="30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/>
              <a:t>are included in this list, but their </a:t>
            </a:r>
            <a:r>
              <a:rPr lang="en-US" sz="30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</a:t>
            </a:r>
            <a:r>
              <a:rPr lang="en-US" sz="3000"/>
              <a:t> </a:t>
            </a:r>
            <a:r>
              <a:rPr lang="en-US" sz="30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counterparts</a:t>
            </a:r>
            <a:r>
              <a:rPr lang="en-US" sz="3000"/>
              <a:t> are </a:t>
            </a:r>
            <a:r>
              <a:rPr lang="en-US" sz="30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3000"/>
              <a:t> in the list</a:t>
            </a:r>
            <a:endParaRPr lang="en-US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F888-C62A-4F0F-A0DB-5B3FB1E1DBC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2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Wildcard in 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78" y="1981200"/>
            <a:ext cx="8788722" cy="4374360"/>
          </a:xfrm>
        </p:spPr>
        <p:txBody>
          <a:bodyPr/>
          <a:lstStyle/>
          <a:p>
            <a:r>
              <a:rPr lang="en-US"/>
              <a:t>The single character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'.'</a:t>
            </a:r>
            <a:r>
              <a:rPr lang="en-US"/>
              <a:t> when used outside of a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</a:t>
            </a:r>
            <a:r>
              <a:rPr lang="en-US" i="1"/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n-US"/>
              <a:t> (see definition of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</a:t>
            </a:r>
            <a:r>
              <a:rPr lang="en-US" i="1"/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n-US"/>
              <a:t> in a later slide) will match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</a:t>
            </a:r>
            <a:r>
              <a:rPr lang="en-US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/>
              <a:t>It serves as a “</a:t>
            </a:r>
            <a:r>
              <a:rPr lang="en-US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wildcard”</a:t>
            </a:r>
            <a:r>
              <a:rPr lang="en-US"/>
              <a:t> character</a:t>
            </a:r>
          </a:p>
          <a:p>
            <a:pPr lvl="1"/>
            <a:r>
              <a:rPr lang="en-US"/>
              <a:t>“</a:t>
            </a:r>
            <a:r>
              <a:rPr lang="en-US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x.z</a:t>
            </a:r>
            <a:r>
              <a:rPr lang="en-US"/>
              <a:t>” matches “</a:t>
            </a:r>
            <a:r>
              <a:rPr lang="en-US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xyz</a:t>
            </a:r>
            <a:r>
              <a:rPr lang="en-US"/>
              <a:t>”, “</a:t>
            </a:r>
            <a:r>
              <a:rPr lang="en-US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x1z</a:t>
            </a:r>
            <a:r>
              <a:rPr lang="en-US"/>
              <a:t>”, “</a:t>
            </a:r>
            <a:r>
              <a:rPr lang="en-US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xkz</a:t>
            </a:r>
            <a:r>
              <a:rPr lang="en-US"/>
              <a:t>”, or “</a:t>
            </a:r>
            <a:r>
              <a:rPr lang="en-US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x.z</a:t>
            </a:r>
            <a:r>
              <a:rPr lang="en-US"/>
              <a:t>” but not “</a:t>
            </a:r>
            <a:r>
              <a:rPr lang="en-US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r>
              <a:rPr lang="en-US"/>
              <a:t>”, “</a:t>
            </a:r>
            <a:r>
              <a:rPr lang="en-US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xabcz</a:t>
            </a:r>
            <a:r>
              <a:rPr lang="en-US"/>
              <a:t>”, or “</a:t>
            </a:r>
            <a:r>
              <a:rPr lang="en-US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xz</a:t>
            </a:r>
            <a:r>
              <a:rPr lang="en-US"/>
              <a:t>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F888-C62A-4F0F-A0DB-5B3FB1E1DBC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66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Anchors in a Regular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458200" cy="5181600"/>
          </a:xfrm>
        </p:spPr>
        <p:txBody>
          <a:bodyPr>
            <a:normAutofit/>
          </a:bodyPr>
          <a:lstStyle/>
          <a:p>
            <a:r>
              <a:rPr lang="en-US"/>
              <a:t>A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'^'</a:t>
            </a:r>
            <a:r>
              <a:rPr lang="en-US"/>
              <a:t> character will match the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r>
              <a:rPr lang="en-US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line</a:t>
            </a:r>
            <a:r>
              <a:rPr lang="en-US"/>
              <a:t>  </a:t>
            </a:r>
          </a:p>
          <a:p>
            <a:pPr lvl="1"/>
            <a:r>
              <a:rPr lang="en-US"/>
              <a:t>It is used when the designated pattern must start at the beginning of a line</a:t>
            </a:r>
          </a:p>
          <a:p>
            <a:pPr lvl="1"/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“^All”</a:t>
            </a:r>
            <a:r>
              <a:rPr lang="en-US"/>
              <a:t> – The letters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“All”</a:t>
            </a:r>
            <a:r>
              <a:rPr lang="en-US"/>
              <a:t> must come at the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of the line</a:t>
            </a:r>
            <a:r>
              <a:rPr lang="en-US"/>
              <a:t> to match this pattern</a:t>
            </a:r>
          </a:p>
          <a:p>
            <a:pPr lvl="2"/>
            <a:r>
              <a:rPr lang="en-US"/>
              <a:t>Examples (if at beginning of a line): “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good men . . .</a:t>
            </a:r>
            <a:r>
              <a:rPr lang="en-US"/>
              <a:t>”, “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Allen Likens</a:t>
            </a:r>
            <a:r>
              <a:rPr lang="en-US"/>
              <a:t>”, “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All-Star Game</a:t>
            </a:r>
            <a:r>
              <a:rPr lang="en-US"/>
              <a:t>”</a:t>
            </a:r>
          </a:p>
          <a:p>
            <a:pPr lvl="2"/>
            <a:r>
              <a:rPr lang="en-US"/>
              <a:t>It would not match “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</a:t>
            </a:r>
            <a:r>
              <a:rPr lang="en-US"/>
              <a:t>”, “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</a:t>
            </a:r>
            <a:r>
              <a:rPr lang="en-US"/>
              <a:t>”, “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</a:t>
            </a:r>
            <a:r>
              <a:rPr lang="en-US"/>
              <a:t>”, or “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All</a:t>
            </a:r>
            <a:r>
              <a:rPr lang="en-US"/>
              <a:t>”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F888-C62A-4F0F-A0DB-5B3FB1E1DBC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The Ripper (</a:t>
            </a:r>
            <a:r>
              <a:rPr lang="en-US" dirty="0" err="1"/>
              <a:t>JtR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the Ripper password cracker</a:t>
            </a:r>
          </a:p>
          <a:p>
            <a:pPr lvl="1"/>
            <a:r>
              <a:rPr lang="en-US" dirty="0">
                <a:hlinkClick r:id="rId2"/>
              </a:rPr>
              <a:t>http://www.openwall.com/john/</a:t>
            </a:r>
            <a:endParaRPr lang="en-US" dirty="0"/>
          </a:p>
          <a:p>
            <a:r>
              <a:rPr lang="en-US" dirty="0"/>
              <a:t>Includes support for CUDA and OpenCL along with a wide variety of hash types (Not just WPA2-PSK)</a:t>
            </a:r>
          </a:p>
          <a:p>
            <a:r>
              <a:rPr lang="en-US" dirty="0"/>
              <a:t>Pre-installed in Kali</a:t>
            </a:r>
          </a:p>
          <a:p>
            <a:r>
              <a:rPr lang="en-US" dirty="0"/>
              <a:t>There is also a “Commercial” version available at:</a:t>
            </a:r>
          </a:p>
          <a:p>
            <a:pPr lvl="1"/>
            <a:r>
              <a:rPr lang="en-US" dirty="0">
                <a:hlinkClick r:id="rId3"/>
              </a:rPr>
              <a:t>http://www.openwall.com/john/pro/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01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Anchors in 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'$'</a:t>
            </a:r>
            <a:r>
              <a:rPr lang="en-US"/>
              <a:t> character will match the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a line</a:t>
            </a:r>
            <a:r>
              <a:rPr lang="en-US"/>
              <a:t>  </a:t>
            </a:r>
          </a:p>
          <a:p>
            <a:pPr lvl="1"/>
            <a:r>
              <a:rPr lang="en-US"/>
              <a:t>It is used when the designated pattern must match the characters at the end of a line</a:t>
            </a:r>
          </a:p>
          <a:p>
            <a:pPr lvl="1"/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“end$”</a:t>
            </a:r>
            <a:r>
              <a:rPr lang="en-US"/>
              <a:t> – the letters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“end”</a:t>
            </a:r>
            <a:r>
              <a:rPr lang="en-US"/>
              <a:t> must be at the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</a:t>
            </a:r>
            <a:r>
              <a:rPr lang="en-US"/>
              <a:t> to match this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</a:t>
            </a:r>
          </a:p>
          <a:p>
            <a:pPr lvl="2"/>
            <a:r>
              <a:rPr lang="en-US"/>
              <a:t>Examples at the end of a line: “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r>
              <a:rPr lang="en-US"/>
              <a:t>”, “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</a:t>
            </a:r>
            <a:r>
              <a:rPr lang="en-US"/>
              <a:t>”, “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uranium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comes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pitch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</a:t>
            </a:r>
            <a:r>
              <a:rPr lang="en-US"/>
              <a:t>”</a:t>
            </a:r>
          </a:p>
          <a:p>
            <a:pPr lvl="2"/>
            <a:r>
              <a:rPr lang="en-US"/>
              <a:t>But not “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</a:t>
            </a:r>
            <a:r>
              <a:rPr lang="en-US"/>
              <a:t>”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3108-ECAA-4F14-82EB-29E53A63C6A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40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Repetition in a Regular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722" y="1493040"/>
            <a:ext cx="8788722" cy="4983960"/>
          </a:xfrm>
        </p:spPr>
        <p:txBody>
          <a:bodyPr>
            <a:normAutofit/>
          </a:bodyPr>
          <a:lstStyle/>
          <a:p>
            <a:r>
              <a:rPr lang="en-US"/>
              <a:t>Any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</a:t>
            </a:r>
            <a:r>
              <a:rPr lang="en-US"/>
              <a:t> can be repeated some designated number of times through the use of one or more of the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/>
              <a:t>,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/>
              <a:t>,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/>
              <a:t>, and</a:t>
            </a:r>
            <a:r>
              <a:rPr lang="en-US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 }</a:t>
            </a:r>
            <a:r>
              <a:rPr lang="en-US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/>
              <a:t>operators</a:t>
            </a:r>
          </a:p>
          <a:p>
            <a:r>
              <a:rPr lang="en-US"/>
              <a:t>The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operator will match the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preceding atom </a:t>
            </a:r>
            <a:r>
              <a:rPr lang="en-US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or more</a:t>
            </a:r>
            <a:r>
              <a:rPr lang="en-US"/>
              <a:t> times </a:t>
            </a:r>
          </a:p>
          <a:p>
            <a:r>
              <a:rPr lang="en-US"/>
              <a:t>For example the expression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a*b</a:t>
            </a:r>
            <a:r>
              <a:rPr lang="en-US"/>
              <a:t> will match any of the following:</a:t>
            </a:r>
          </a:p>
          <a:p>
            <a:pPr lvl="2">
              <a:buNone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b,  ab, </a:t>
            </a:r>
            <a:r>
              <a:rPr lang="en-US" sz="3200"/>
              <a:t>or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aaaaaaaab </a:t>
            </a:r>
            <a:r>
              <a:rPr lang="en-US" sz="3200"/>
              <a:t>but not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“tom” </a:t>
            </a:r>
            <a:r>
              <a:rPr lang="en-US" sz="3200"/>
              <a:t>or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“ba”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F888-C62A-4F0F-A0DB-5B3FB1E1DBC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680474"/>
          </a:xfrm>
        </p:spPr>
        <p:txBody>
          <a:bodyPr/>
          <a:lstStyle/>
          <a:p>
            <a:r>
              <a:rPr lang="en-US"/>
              <a:t>The</a:t>
            </a:r>
            <a:r>
              <a:rPr lang="en-US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/>
              <a:t> operator will match the preceding atom </a:t>
            </a:r>
            <a:r>
              <a:rPr lang="en-US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or one</a:t>
            </a:r>
            <a:r>
              <a:rPr lang="en-US"/>
              <a:t> time  </a:t>
            </a:r>
          </a:p>
          <a:p>
            <a:r>
              <a:rPr lang="en-US"/>
              <a:t>For example, the expression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ca?b</a:t>
            </a:r>
            <a:r>
              <a:rPr lang="en-US"/>
              <a:t> will match either of the following:</a:t>
            </a:r>
          </a:p>
          <a:p>
            <a:pPr lvl="2">
              <a:buNone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</a:t>
            </a:r>
          </a:p>
          <a:p>
            <a:pPr lvl="2">
              <a:buNone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</a:t>
            </a:r>
          </a:p>
          <a:p>
            <a:pPr lvl="1">
              <a:buNone/>
            </a:pPr>
            <a:r>
              <a:rPr lang="en-US" sz="3200"/>
              <a:t>but it will not match:</a:t>
            </a:r>
          </a:p>
          <a:p>
            <a:pPr lvl="2">
              <a:buNone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caab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F888-C62A-4F0F-A0DB-5B3FB1E1DBC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5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Repetition in a Regular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9240"/>
            <a:ext cx="8534400" cy="5060160"/>
          </a:xfrm>
        </p:spPr>
        <p:txBody>
          <a:bodyPr/>
          <a:lstStyle/>
          <a:p>
            <a:r>
              <a:rPr lang="en-US"/>
              <a:t>The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/>
              <a:t> operator will match the preceding </a:t>
            </a:r>
            <a:r>
              <a:rPr lang="en-US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 one or more</a:t>
            </a:r>
            <a:r>
              <a:rPr lang="en-US"/>
              <a:t> times</a:t>
            </a:r>
          </a:p>
          <a:p>
            <a:r>
              <a:rPr lang="en-US"/>
              <a:t>For example the expression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a+b</a:t>
            </a:r>
            <a:r>
              <a:rPr lang="en-US"/>
              <a:t> will match either of the following items:</a:t>
            </a:r>
          </a:p>
          <a:p>
            <a:pPr lvl="2">
              <a:buNone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</a:p>
          <a:p>
            <a:pPr lvl="2">
              <a:buNone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aaaaaaaab</a:t>
            </a:r>
          </a:p>
          <a:p>
            <a:pPr lvl="1">
              <a:buNone/>
            </a:pPr>
            <a:r>
              <a:rPr lang="en-US" sz="2800"/>
              <a:t>but it will not match:</a:t>
            </a:r>
          </a:p>
          <a:p>
            <a:pPr lvl="2">
              <a:buNone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en-US" sz="2800"/>
              <a:t>or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F888-C62A-4F0F-A0DB-5B3FB1E1DBC1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Bounded 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An atom can also be repeated with a </a:t>
            </a:r>
            <a:r>
              <a:rPr lang="en-US" sz="3100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bounded repeat</a:t>
            </a:r>
            <a:r>
              <a:rPr lang="en-US"/>
              <a:t>:</a:t>
            </a:r>
          </a:p>
          <a:p>
            <a:pPr lvl="1">
              <a:buNone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a{n}</a:t>
            </a:r>
            <a:r>
              <a:rPr lang="en-US">
                <a:solidFill>
                  <a:srgbClr val="FFFF00"/>
                </a:solidFill>
              </a:rPr>
              <a:t> </a:t>
            </a:r>
            <a:r>
              <a:rPr lang="en-US"/>
              <a:t> 		Matches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'a'</a:t>
            </a:r>
            <a:r>
              <a:rPr lang="en-US"/>
              <a:t> repeated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exactly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/>
              <a:t> times</a:t>
            </a:r>
          </a:p>
          <a:p>
            <a:pPr lvl="1">
              <a:buNone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a{n,} </a:t>
            </a:r>
            <a:r>
              <a:rPr lang="en-US"/>
              <a:t> 		Matches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'a' </a:t>
            </a:r>
            <a:r>
              <a:rPr lang="en-US"/>
              <a:t>repeated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 or more</a:t>
            </a:r>
            <a:r>
              <a:rPr lang="en-US"/>
              <a:t> times</a:t>
            </a:r>
          </a:p>
          <a:p>
            <a:pPr lvl="1">
              <a:buNone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a{n, m} </a:t>
            </a:r>
            <a:r>
              <a:rPr lang="en-US"/>
              <a:t> 		Matches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'a'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repeated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n and m times, 				inclusively</a:t>
            </a:r>
          </a:p>
          <a:p>
            <a:r>
              <a:rPr lang="en-US"/>
              <a:t>For example:</a:t>
            </a:r>
          </a:p>
          <a:p>
            <a:pPr lvl="2">
              <a:buNone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^a{2,4}$</a:t>
            </a:r>
          </a:p>
          <a:p>
            <a:pPr lvl="1">
              <a:buNone/>
            </a:pPr>
            <a:r>
              <a:rPr lang="en-US"/>
              <a:t>will match any of these:</a:t>
            </a:r>
          </a:p>
          <a:p>
            <a:pPr lvl="2">
              <a:buNone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</a:t>
            </a:r>
          </a:p>
          <a:p>
            <a:pPr lvl="2">
              <a:buNone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aaa</a:t>
            </a:r>
          </a:p>
          <a:p>
            <a:pPr lvl="2">
              <a:buNone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aaaa</a:t>
            </a:r>
          </a:p>
          <a:p>
            <a:pPr lvl="1">
              <a:buNone/>
            </a:pPr>
            <a:r>
              <a:rPr lang="en-US"/>
              <a:t>but it will match neither of the following:</a:t>
            </a:r>
          </a:p>
          <a:p>
            <a:pPr lvl="2">
              <a:buNone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lvl="2">
              <a:buNone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aaaaaa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F888-C62A-4F0F-A0DB-5B3FB1E1DBC1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7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1640"/>
            <a:ext cx="8788722" cy="4907760"/>
          </a:xfrm>
        </p:spPr>
        <p:txBody>
          <a:bodyPr/>
          <a:lstStyle/>
          <a:p>
            <a:r>
              <a:rPr lang="en-US"/>
              <a:t>The</a:t>
            </a:r>
            <a:r>
              <a:rPr lang="en-US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/>
              <a:t> operator will match either of its arguments (the values on its left hand side or those on its right hand side), so for example: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a|d</a:t>
            </a:r>
            <a:r>
              <a:rPr lang="en-US"/>
              <a:t> will match either "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/>
              <a:t>" or "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/>
              <a:t>"  </a:t>
            </a:r>
          </a:p>
          <a:p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Parenthesis</a:t>
            </a:r>
            <a:r>
              <a:rPr lang="en-US"/>
              <a:t> can be used to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alternations</a:t>
            </a:r>
            <a:r>
              <a:rPr lang="en-US"/>
              <a:t>, for example: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ab(d|e)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will match either of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"abd"</a:t>
            </a:r>
            <a:r>
              <a:rPr lang="en-US"/>
              <a:t> or "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</a:t>
            </a:r>
            <a:r>
              <a:rPr lang="en-US"/>
              <a:t>"</a:t>
            </a:r>
          </a:p>
          <a:p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Empty</a:t>
            </a:r>
            <a:r>
              <a:rPr lang="en-US"/>
              <a:t> 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alternatives</a:t>
            </a:r>
            <a:r>
              <a:rPr lang="en-US"/>
              <a:t> are not allowed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F888-C62A-4F0F-A0DB-5B3FB1E1DBC1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6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21640"/>
            <a:ext cx="9067800" cy="5441160"/>
          </a:xfrm>
        </p:spPr>
        <p:txBody>
          <a:bodyPr/>
          <a:lstStyle/>
          <a:p>
            <a:r>
              <a:rPr lang="en-US"/>
              <a:t>A character set is a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bracketed</a:t>
            </a:r>
            <a:r>
              <a:rPr lang="en-US"/>
              <a:t> expression starting with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/>
              <a:t> and ending with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n-US"/>
              <a:t>, it defines a set of characters – those contained within the brackets, and it matches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single character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that is a member of that set</a:t>
            </a:r>
          </a:p>
          <a:p>
            <a:r>
              <a:rPr lang="en-US"/>
              <a:t>There are several ways the characters in the brackets can be specified;  the following slides show those ways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F888-C62A-4F0F-A0DB-5B3FB1E1DBC1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characters</a:t>
            </a:r>
          </a:p>
          <a:p>
            <a:pPr lvl="1"/>
            <a:r>
              <a:rPr lang="en-US"/>
              <a:t>For example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[abc]</a:t>
            </a:r>
            <a:r>
              <a:rPr lang="en-US"/>
              <a:t>, will match any of the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characters </a:t>
            </a:r>
            <a:r>
              <a:rPr lang="en-US"/>
              <a:t>'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/>
              <a:t>', '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/>
              <a:t>', or '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/>
              <a:t>' </a:t>
            </a:r>
          </a:p>
          <a:p>
            <a:pPr lvl="1"/>
            <a:r>
              <a:rPr lang="en-US"/>
              <a:t>The desired characters are listed together with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separating characters</a:t>
            </a:r>
            <a:r>
              <a:rPr lang="en-US"/>
              <a:t> such as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commas </a:t>
            </a:r>
            <a:r>
              <a:rPr lang="en-US"/>
              <a:t> </a:t>
            </a:r>
          </a:p>
          <a:p>
            <a:pPr lvl="1"/>
            <a:r>
              <a:rPr lang="en-US"/>
              <a:t>If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commas</a:t>
            </a:r>
            <a:r>
              <a:rPr lang="en-US"/>
              <a:t> or other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separators</a:t>
            </a:r>
            <a:r>
              <a:rPr lang="en-US"/>
              <a:t> are included, they 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matching characters </a:t>
            </a:r>
            <a:r>
              <a:rPr lang="en-US"/>
              <a:t>rather than separators</a:t>
            </a:r>
          </a:p>
          <a:p>
            <a:pPr lvl="2"/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[a, b, c] </a:t>
            </a:r>
            <a:r>
              <a:rPr lang="en-US"/>
              <a:t>would match an ‘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a’</a:t>
            </a:r>
            <a:r>
              <a:rPr lang="en-US"/>
              <a:t>, a ‘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b’</a:t>
            </a:r>
            <a:r>
              <a:rPr lang="en-US"/>
              <a:t>, a ‘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</a:t>
            </a:r>
            <a:r>
              <a:rPr lang="en-US"/>
              <a:t>, a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</a:t>
            </a:r>
            <a:r>
              <a:rPr lang="en-US"/>
              <a:t>, or a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F888-C62A-4F0F-A0DB-5B3FB1E1DBC1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5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 sets: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 ranges</a:t>
            </a:r>
          </a:p>
          <a:p>
            <a:pPr lvl="1"/>
            <a:r>
              <a:rPr lang="en-US"/>
              <a:t>A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hyphen</a:t>
            </a:r>
            <a:r>
              <a:rPr lang="en-US"/>
              <a:t> may be used to designate a range of characters</a:t>
            </a:r>
          </a:p>
          <a:p>
            <a:pPr lvl="1"/>
            <a:r>
              <a:rPr lang="en-US"/>
              <a:t>For example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[a-m] </a:t>
            </a:r>
            <a:r>
              <a:rPr lang="en-US"/>
              <a:t>will match any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character</a:t>
            </a:r>
            <a:r>
              <a:rPr lang="en-US"/>
              <a:t> in the range '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/>
              <a:t>' to '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/>
              <a:t>' in the Unicode character sequence</a:t>
            </a:r>
          </a:p>
          <a:p>
            <a:pPr lvl="2"/>
            <a:r>
              <a:rPr lang="en-US"/>
              <a:t>This range includes both ‘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/>
              <a:t>’ and ‘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/>
              <a:t>’ as well as the lower case characters in the alphabet between the two</a:t>
            </a:r>
          </a:p>
          <a:p>
            <a:pPr lvl="1"/>
            <a:endParaRPr lang="en-US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3108-ECAA-4F14-82EB-29E53A63C6A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 Sets: negation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3040"/>
            <a:ext cx="8788722" cy="536496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Negation</a:t>
            </a:r>
          </a:p>
          <a:p>
            <a:pPr lvl="1"/>
            <a:r>
              <a:rPr lang="en-US"/>
              <a:t>If the bracketed expression begins with the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^</a:t>
            </a:r>
            <a:r>
              <a:rPr lang="en-US"/>
              <a:t> character, then it matches the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/>
              <a:t>of the characters it contains </a:t>
            </a:r>
          </a:p>
          <a:p>
            <a:pPr lvl="2"/>
            <a:r>
              <a:rPr lang="en-US"/>
              <a:t>The 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</a:t>
            </a:r>
            <a:r>
              <a:rPr lang="en-US"/>
              <a:t> is every character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/>
              <a:t> in the specified set</a:t>
            </a:r>
          </a:p>
          <a:p>
            <a:pPr lvl="1"/>
            <a:r>
              <a:rPr lang="en-US"/>
              <a:t>For example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[^a-c]</a:t>
            </a:r>
            <a:r>
              <a:rPr lang="en-US"/>
              <a:t> matches any single character that is </a:t>
            </a:r>
            <a:r>
              <a:rPr lang="en-US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/>
              <a:t> in the range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a-c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F888-C62A-4F0F-A0DB-5B3FB1E1DBC1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7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JtR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 </a:t>
            </a:r>
            <a:r>
              <a:rPr lang="en-CA" dirty="0" err="1"/>
              <a:t>JtR</a:t>
            </a:r>
            <a:r>
              <a:rPr lang="en-CA" dirty="0"/>
              <a:t> to work, you need to provide it with file(s) containing hashes of user passwords - and those hashes have to be of a supported type. </a:t>
            </a:r>
          </a:p>
          <a:p>
            <a:r>
              <a:rPr lang="en-CA" dirty="0" err="1"/>
              <a:t>JtR</a:t>
            </a:r>
            <a:r>
              <a:rPr lang="en-CA" dirty="0"/>
              <a:t> will successfully crack those hashes that correspond to weak passwords, but it will fail to crack those that are strong.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733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876" y="1295400"/>
            <a:ext cx="9162876" cy="5562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3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@"\b[0-1]?\d/[0-3]\d/(\d\d|19\d\d|200\d|201\d)\b”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\b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effectLst/>
              </a:rPr>
              <a:t>represents a word boundary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[0-1]?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effectLst/>
              </a:rPr>
              <a:t>represents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effectLst/>
              </a:rPr>
              <a:t>or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occurrences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effectLst/>
              </a:rPr>
              <a:t>of a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effectLst/>
              </a:rPr>
              <a:t>or a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\d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effectLst/>
              </a:rPr>
              <a:t>represents a digit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effectLst/>
              </a:rPr>
              <a:t>represents a forward slash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3000" u="sng" spc="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so far</a:t>
            </a:r>
            <a:r>
              <a:rPr lang="en-US" sz="3000" spc="100">
                <a:effectLst/>
              </a:rPr>
              <a:t>:  matches “</a:t>
            </a:r>
            <a:r>
              <a:rPr lang="en-US" sz="30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04/</a:t>
            </a:r>
            <a:r>
              <a:rPr lang="en-US" sz="3000" spc="100">
                <a:effectLst/>
              </a:rPr>
              <a:t>”, “</a:t>
            </a:r>
            <a:r>
              <a:rPr lang="en-US" sz="30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</a:t>
            </a:r>
            <a:r>
              <a:rPr lang="en-US" sz="3000" spc="100">
                <a:effectLst/>
              </a:rPr>
              <a:t>”, “</a:t>
            </a:r>
            <a:r>
              <a:rPr lang="en-US" sz="30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12/</a:t>
            </a:r>
            <a:r>
              <a:rPr lang="en-US" sz="3000" spc="100">
                <a:effectLst/>
              </a:rPr>
              <a:t>”, …at the beginning of a word - but also matches “</a:t>
            </a:r>
            <a:r>
              <a:rPr lang="en-US" sz="30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18/”</a:t>
            </a:r>
            <a:r>
              <a:rPr lang="en-US" sz="3000" spc="100">
                <a:effectLst/>
              </a:rPr>
              <a:t> and </a:t>
            </a:r>
            <a:r>
              <a:rPr lang="en-US" sz="30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“00/”</a:t>
            </a:r>
            <a:r>
              <a:rPr lang="en-US" sz="3000" spc="100">
                <a:effectLst/>
              </a:rPr>
              <a:t> at the beginning of a word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[0-3]\d/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effectLst/>
              </a:rPr>
              <a:t>matches a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0, 1, 2,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effectLst/>
              </a:rPr>
              <a:t>or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effectLst/>
              </a:rPr>
              <a:t>followed by a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effectLst/>
              </a:rPr>
              <a:t>followed by a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slash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(\d\d|19\d\d|200\d|201\d)\b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effectLst/>
              </a:rPr>
              <a:t>matches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digits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effectLst/>
              </a:rPr>
              <a:t>or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19dd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effectLst/>
              </a:rPr>
              <a:t>or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200d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effectLst/>
              </a:rPr>
              <a:t>or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201d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effectLst/>
              </a:rPr>
              <a:t>on a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boundary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400" spc="100">
                <a:effectLst/>
              </a:rPr>
              <a:t>Matches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04/18/92</a:t>
            </a:r>
            <a:r>
              <a:rPr lang="en-US" sz="3400" spc="100">
                <a:effectLst/>
              </a:rPr>
              <a:t>,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12/31/1982</a:t>
            </a:r>
            <a:r>
              <a:rPr lang="en-US" sz="3400" spc="100">
                <a:effectLst/>
              </a:rPr>
              <a:t>,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7/09/2007</a:t>
            </a:r>
            <a:r>
              <a:rPr lang="en-US" sz="3400" spc="100">
                <a:effectLst/>
              </a:rPr>
              <a:t>, and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11/11/2016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900" spc="100">
                <a:effectLst/>
              </a:rPr>
              <a:t>However, it also matches</a:t>
            </a:r>
            <a:r>
              <a:rPr lang="en-US" sz="3400" spc="100">
                <a:solidFill>
                  <a:srgbClr val="FFFF00"/>
                </a:solidFill>
                <a:effectLst/>
              </a:rPr>
              <a:t> </a:t>
            </a:r>
            <a:r>
              <a:rPr lang="en-US" sz="3400" spc="1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18/36/2000</a:t>
            </a:r>
            <a:br>
              <a:rPr lang="en-US" spc="100"/>
            </a:br>
            <a:endParaRPr lang="en-US" spc="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3108-ECAA-4F14-82EB-29E53A63C6A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6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Regular Expression Tools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4126"/>
            <a:ext cx="9220200" cy="490907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several tools that can be of use in developing regular expressions and in attempting to verify their accuracy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are free 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time this was written, some useful tools were the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RegExLibrary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Expresso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, 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Rubular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provide regular expressions for common situations and give the ability to test regular expression candidates to see if they match the intended patterns 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free tools but many of the regular expressions have been provided by the public at large with no rigorous verification of their accuracy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F888-C62A-4F0F-A0DB-5B3FB1E1DBC1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824" y="1600200"/>
            <a:ext cx="6448351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462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58" y="1600200"/>
            <a:ext cx="5000684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622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RegEx Library Contents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DB15-9ED4-4B58-AECF-65ECE9A803B1}" type="datetime4">
              <a:rPr lang="en-US" smtClean="0"/>
              <a:t>December 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Expressions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3108-ECAA-4F14-82EB-29E53A63C6A5}" type="slidenum">
              <a:rPr lang="en-US" smtClean="0"/>
              <a:t>54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84" y="1295400"/>
            <a:ext cx="7443219" cy="373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RegEx Library Contents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DB15-9ED4-4B58-AECF-65ECE9A803B1}" type="datetime4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December 5, 2019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Regular Expressions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3108-ECAA-4F14-82EB-29E53A63C6A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55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06" y="1295400"/>
            <a:ext cx="8382000" cy="494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8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Rubular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http://rubular.com</a:t>
            </a: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111998"/>
            <a:ext cx="6134100" cy="44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351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Ruby and Regex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http://ruby-doc.com/docs/ProgrammingRuby/#UJ</a:t>
            </a:r>
            <a:endParaRPr lang="en-US" dirty="0"/>
          </a:p>
          <a:p>
            <a:r>
              <a:rPr lang="en-US" dirty="0">
                <a:hlinkClick r:id="rId3"/>
              </a:rPr>
              <a:t>https://www.regular-expressions.info/grep.html</a:t>
            </a:r>
          </a:p>
          <a:p>
            <a:r>
              <a:rPr lang="en-US" dirty="0">
                <a:hlinkClick r:id="rId3"/>
              </a:rPr>
              <a:t>https://www.regular-expressions.info/ruby.html</a:t>
            </a:r>
            <a:endParaRPr lang="en-US" dirty="0"/>
          </a:p>
          <a:p>
            <a:r>
              <a:rPr lang="en-US" dirty="0">
                <a:hlinkClick r:id="rId4"/>
              </a:rPr>
              <a:t>https://www.rubyguides.com/2015/06/ruby-regex/</a:t>
            </a:r>
            <a:endParaRPr lang="en-US" dirty="0"/>
          </a:p>
          <a:p>
            <a:r>
              <a:rPr lang="en-US" dirty="0">
                <a:hlinkClick r:id="rId5"/>
              </a:rPr>
              <a:t>http://ruby-for-beginners.rubymonstas.org/advanced/regular_expressions.html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823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Regex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87962"/>
          </a:xfrm>
        </p:spPr>
        <p:txBody>
          <a:bodyPr/>
          <a:lstStyle/>
          <a:p>
            <a:r>
              <a:rPr lang="en-US" dirty="0"/>
              <a:t>On Linux: Grep</a:t>
            </a:r>
          </a:p>
          <a:p>
            <a:pPr lvl="1"/>
            <a:r>
              <a:rPr lang="en-US" dirty="0">
                <a:hlinkClick r:id="rId3"/>
              </a:rPr>
              <a:t>https://www.cyberciti.biz/faq/grep-regular-expressions/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http://www.robelle.com/smugbook/regexpr.html</a:t>
            </a:r>
            <a:endParaRPr lang="en-US" dirty="0"/>
          </a:p>
          <a:p>
            <a:r>
              <a:rPr lang="en-US" dirty="0"/>
              <a:t>Windows Command Line: </a:t>
            </a:r>
            <a:r>
              <a:rPr lang="en-US" dirty="0" err="1"/>
              <a:t>findstr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https://www.windows-commandline.com/findstr-command-examples-regular/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https://docs.microsoft.com/en-us/windows-server/administration/windows-commands/findstr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962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603E-9987-BC4D-81CF-79D4F74AC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Spoofing / Poisoning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9B8DC-934F-344B-B4A4-CEC09E0BDD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Fake Replies to Requests</a:t>
            </a:r>
          </a:p>
          <a:p>
            <a:r>
              <a:rPr lang="en-US" dirty="0"/>
              <a:t>Modifying our MAC address.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CF235-0E1A-674F-A0A3-0B4A928914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Acting “as if” we’re the DNS server, Router, etc.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12A01-1B03-7145-9131-CFC4A6B1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33AF8-5DC7-C040-9F14-0CCAE840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4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JtR</a:t>
            </a:r>
            <a:r>
              <a:rPr lang="en-US" dirty="0"/>
              <a:t> and Kali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several other tools have done, will not launch from drop down</a:t>
            </a:r>
          </a:p>
          <a:p>
            <a:r>
              <a:rPr lang="en-US" dirty="0"/>
              <a:t>Open  terminal and type:	</a:t>
            </a:r>
          </a:p>
          <a:p>
            <a:pPr lvl="1"/>
            <a:r>
              <a:rPr lang="en-US" dirty="0"/>
              <a:t>“john --test” this will launch a diagnostic and give you benchmarking numbers for how your system performs</a:t>
            </a:r>
          </a:p>
          <a:p>
            <a:pPr lvl="1"/>
            <a:r>
              <a:rPr lang="en-US" dirty="0"/>
              <a:t>Note: this is one instance where running in a VM is a bad idea.  Performance will be poor</a:t>
            </a:r>
          </a:p>
          <a:p>
            <a:pPr lvl="1"/>
            <a:r>
              <a:rPr lang="en-US" dirty="0"/>
              <a:t>Consider installing directly on a test machine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087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466E-790B-3A4B-821D-1F75BA8B2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7EDE8-3C44-D149-9237-7009FE4CA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ArpSnoof</a:t>
            </a:r>
            <a:r>
              <a:rPr lang="en-US" dirty="0"/>
              <a:t> (</a:t>
            </a:r>
            <a:r>
              <a:rPr lang="en-US" dirty="0" err="1"/>
              <a:t>Dsniff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3"/>
              </a:rPr>
              <a:t>https://www.monkey.org/~dugsong/dsniff</a:t>
            </a:r>
            <a:endParaRPr lang="en-US" dirty="0"/>
          </a:p>
          <a:p>
            <a:r>
              <a:rPr lang="en-US" dirty="0" err="1"/>
              <a:t>EtterCap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https://www.ettercap-project.org/</a:t>
            </a:r>
            <a:endParaRPr lang="en-US" dirty="0"/>
          </a:p>
          <a:p>
            <a:r>
              <a:rPr lang="en-US" dirty="0"/>
              <a:t>In Action:</a:t>
            </a:r>
          </a:p>
          <a:p>
            <a:pPr lvl="1"/>
            <a:r>
              <a:rPr lang="en-US" dirty="0">
                <a:hlinkClick r:id="rId5"/>
              </a:rPr>
              <a:t>https://www.youtube.com/watch?v=3aoufoF2-l0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FD521-6BCB-DE42-9412-3F32E0BA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4E50E-FFAC-5C46-8B03-165594314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582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C5084-0C12-484F-8DDA-A0AA7C63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on Evasion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02D08-8771-8145-937E-0138DCA5E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Attack</a:t>
            </a:r>
          </a:p>
          <a:p>
            <a:pPr lvl="1"/>
            <a:r>
              <a:rPr lang="en-US" dirty="0"/>
              <a:t>Components</a:t>
            </a:r>
          </a:p>
          <a:p>
            <a:pPr lvl="1"/>
            <a:r>
              <a:rPr lang="en-US" dirty="0"/>
              <a:t>Encryption</a:t>
            </a:r>
          </a:p>
          <a:p>
            <a:pPr lvl="1"/>
            <a:r>
              <a:rPr lang="en-US" dirty="0"/>
              <a:t>Clearing Logs</a:t>
            </a:r>
          </a:p>
          <a:p>
            <a:r>
              <a:rPr lang="en-US" dirty="0"/>
              <a:t>During Exfiltration</a:t>
            </a:r>
          </a:p>
          <a:p>
            <a:pPr lvl="1"/>
            <a:r>
              <a:rPr lang="en-US" dirty="0"/>
              <a:t>Blend In</a:t>
            </a:r>
          </a:p>
          <a:p>
            <a:pPr lvl="1"/>
            <a:r>
              <a:rPr lang="en-US" dirty="0"/>
              <a:t>Encryption</a:t>
            </a:r>
          </a:p>
          <a:p>
            <a:pPr lvl="1"/>
            <a:r>
              <a:rPr lang="en-US" dirty="0"/>
              <a:t>Fragmentation – Break Up Data – e.g. RAR</a:t>
            </a:r>
          </a:p>
          <a:p>
            <a:pPr lvl="1"/>
            <a:r>
              <a:rPr lang="en-US" dirty="0"/>
              <a:t>Multiple Protocols – DNS, Ping, Replies anyone?</a:t>
            </a:r>
          </a:p>
          <a:p>
            <a:pPr lvl="1"/>
            <a:r>
              <a:rPr lang="en-US" dirty="0"/>
              <a:t>Obfuscation – Remember </a:t>
            </a:r>
            <a:r>
              <a:rPr lang="en-US" dirty="0" err="1"/>
              <a:t>RegEx</a:t>
            </a:r>
            <a:r>
              <a:rPr lang="en-US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D8D7E-011E-7841-BA92-D6C7D5E0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01C58-2C92-8345-BFE4-51B858E1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781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64A18-0F86-B347-A6DD-0288B9F2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55B71-79B8-E040-9FD7-A02381A4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sz="7200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5F17C-A259-FF46-B8A4-C28E8A0C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14F6B-70AF-E046-8E55-8DECC229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0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JtR</a:t>
            </a:r>
            <a:r>
              <a:rPr lang="en-US" dirty="0"/>
              <a:t>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it’s core, very simple</a:t>
            </a:r>
          </a:p>
          <a:p>
            <a:r>
              <a:rPr lang="en-US" dirty="0"/>
              <a:t>Find a file with hashes in it</a:t>
            </a:r>
          </a:p>
          <a:p>
            <a:r>
              <a:rPr lang="en-US" dirty="0"/>
              <a:t>Run: john </a:t>
            </a:r>
            <a:r>
              <a:rPr lang="en-US" dirty="0" err="1"/>
              <a:t>passwordlist</a:t>
            </a:r>
            <a:r>
              <a:rPr lang="en-US" dirty="0"/>
              <a:t> ~/file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5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Lets Add a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command </a:t>
            </a:r>
            <a:r>
              <a:rPr lang="en-US" dirty="0" err="1"/>
              <a:t>adduser</a:t>
            </a:r>
            <a:r>
              <a:rPr lang="en-US" dirty="0"/>
              <a:t> happy</a:t>
            </a:r>
          </a:p>
          <a:p>
            <a:r>
              <a:rPr lang="en-US" dirty="0"/>
              <a:t>Use password chess when prompted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33" y="2895600"/>
            <a:ext cx="6866667" cy="3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1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Extract Password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command unshadow as follows</a:t>
            </a:r>
          </a:p>
          <a:p>
            <a:endParaRPr lang="en-US" dirty="0"/>
          </a:p>
          <a:p>
            <a:r>
              <a:rPr lang="en-US" dirty="0"/>
              <a:t>This extracts the </a:t>
            </a:r>
            <a:r>
              <a:rPr lang="en-US" dirty="0" err="1"/>
              <a:t>passwd</a:t>
            </a:r>
            <a:r>
              <a:rPr lang="en-US" dirty="0"/>
              <a:t> and shadow file and combines them together to create a file you can go after</a:t>
            </a:r>
          </a:p>
          <a:p>
            <a:r>
              <a:rPr lang="en-US" dirty="0"/>
              <a:t>If you were an attacker, this is what is meant by extracting or harvesting password files</a:t>
            </a:r>
          </a:p>
          <a:p>
            <a:r>
              <a:rPr lang="en-US" dirty="0"/>
              <a:t>In Windows you would go after the SAM file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14" y="2286000"/>
            <a:ext cx="6828571" cy="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84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3A84CDB579FB4CB73CBB174DC1AAB9" ma:contentTypeVersion="4" ma:contentTypeDescription="Create a new document." ma:contentTypeScope="" ma:versionID="b9f9f5803faf8a7166f60b0ca96ecd51">
  <xsd:schema xmlns:xsd="http://www.w3.org/2001/XMLSchema" xmlns:xs="http://www.w3.org/2001/XMLSchema" xmlns:p="http://schemas.microsoft.com/office/2006/metadata/properties" xmlns:ns2="51e21843-a409-463b-9741-4644d85965ad" targetNamespace="http://schemas.microsoft.com/office/2006/metadata/properties" ma:root="true" ma:fieldsID="c7a36989acf51c2ddadf02c43336559d" ns2:_="">
    <xsd:import namespace="51e21843-a409-463b-9741-4644d85965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21843-a409-463b-9741-4644d8596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4B6582-488A-4331-B014-7CEBCF3C68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CCAAD3-93E6-4DD7-81FB-2DA0DD648D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e21843-a409-463b-9741-4644d85965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7A0BE6-51FC-4038-B389-80ECF5E00D97}">
  <ds:schemaRefs>
    <ds:schemaRef ds:uri="http://purl.org/dc/terms/"/>
    <ds:schemaRef ds:uri="http://schemas.openxmlformats.org/package/2006/metadata/core-properties"/>
    <ds:schemaRef ds:uri="51e21843-a409-463b-9741-4644d85965ad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7469</TotalTime>
  <Words>3533</Words>
  <Application>Microsoft Macintosh PowerPoint</Application>
  <PresentationFormat>On-screen Show (4:3)</PresentationFormat>
  <Paragraphs>459</Paragraphs>
  <Slides>62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Password Cracking</vt:lpstr>
      <vt:lpstr>John The Ripper (JtR)</vt:lpstr>
      <vt:lpstr>JtR</vt:lpstr>
      <vt:lpstr>JtR and Kali</vt:lpstr>
      <vt:lpstr>JtR Usage</vt:lpstr>
      <vt:lpstr>First Lets Add a User</vt:lpstr>
      <vt:lpstr>Now Extract Password File</vt:lpstr>
      <vt:lpstr>Now we Crack</vt:lpstr>
      <vt:lpstr>Checking Work</vt:lpstr>
      <vt:lpstr>Other Options</vt:lpstr>
      <vt:lpstr>Enumeration</vt:lpstr>
      <vt:lpstr>NetBIOS Enumeration</vt:lpstr>
      <vt:lpstr>SNMP Enumeration</vt:lpstr>
      <vt:lpstr>LDAP Enumeration</vt:lpstr>
      <vt:lpstr>SMTP Enumeration</vt:lpstr>
      <vt:lpstr>DNS Enumeration</vt:lpstr>
      <vt:lpstr>Fuzzing</vt:lpstr>
      <vt:lpstr>Fuzzer implementations</vt:lpstr>
      <vt:lpstr>Comparison with Cryptanalysis</vt:lpstr>
      <vt:lpstr>Attack types</vt:lpstr>
      <vt:lpstr>Application Fuzzing</vt:lpstr>
      <vt:lpstr>Protocol Fuzzing</vt:lpstr>
      <vt:lpstr>File Format Fuzzing </vt:lpstr>
      <vt:lpstr>Fuzzer Advantages</vt:lpstr>
      <vt:lpstr>Fuzzer Limitations</vt:lpstr>
      <vt:lpstr>Fuzzers</vt:lpstr>
      <vt:lpstr>Additional Refernces</vt:lpstr>
      <vt:lpstr>Pattern-Matching in Data Validation</vt:lpstr>
      <vt:lpstr>Pattern Matching and Data Validation</vt:lpstr>
      <vt:lpstr>Introduction to Regular Expressions</vt:lpstr>
      <vt:lpstr>Regular Expressions</vt:lpstr>
      <vt:lpstr>Regular Expressions</vt:lpstr>
      <vt:lpstr>Regular Expressions</vt:lpstr>
      <vt:lpstr>Some Escape Sequences</vt:lpstr>
      <vt:lpstr>Regular Expressions</vt:lpstr>
      <vt:lpstr>Wildcard in Regular Expressions</vt:lpstr>
      <vt:lpstr>Anchors in a Regular Expression</vt:lpstr>
      <vt:lpstr>Anchors in Regular Expressions</vt:lpstr>
      <vt:lpstr>Repetition in a Regular Expression</vt:lpstr>
      <vt:lpstr>Repetition</vt:lpstr>
      <vt:lpstr>Repetition in a Regular Expression</vt:lpstr>
      <vt:lpstr>Bounded Repetition</vt:lpstr>
      <vt:lpstr>Alternative values</vt:lpstr>
      <vt:lpstr>Character sets</vt:lpstr>
      <vt:lpstr>Character sets</vt:lpstr>
      <vt:lpstr>Character sets: ranges</vt:lpstr>
      <vt:lpstr>Character Sets: negation</vt:lpstr>
      <vt:lpstr>Example</vt:lpstr>
      <vt:lpstr>Regular Expression Tools on the Web</vt:lpstr>
      <vt:lpstr>Expresso</vt:lpstr>
      <vt:lpstr>Expresso</vt:lpstr>
      <vt:lpstr>RegEx Library Contents</vt:lpstr>
      <vt:lpstr>RegEx Library Contents</vt:lpstr>
      <vt:lpstr>Rubular</vt:lpstr>
      <vt:lpstr>More Ruby and Regex References</vt:lpstr>
      <vt:lpstr>Other Regex Options</vt:lpstr>
      <vt:lpstr>Spoofing / Poisoning</vt:lpstr>
      <vt:lpstr>Examples</vt:lpstr>
      <vt:lpstr>Reminder on Evasion</vt:lpstr>
      <vt:lpstr>Questions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William Bailey</cp:lastModifiedBy>
  <cp:revision>483</cp:revision>
  <dcterms:created xsi:type="dcterms:W3CDTF">2014-08-27T02:09:01Z</dcterms:created>
  <dcterms:modified xsi:type="dcterms:W3CDTF">2019-12-05T18:23:28Z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0x010100463A84CDB579FB4CB73CBB174DC1AAB9</vt:lpwstr>
  </property>
</Properties>
</file>