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1"/>
  </p:notesMasterIdLst>
  <p:sldIdLst>
    <p:sldId id="256" r:id="rId5"/>
    <p:sldId id="682" r:id="rId6"/>
    <p:sldId id="868" r:id="rId7"/>
    <p:sldId id="870" r:id="rId8"/>
    <p:sldId id="871" r:id="rId9"/>
    <p:sldId id="872" r:id="rId10"/>
    <p:sldId id="873" r:id="rId11"/>
    <p:sldId id="874" r:id="rId12"/>
    <p:sldId id="875" r:id="rId13"/>
    <p:sldId id="876" r:id="rId14"/>
    <p:sldId id="877" r:id="rId15"/>
    <p:sldId id="878" r:id="rId16"/>
    <p:sldId id="879" r:id="rId17"/>
    <p:sldId id="880" r:id="rId18"/>
    <p:sldId id="881" r:id="rId19"/>
    <p:sldId id="882" r:id="rId20"/>
    <p:sldId id="883" r:id="rId21"/>
    <p:sldId id="884" r:id="rId22"/>
    <p:sldId id="885" r:id="rId23"/>
    <p:sldId id="886" r:id="rId24"/>
    <p:sldId id="887" r:id="rId25"/>
    <p:sldId id="888" r:id="rId26"/>
    <p:sldId id="889" r:id="rId27"/>
    <p:sldId id="891" r:id="rId28"/>
    <p:sldId id="897" r:id="rId29"/>
    <p:sldId id="898" r:id="rId30"/>
    <p:sldId id="900" r:id="rId31"/>
    <p:sldId id="902" r:id="rId32"/>
    <p:sldId id="903" r:id="rId33"/>
    <p:sldId id="917" r:id="rId34"/>
    <p:sldId id="904" r:id="rId35"/>
    <p:sldId id="905" r:id="rId36"/>
    <p:sldId id="909" r:id="rId37"/>
    <p:sldId id="906" r:id="rId38"/>
    <p:sldId id="918" r:id="rId39"/>
    <p:sldId id="919" r:id="rId40"/>
    <p:sldId id="914" r:id="rId41"/>
    <p:sldId id="894" r:id="rId42"/>
    <p:sldId id="901" r:id="rId43"/>
    <p:sldId id="908" r:id="rId44"/>
    <p:sldId id="907" r:id="rId45"/>
    <p:sldId id="913" r:id="rId46"/>
    <p:sldId id="910" r:id="rId47"/>
    <p:sldId id="911" r:id="rId48"/>
    <p:sldId id="899" r:id="rId49"/>
    <p:sldId id="3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5211.701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tools.ietf.org/html/rfc374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arubanetworks.com/t5/Community-Tribal-Knowledge-Base/Analysis-of-quot-Hole-196-quot-WPA2-Attack/ta-p/253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ackattacks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kismetwireless.net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dy_Lamarr#/media/File:Lamarr_patent.png" TargetMode="External"/><Relationship Id="rId2" Type="http://schemas.openxmlformats.org/officeDocument/2006/relationships/hyperlink" Target="http://www.pixmule.com/hedy-lamar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dget.com/2007/06/19/venezuelans-set-new-wifi-distance-record-237-mil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kgovernment.com/news/wp-content/uploads/2009/04/area-51-satellite-image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/>
              <a:t>MIS 5211.701</a:t>
            </a:r>
          </a:p>
          <a:p>
            <a:r>
              <a:rPr lang="en-US" dirty="0"/>
              <a:t>Week 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Jamming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Traceable</a:t>
            </a:r>
          </a:p>
          <a:p>
            <a:r>
              <a:rPr lang="en-US" dirty="0"/>
              <a:t>802.11 attacks</a:t>
            </a:r>
          </a:p>
          <a:p>
            <a:pPr lvl="1"/>
            <a:r>
              <a:rPr lang="en-US" dirty="0"/>
              <a:t>Cheap (Free?)</a:t>
            </a:r>
          </a:p>
          <a:p>
            <a:pPr lvl="1"/>
            <a:r>
              <a:rPr lang="en-US" dirty="0"/>
              <a:t>Can look like regular traffic</a:t>
            </a:r>
          </a:p>
          <a:p>
            <a:pPr lvl="1"/>
            <a:r>
              <a:rPr lang="en-US" dirty="0"/>
              <a:t>Effective, and hard to locate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1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history of problems</a:t>
            </a:r>
          </a:p>
          <a:p>
            <a:pPr lvl="1"/>
            <a:r>
              <a:rPr lang="en-US" dirty="0"/>
              <a:t>WEP</a:t>
            </a:r>
          </a:p>
          <a:p>
            <a:pPr lvl="1"/>
            <a:r>
              <a:rPr lang="en-US" dirty="0"/>
              <a:t>LEAP</a:t>
            </a:r>
          </a:p>
          <a:p>
            <a:pPr lvl="1"/>
            <a:r>
              <a:rPr lang="en-US" dirty="0"/>
              <a:t>Bluetooth authentication</a:t>
            </a:r>
          </a:p>
          <a:p>
            <a:pPr lvl="1"/>
            <a:r>
              <a:rPr lang="en-US" dirty="0"/>
              <a:t>Preferred networks broadcast</a:t>
            </a:r>
          </a:p>
          <a:p>
            <a:pPr lvl="1"/>
            <a:r>
              <a:rPr lang="en-US" dirty="0"/>
              <a:t>Management frames cannot be encrypted</a:t>
            </a:r>
          </a:p>
          <a:p>
            <a:pPr lvl="2"/>
            <a:r>
              <a:rPr lang="en-US" dirty="0"/>
              <a:t>Easily captured</a:t>
            </a:r>
          </a:p>
          <a:p>
            <a:pPr lvl="1"/>
            <a:r>
              <a:rPr lang="en-US" dirty="0"/>
              <a:t>Geo 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8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players</a:t>
            </a:r>
          </a:p>
          <a:p>
            <a:pPr lvl="1"/>
            <a:r>
              <a:rPr lang="en-US" dirty="0"/>
              <a:t>FCC – Federal Communications Commission</a:t>
            </a:r>
          </a:p>
          <a:p>
            <a:pPr lvl="1"/>
            <a:r>
              <a:rPr lang="en-US" dirty="0"/>
              <a:t>IEEE – Institute of Electrical and Electronics Engineers</a:t>
            </a:r>
          </a:p>
          <a:p>
            <a:pPr lvl="1"/>
            <a:r>
              <a:rPr lang="en-US" dirty="0"/>
              <a:t>IETF – Internet Engineering Task Force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Alliance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0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Regulatory Body</a:t>
            </a:r>
          </a:p>
          <a:p>
            <a:pPr lvl="1"/>
            <a:r>
              <a:rPr lang="en-US" dirty="0"/>
              <a:t>Sets output power limits</a:t>
            </a:r>
          </a:p>
          <a:p>
            <a:pPr lvl="1"/>
            <a:r>
              <a:rPr lang="en-US" dirty="0"/>
              <a:t>Investigates interference cases</a:t>
            </a:r>
          </a:p>
          <a:p>
            <a:pPr lvl="1"/>
            <a:r>
              <a:rPr lang="en-US" dirty="0"/>
              <a:t>Requires acceptance testing of new products prior to going on sale</a:t>
            </a:r>
          </a:p>
          <a:p>
            <a:pPr lvl="1"/>
            <a:r>
              <a:rPr lang="en-US" dirty="0"/>
              <a:t>Covers all of US including territories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Develops the detailed “specifications” for layer 1 and 2</a:t>
            </a:r>
          </a:p>
          <a:p>
            <a:pPr lvl="1"/>
            <a:r>
              <a:rPr lang="en-US" dirty="0"/>
              <a:t>PHY</a:t>
            </a:r>
          </a:p>
          <a:p>
            <a:pPr lvl="1"/>
            <a:r>
              <a:rPr lang="en-US" dirty="0"/>
              <a:t>MAC</a:t>
            </a:r>
          </a:p>
          <a:p>
            <a:r>
              <a:rPr lang="en-US" dirty="0"/>
              <a:t>Complies with FCC and other country regulatory bodies</a:t>
            </a:r>
          </a:p>
          <a:p>
            <a:r>
              <a:rPr lang="en-US" dirty="0"/>
              <a:t>Membership made up of vendors, manufactures, etc…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65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makeup to IEEE</a:t>
            </a:r>
          </a:p>
          <a:p>
            <a:r>
              <a:rPr lang="en-US" dirty="0"/>
              <a:t>Responsible for layer 3 and above</a:t>
            </a:r>
          </a:p>
          <a:p>
            <a:r>
              <a:rPr lang="en-US" dirty="0"/>
              <a:t>Standards are published as RFCs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7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 Organization</a:t>
            </a:r>
          </a:p>
          <a:p>
            <a:r>
              <a:rPr lang="en-US" dirty="0"/>
              <a:t>Focused on interoperability</a:t>
            </a:r>
          </a:p>
          <a:p>
            <a:r>
              <a:rPr lang="en-US" dirty="0"/>
              <a:t>In early days, worked out pre-specification requirements due to vendor concerns over time required by IEEE and IETF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0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Extensible Authentication Protocol</a:t>
            </a:r>
          </a:p>
          <a:p>
            <a:r>
              <a:rPr lang="en-US" dirty="0"/>
              <a:t>Defines framework to authenticate users to the network (Not limited to Wireless)</a:t>
            </a:r>
          </a:p>
          <a:p>
            <a:r>
              <a:rPr lang="en-US" dirty="0"/>
              <a:t>Works with IEEE 802.1x</a:t>
            </a:r>
          </a:p>
          <a:p>
            <a:r>
              <a:rPr lang="en-US" dirty="0"/>
              <a:t>IETF provides extremely detailed information</a:t>
            </a:r>
          </a:p>
          <a:p>
            <a:pPr lvl="1"/>
            <a:r>
              <a:rPr lang="en-US" dirty="0">
                <a:hlinkClick r:id="rId2"/>
              </a:rPr>
              <a:t>http://tools.ietf.org/html/rfc3748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replacement for WEP</a:t>
            </a:r>
          </a:p>
          <a:p>
            <a:r>
              <a:rPr lang="en-US" dirty="0"/>
              <a:t>Provided for enhanced security</a:t>
            </a:r>
          </a:p>
          <a:p>
            <a:r>
              <a:rPr lang="en-US" dirty="0"/>
              <a:t>Introduces TKIP and CCMP</a:t>
            </a:r>
          </a:p>
          <a:p>
            <a:pPr lvl="1"/>
            <a:r>
              <a:rPr lang="en-US" dirty="0"/>
              <a:t>TKIP – Temporal Key Interchange Protocol</a:t>
            </a:r>
          </a:p>
          <a:p>
            <a:pPr lvl="1"/>
            <a:r>
              <a:rPr lang="en-US" dirty="0"/>
              <a:t>CCMP - Counter Mode Cipher Block Chaining Message Authentication Code Protocol, Counter Mode CBC-MAC Protocol or simply CCMP</a:t>
            </a:r>
          </a:p>
          <a:p>
            <a:r>
              <a:rPr lang="en-US" dirty="0"/>
              <a:t>Later rolled in to 802.11-2007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6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MAC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  <a:p>
            <a:pPr lvl="1"/>
            <a:r>
              <a:rPr lang="en-US" dirty="0"/>
              <a:t>“dB” – Decibels</a:t>
            </a:r>
          </a:p>
          <a:p>
            <a:pPr lvl="1"/>
            <a:r>
              <a:rPr lang="en-US" dirty="0"/>
              <a:t>SSID – Service Set Identifier (Name Advertised)</a:t>
            </a:r>
          </a:p>
          <a:p>
            <a:pPr lvl="1"/>
            <a:r>
              <a:rPr lang="en-US" dirty="0"/>
              <a:t>BSSID – Basic Service Set Identifier (Think MAC Address)</a:t>
            </a:r>
          </a:p>
          <a:p>
            <a:pPr lvl="1"/>
            <a:r>
              <a:rPr lang="en-US" dirty="0"/>
              <a:t>EAP Extensible Authentication Protocol</a:t>
            </a:r>
          </a:p>
          <a:p>
            <a:pPr lvl="1"/>
            <a:r>
              <a:rPr lang="en-US" dirty="0"/>
              <a:t>EAPOL – EAP over 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4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BSides</a:t>
            </a:r>
            <a:r>
              <a:rPr lang="en-US" dirty="0"/>
              <a:t> DE</a:t>
            </a:r>
          </a:p>
          <a:p>
            <a:r>
              <a:rPr lang="en-US" dirty="0"/>
              <a:t>Introduction to Wireless Security</a:t>
            </a:r>
          </a:p>
          <a:p>
            <a:r>
              <a:rPr lang="en-US" dirty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MAC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access mechanism</a:t>
            </a:r>
          </a:p>
          <a:p>
            <a:r>
              <a:rPr lang="en-US" dirty="0"/>
              <a:t>Fragmentation support</a:t>
            </a:r>
          </a:p>
          <a:p>
            <a:r>
              <a:rPr lang="en-US" dirty="0"/>
              <a:t>Reliable data delivery</a:t>
            </a:r>
          </a:p>
          <a:p>
            <a:r>
              <a:rPr lang="en-US" dirty="0"/>
              <a:t>Network separation on same frequency (BSSID)</a:t>
            </a:r>
          </a:p>
          <a:p>
            <a:r>
              <a:rPr lang="en-US" dirty="0"/>
              <a:t>Mobility between BSSs (Roaming)</a:t>
            </a:r>
          </a:p>
          <a:p>
            <a:r>
              <a:rPr lang="en-US" dirty="0"/>
              <a:t>Power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7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just Access Points</a:t>
            </a:r>
          </a:p>
          <a:p>
            <a:pPr lvl="1"/>
            <a:r>
              <a:rPr lang="en-US" dirty="0"/>
              <a:t>Peer to Peer (Ad-Hoc)</a:t>
            </a:r>
          </a:p>
          <a:p>
            <a:pPr lvl="1"/>
            <a:r>
              <a:rPr lang="en-US" dirty="0"/>
              <a:t>Point to Point (Typically proprietary to bridge locations where cabling is not feasible, also known as Wireless Distribution Networks)</a:t>
            </a:r>
          </a:p>
          <a:p>
            <a:pPr lvl="1"/>
            <a:r>
              <a:rPr lang="en-US" dirty="0"/>
              <a:t>Mesh (Think massive ad-hoc)</a:t>
            </a:r>
          </a:p>
          <a:p>
            <a:pPr lvl="1"/>
            <a:r>
              <a:rPr lang="en-US" dirty="0"/>
              <a:t>Wireless Switches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0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Specification for network authentication</a:t>
            </a:r>
          </a:p>
          <a:p>
            <a:r>
              <a:rPr lang="en-US" dirty="0"/>
              <a:t>Originally designed for wired networks</a:t>
            </a:r>
          </a:p>
          <a:p>
            <a:r>
              <a:rPr lang="en-US" dirty="0"/>
              <a:t>Used for NAC (Network Access Control)</a:t>
            </a:r>
          </a:p>
          <a:p>
            <a:r>
              <a:rPr lang="en-US" dirty="0"/>
              <a:t>Requires</a:t>
            </a:r>
          </a:p>
          <a:p>
            <a:pPr lvl="1"/>
            <a:r>
              <a:rPr lang="en-US" dirty="0"/>
              <a:t>Supplicant (End point agent)</a:t>
            </a:r>
          </a:p>
          <a:p>
            <a:pPr lvl="1"/>
            <a:r>
              <a:rPr lang="en-US" dirty="0"/>
              <a:t>Authenticator (Typically a 802.1x capable switch)</a:t>
            </a:r>
          </a:p>
          <a:p>
            <a:pPr lvl="1"/>
            <a:r>
              <a:rPr lang="en-US" dirty="0"/>
              <a:t>Authentication Server (LDAP, AD, etc…)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18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802.11-2007 defines MAC layer</a:t>
            </a:r>
          </a:p>
          <a:p>
            <a:r>
              <a:rPr lang="en-US" dirty="0"/>
              <a:t>Three types of frames</a:t>
            </a:r>
          </a:p>
          <a:p>
            <a:pPr lvl="1"/>
            <a:r>
              <a:rPr lang="en-US" dirty="0"/>
              <a:t>Management (Beacon, Probe, Authentication)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Control (Confirmation of packet reception)</a:t>
            </a:r>
          </a:p>
          <a:p>
            <a:r>
              <a:rPr lang="en-US" dirty="0"/>
              <a:t>Defines addressing and features</a:t>
            </a:r>
          </a:p>
          <a:p>
            <a:r>
              <a:rPr lang="en-US" dirty="0"/>
              <a:t>Designed to accommodate roaming, power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10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Wireless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</a:t>
            </a:r>
            <a:r>
              <a:rPr lang="en-US" dirty="0" err="1"/>
              <a:t>WiFi</a:t>
            </a:r>
            <a:r>
              <a:rPr lang="en-US" dirty="0"/>
              <a:t> Networks vs Encrypted </a:t>
            </a:r>
            <a:r>
              <a:rPr lang="en-US" dirty="0" err="1"/>
              <a:t>WiFi</a:t>
            </a:r>
            <a:r>
              <a:rPr lang="en-US" dirty="0"/>
              <a:t> Networks</a:t>
            </a:r>
          </a:p>
          <a:p>
            <a:pPr lvl="1"/>
            <a:r>
              <a:rPr lang="en-US" dirty="0"/>
              <a:t>In an open network, your browsing can be monitored </a:t>
            </a:r>
          </a:p>
          <a:p>
            <a:pPr lvl="1"/>
            <a:r>
              <a:rPr lang="en-US" dirty="0"/>
              <a:t>Every thing is sent in the clear</a:t>
            </a:r>
          </a:p>
          <a:p>
            <a:pPr lvl="1"/>
            <a:r>
              <a:rPr lang="en-US" dirty="0"/>
              <a:t>WPA2-PSK fixes this “Somewhat”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07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a pre-shared key (hence the acronym PSK)</a:t>
            </a:r>
          </a:p>
          <a:p>
            <a:pPr lvl="1"/>
            <a:r>
              <a:rPr lang="en-US" dirty="0"/>
              <a:t>The pre-shared key is known to all authorized users</a:t>
            </a:r>
          </a:p>
          <a:p>
            <a:pPr lvl="1"/>
            <a:r>
              <a:rPr lang="en-US" dirty="0"/>
              <a:t>Anyone with the pre-shared key has what they need to decrypt traffic</a:t>
            </a:r>
          </a:p>
          <a:p>
            <a:pPr lvl="1"/>
            <a:r>
              <a:rPr lang="en-US" dirty="0"/>
              <a:t>Wireshark has a built in option to decrypt traffic if you have the key</a:t>
            </a:r>
          </a:p>
          <a:p>
            <a:pPr lvl="1"/>
            <a:r>
              <a:rPr lang="en-US" dirty="0"/>
              <a:t>This means WPA2-PSK is not much more secure than no encryption, unless you trust everyone on the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5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Wireshark WPA2-PSK Decryption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Edit-&gt;Preferences-&gt;IEEE 802.11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89" y="2181950"/>
            <a:ext cx="7905021" cy="41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31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PTK or Pairwise Transient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WPA2-PSK tries to address this issue by use of PTK</a:t>
            </a:r>
          </a:p>
          <a:p>
            <a:r>
              <a:rPr lang="en-US" dirty="0"/>
              <a:t>However, the PTK is derived from the PSK</a:t>
            </a:r>
          </a:p>
          <a:p>
            <a:r>
              <a:rPr lang="en-US" dirty="0"/>
              <a:t>So… It is easy to capture the PTK if you have the PSK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92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WPA2-Enterprise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WPA2-Enterprise corrects these issues for large networks</a:t>
            </a:r>
          </a:p>
          <a:p>
            <a:pPr lvl="1"/>
            <a:r>
              <a:rPr lang="en-US" dirty="0"/>
              <a:t>EAP authentication along with a Radius server ensures each client gets a unique key</a:t>
            </a:r>
          </a:p>
          <a:p>
            <a:pPr lvl="1"/>
            <a:r>
              <a:rPr lang="en-US" dirty="0"/>
              <a:t>Other authenticated users no longer have a master key to decrypt the traffic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94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 Hole196 Vulnerability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Even in WPA2-Enterprise there is still a potential vulnerability from other authorized users (Abuses GTK or Group Temporal Key)</a:t>
            </a:r>
          </a:p>
          <a:p>
            <a:r>
              <a:rPr lang="en-US" dirty="0"/>
              <a:t>Limited to:</a:t>
            </a:r>
          </a:p>
          <a:p>
            <a:pPr lvl="1"/>
            <a:r>
              <a:rPr lang="en-US" dirty="0"/>
              <a:t>ARP poisoning</a:t>
            </a:r>
          </a:p>
          <a:p>
            <a:pPr lvl="1"/>
            <a:r>
              <a:rPr lang="en-US" dirty="0"/>
              <a:t>Injecting malicious code</a:t>
            </a:r>
          </a:p>
          <a:p>
            <a:pPr lvl="1"/>
            <a:r>
              <a:rPr lang="en-US" dirty="0"/>
              <a:t>Denial of Service w/o using de-</a:t>
            </a:r>
            <a:r>
              <a:rPr lang="en-US" dirty="0" err="1"/>
              <a:t>auth</a:t>
            </a:r>
            <a:r>
              <a:rPr lang="en-US" dirty="0"/>
              <a:t> packets</a:t>
            </a:r>
          </a:p>
          <a:p>
            <a:r>
              <a:rPr lang="en-US" dirty="0"/>
              <a:t>More detailed description</a:t>
            </a:r>
          </a:p>
          <a:p>
            <a:pPr lvl="1"/>
            <a:r>
              <a:rPr lang="en-US" dirty="0">
                <a:hlinkClick r:id="rId2"/>
              </a:rPr>
              <a:t>https://community.arubanetworks.com/t5/Community-Tribal-Knowledge-Base/Analysis-of-quot-Hole-196-quot-WPA2-Attack/ta-p/25382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9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First, a small bit of trivia:</a:t>
            </a:r>
          </a:p>
          <a:p>
            <a:r>
              <a:rPr lang="en-US" dirty="0"/>
              <a:t>Who invented the technology we now think of as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4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A928F-35FF-FE40-A3C3-4F0637E6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K</a:t>
            </a:r>
            <a:r>
              <a:rPr lang="en-US" dirty="0"/>
              <a:t>ey </a:t>
            </a:r>
            <a:r>
              <a:rPr lang="en-US" u="sng" dirty="0"/>
              <a:t>R</a:t>
            </a:r>
            <a:r>
              <a:rPr lang="en-US" dirty="0"/>
              <a:t>einstallation Atta</a:t>
            </a:r>
            <a:r>
              <a:rPr lang="en-US" u="sng" dirty="0"/>
              <a:t>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AA80B-04BD-8D4C-915E-23D0A50DD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KRACK</a:t>
            </a:r>
          </a:p>
          <a:p>
            <a:r>
              <a:rPr lang="en-US" b="1" dirty="0"/>
              <a:t>The attack works against all modern protected Wi-Fi networks</a:t>
            </a:r>
          </a:p>
          <a:p>
            <a:r>
              <a:rPr lang="en-US" dirty="0">
                <a:hlinkClick r:id="rId2"/>
              </a:rPr>
              <a:t>https://www.krackattacks.com</a:t>
            </a:r>
            <a:endParaRPr lang="en-US" dirty="0"/>
          </a:p>
          <a:p>
            <a:r>
              <a:rPr lang="en-US" dirty="0"/>
              <a:t>Basically takes advantage of weakness in protocol to reinstall keys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AE848-9C4B-D84A-B1B4-17B3806F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97664-BF1B-CF40-BC8F-21CBD671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07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Kismet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802.11 wireless:</a:t>
            </a:r>
          </a:p>
          <a:p>
            <a:pPr lvl="1"/>
            <a:r>
              <a:rPr lang="en-CA" dirty="0"/>
              <a:t>Network detector</a:t>
            </a:r>
          </a:p>
          <a:p>
            <a:pPr lvl="1"/>
            <a:r>
              <a:rPr lang="en-CA" dirty="0"/>
              <a:t>Sniffer</a:t>
            </a:r>
          </a:p>
          <a:p>
            <a:pPr lvl="1"/>
            <a:r>
              <a:rPr lang="en-CA" dirty="0"/>
              <a:t>Intrusion detection system</a:t>
            </a:r>
          </a:p>
          <a:p>
            <a:r>
              <a:rPr lang="en-CA" dirty="0"/>
              <a:t>Works with any wireless card which supports raw monitoring mode (not all do)</a:t>
            </a:r>
          </a:p>
          <a:p>
            <a:r>
              <a:rPr lang="en-CA" dirty="0"/>
              <a:t>Can sniff:</a:t>
            </a:r>
          </a:p>
          <a:p>
            <a:pPr lvl="1"/>
            <a:r>
              <a:rPr lang="en-CA" dirty="0"/>
              <a:t>802.11b</a:t>
            </a:r>
          </a:p>
          <a:p>
            <a:pPr lvl="1"/>
            <a:r>
              <a:rPr lang="en-CA" dirty="0"/>
              <a:t>802.11a</a:t>
            </a:r>
          </a:p>
          <a:p>
            <a:pPr lvl="1"/>
            <a:r>
              <a:rPr lang="en-CA" dirty="0"/>
              <a:t>802.11g</a:t>
            </a:r>
          </a:p>
          <a:p>
            <a:pPr lvl="1"/>
            <a:r>
              <a:rPr lang="en-CA" dirty="0"/>
              <a:t>802.11n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17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Kismet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Supports a plugin architecture allowing for additional non-802.11 protocols to be decoded</a:t>
            </a:r>
          </a:p>
          <a:p>
            <a:r>
              <a:rPr lang="en-CA" dirty="0"/>
              <a:t>Identifies networks by passively collecting packets and detecting networks, which allows it to detect (and given time, expose the names of) hidden networks and the presence of non-beaconing networks via data traffic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Kismet in Kali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Pre-installed in Kali</a:t>
            </a:r>
          </a:p>
          <a:p>
            <a:r>
              <a:rPr lang="en-US" dirty="0"/>
              <a:t>Did not launch from drop down menu in my instance</a:t>
            </a:r>
          </a:p>
          <a:p>
            <a:r>
              <a:rPr lang="en-US" dirty="0"/>
              <a:t>Needed to start from command line</a:t>
            </a:r>
          </a:p>
          <a:p>
            <a:r>
              <a:rPr lang="en-US" dirty="0"/>
              <a:t>Be patient, it will walk through configuration</a:t>
            </a:r>
          </a:p>
          <a:p>
            <a:r>
              <a:rPr lang="en-US" dirty="0"/>
              <a:t>You can automate via configuration files, but for now just follow prompts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43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</a:t>
            </a:r>
          </a:p>
          <a:p>
            <a:pPr lvl="1"/>
            <a:r>
              <a:rPr lang="en-US" dirty="0"/>
              <a:t>Get USB Wireless Adapter working with Kali</a:t>
            </a:r>
          </a:p>
          <a:p>
            <a:pPr lvl="1"/>
            <a:r>
              <a:rPr lang="en-US" dirty="0"/>
              <a:t>Launch and configure Kismet</a:t>
            </a:r>
          </a:p>
          <a:p>
            <a:pPr lvl="1"/>
            <a:r>
              <a:rPr lang="en-US" dirty="0"/>
              <a:t>Explore a little bit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51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Wireless Card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10" name="2015-03-31_20-38-4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31963"/>
            <a:ext cx="8229600" cy="4443412"/>
          </a:xfrm>
        </p:spPr>
      </p:pic>
    </p:spTree>
    <p:extLst>
      <p:ext uri="{BB962C8B-B14F-4D97-AF65-F5344CB8AC3E}">
        <p14:creationId xmlns:p14="http://schemas.microsoft.com/office/powerpoint/2010/main" val="7471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command: </a:t>
            </a:r>
            <a:r>
              <a:rPr lang="en-US" dirty="0" err="1"/>
              <a:t>iwconfig</a:t>
            </a:r>
            <a:endParaRPr lang="en-US" dirty="0"/>
          </a:p>
          <a:p>
            <a:r>
              <a:rPr lang="en-US" dirty="0"/>
              <a:t>This should give something like the following: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81" y="2971800"/>
            <a:ext cx="6895238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31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Kismet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Kismet is a wireless network detector, sniffer, and intrusion detection system. Kismet works predominately with Wi-Fi (IEEE 802.11) networks, but can be expanded via plug-ins to handle other network types. </a:t>
            </a:r>
          </a:p>
          <a:p>
            <a:r>
              <a:rPr lang="en-CA" dirty="0"/>
              <a:t>Features</a:t>
            </a:r>
          </a:p>
          <a:p>
            <a:pPr lvl="1"/>
            <a:r>
              <a:rPr lang="en-US" dirty="0"/>
              <a:t>802.11 sniffing</a:t>
            </a:r>
          </a:p>
          <a:p>
            <a:pPr lvl="1"/>
            <a:r>
              <a:rPr lang="en-US" dirty="0"/>
              <a:t>Standard PCAP logging (compatible with Wireshark, </a:t>
            </a:r>
            <a:r>
              <a:rPr lang="en-US" dirty="0" err="1"/>
              <a:t>TCPDump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Client/Server modular architecture</a:t>
            </a:r>
          </a:p>
          <a:p>
            <a:pPr lvl="1"/>
            <a:r>
              <a:rPr lang="en-US" dirty="0"/>
              <a:t>Plug-in architecture to expand core features</a:t>
            </a:r>
          </a:p>
          <a:p>
            <a:pPr lvl="1"/>
            <a:r>
              <a:rPr lang="en-US" dirty="0"/>
              <a:t>Multiple capture source support</a:t>
            </a:r>
          </a:p>
          <a:p>
            <a:pPr lvl="1"/>
            <a:r>
              <a:rPr lang="en-US" dirty="0"/>
              <a:t>Live export of packets to other tools via </a:t>
            </a:r>
            <a:r>
              <a:rPr lang="en-US" dirty="0" err="1"/>
              <a:t>tun</a:t>
            </a:r>
            <a:r>
              <a:rPr lang="en-US" dirty="0"/>
              <a:t>/tap virtual interfaces</a:t>
            </a:r>
          </a:p>
          <a:p>
            <a:pPr lvl="1"/>
            <a:r>
              <a:rPr lang="en-US" dirty="0"/>
              <a:t>Distributed remote sniffing via light-weight remote capture</a:t>
            </a:r>
          </a:p>
          <a:p>
            <a:pPr lvl="1"/>
            <a:r>
              <a:rPr lang="en-US" dirty="0"/>
              <a:t>XML output for integration with other tools</a:t>
            </a:r>
          </a:p>
          <a:p>
            <a:r>
              <a:rPr lang="en-US" dirty="0">
                <a:hlinkClick r:id="rId2"/>
              </a:rPr>
              <a:t>http://kismetwireless.net/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89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Kismet</a:t>
            </a:r>
          </a:p>
        </p:txBody>
      </p:sp>
      <p:pic>
        <p:nvPicPr>
          <p:cNvPr id="6" name="2015-03-31_20-54-4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438" y="1600200"/>
            <a:ext cx="6967537" cy="4708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Kismet Example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880" y="1600200"/>
            <a:ext cx="6968239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304099"/>
            <a:ext cx="3581400" cy="477701"/>
          </a:xfrm>
        </p:spPr>
        <p:txBody>
          <a:bodyPr>
            <a:normAutofit fontScale="32500" lnSpcReduction="20000"/>
          </a:bodyPr>
          <a:lstStyle/>
          <a:p>
            <a:pPr lvl="1"/>
            <a:r>
              <a:rPr lang="en-US" dirty="0"/>
              <a:t>Source: </a:t>
            </a:r>
            <a:r>
              <a:rPr lang="en-US" dirty="0">
                <a:hlinkClick r:id="rId2"/>
              </a:rPr>
              <a:t>http://www.pixmule.com/hedy-lamarr/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https://en.wikipedia.org/wiki/Hedy_Lamarr#/media/File:Lamarr_patent.png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95400"/>
            <a:ext cx="4052134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13258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Actress </a:t>
            </a:r>
            <a:r>
              <a:rPr lang="en-US" dirty="0" err="1"/>
              <a:t>Hedy</a:t>
            </a:r>
            <a:r>
              <a:rPr lang="en-US" dirty="0"/>
              <a:t> Lamar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878296"/>
            <a:ext cx="4048207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9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Pre-installed in Kali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16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340" y="1148577"/>
            <a:ext cx="6093319" cy="52578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52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778" y="1600200"/>
            <a:ext cx="4532444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31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of Wireshark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throw an error due to running as root in Kali, just click OK and move on</a:t>
            </a:r>
          </a:p>
          <a:p>
            <a:r>
              <a:rPr lang="en-US" dirty="0"/>
              <a:t>Will need to turn wireless menu on by going to View tab and clicking on “Wireless Toolbar”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819373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3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“wlan0mon”</a:t>
            </a:r>
          </a:p>
          <a:p>
            <a:r>
              <a:rPr lang="en-US" dirty="0"/>
              <a:t>Click on “Start”</a:t>
            </a:r>
          </a:p>
          <a:p>
            <a:r>
              <a:rPr lang="en-US" dirty="0"/>
              <a:t>Be patient, it will take a minute or so to update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63" y="3072365"/>
            <a:ext cx="7149474" cy="33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75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Wireshark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58755"/>
            <a:ext cx="8229600" cy="29914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19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vs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is different</a:t>
            </a:r>
          </a:p>
          <a:p>
            <a:pPr lvl="1"/>
            <a:r>
              <a:rPr lang="en-US" dirty="0"/>
              <a:t>Physical security is no longer relevant</a:t>
            </a:r>
          </a:p>
          <a:p>
            <a:pPr lvl="2"/>
            <a:r>
              <a:rPr lang="en-US" dirty="0"/>
              <a:t>Access from outside perimeter</a:t>
            </a:r>
          </a:p>
          <a:p>
            <a:pPr lvl="2"/>
            <a:r>
              <a:rPr lang="en-US" dirty="0"/>
              <a:t>Users connecting to “other” networks</a:t>
            </a:r>
          </a:p>
          <a:p>
            <a:pPr lvl="1"/>
            <a:r>
              <a:rPr lang="en-US" dirty="0"/>
              <a:t>Users and Networks are vulnerable even when not in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6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tools are cheap</a:t>
            </a:r>
          </a:p>
          <a:p>
            <a:pPr lvl="1"/>
            <a:r>
              <a:rPr lang="en-US" dirty="0"/>
              <a:t>Hardware is close to zero</a:t>
            </a:r>
          </a:p>
          <a:p>
            <a:pPr lvl="1"/>
            <a:r>
              <a:rPr lang="en-US" dirty="0"/>
              <a:t>Software </a:t>
            </a:r>
            <a:r>
              <a:rPr lang="en-US" u="sng" dirty="0"/>
              <a:t>is</a:t>
            </a:r>
            <a:r>
              <a:rPr lang="en-US" dirty="0"/>
              <a:t> zero</a:t>
            </a:r>
          </a:p>
          <a:p>
            <a:r>
              <a:rPr lang="en-US" dirty="0"/>
              <a:t>Segregation doesn’t work</a:t>
            </a:r>
          </a:p>
          <a:p>
            <a:pPr lvl="1"/>
            <a:r>
              <a:rPr lang="en-US" dirty="0"/>
              <a:t>Even with “guest” networks, there still on your wires and can still cause you issues</a:t>
            </a:r>
          </a:p>
          <a:p>
            <a:r>
              <a:rPr lang="en-US" dirty="0"/>
              <a:t>Fallacy of “We don’t have any wireless”</a:t>
            </a:r>
          </a:p>
          <a:p>
            <a:pPr lvl="1"/>
            <a:r>
              <a:rPr lang="en-US" dirty="0"/>
              <a:t>No, you just don’t know about the wireless you have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6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More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doesn’t protect you, at least not completely</a:t>
            </a:r>
          </a:p>
          <a:p>
            <a:r>
              <a:rPr lang="en-US" dirty="0"/>
              <a:t>Authentication doesn’t protect you, at least not completely</a:t>
            </a:r>
          </a:p>
          <a:p>
            <a:r>
              <a:rPr lang="en-US" dirty="0"/>
              <a:t>Firewalls?  Really, we’re going to go their?</a:t>
            </a:r>
          </a:p>
          <a:p>
            <a:r>
              <a:rPr lang="en-US" dirty="0"/>
              <a:t>Why would anybody attack us?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4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required to use wireless access means you need to be relatively close</a:t>
            </a:r>
          </a:p>
          <a:p>
            <a:r>
              <a:rPr lang="en-US" dirty="0"/>
              <a:t>Signal required to “sniff” traffic means attacker could be miles away with the right conditions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6" y="3657600"/>
            <a:ext cx="8371428" cy="1619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8674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http://www.engadget.com/2007/06/19/venezuelans-set-new-wifi-distance-record-237-miles/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568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Ways Are The Worst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709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Wireless networking is a shared segment</a:t>
            </a:r>
          </a:p>
          <a:p>
            <a:pPr lvl="1"/>
            <a:r>
              <a:rPr lang="en-US" dirty="0"/>
              <a:t>Think “Hub”, not “Switch”</a:t>
            </a:r>
          </a:p>
          <a:p>
            <a:r>
              <a:rPr lang="en-US" dirty="0"/>
              <a:t>Sniffing is passive</a:t>
            </a:r>
          </a:p>
          <a:p>
            <a:pPr lvl="1"/>
            <a:r>
              <a:rPr lang="en-US" dirty="0"/>
              <a:t>No access required</a:t>
            </a:r>
          </a:p>
          <a:p>
            <a:pPr lvl="1"/>
            <a:r>
              <a:rPr lang="en-US" dirty="0"/>
              <a:t>No forensic evidence attacker was there</a:t>
            </a:r>
          </a:p>
          <a:p>
            <a:pPr lvl="1"/>
            <a:r>
              <a:rPr lang="en-US" dirty="0"/>
              <a:t>Only need some level of physical proximity</a:t>
            </a:r>
          </a:p>
          <a:p>
            <a:r>
              <a:rPr lang="en-US" dirty="0"/>
              <a:t>So, you would need to be here, to be safe.  Maybe!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5211.701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24200"/>
            <a:ext cx="3490862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598637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http://www.darkgovernment.com/news/wp-content/uploads/2009/04/area-51-satellite-image.jpg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73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A84CDB579FB4CB73CBB174DC1AAB9" ma:contentTypeVersion="8" ma:contentTypeDescription="Create a new document." ma:contentTypeScope="" ma:versionID="539c8837dac9504a2af1997897d4095e">
  <xsd:schema xmlns:xsd="http://www.w3.org/2001/XMLSchema" xmlns:xs="http://www.w3.org/2001/XMLSchema" xmlns:p="http://schemas.microsoft.com/office/2006/metadata/properties" xmlns:ns2="51e21843-a409-463b-9741-4644d85965ad" targetNamespace="http://schemas.microsoft.com/office/2006/metadata/properties" ma:root="true" ma:fieldsID="3daff0dc3430ab5a69a2cf48a3738f54" ns2:_="">
    <xsd:import namespace="51e21843-a409-463b-9741-4644d85965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21843-a409-463b-9741-4644d8596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D78D8E-90FE-4826-ADF5-E50F08392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21843-a409-463b-9741-4644d85965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82F6C5-1CD6-48F8-8539-F7BC89669A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39E5E4-84C1-40BA-AF8A-41369569F7CA}">
  <ds:schemaRefs>
    <ds:schemaRef ds:uri="http://schemas.microsoft.com/office/2006/documentManagement/types"/>
    <ds:schemaRef ds:uri="http://schemas.microsoft.com/office/infopath/2007/PartnerControls"/>
    <ds:schemaRef ds:uri="51e21843-a409-463b-9741-4644d85965ad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7185</TotalTime>
  <Words>1513</Words>
  <Application>Microsoft Office PowerPoint</Application>
  <PresentationFormat>On-screen Show (4:3)</PresentationFormat>
  <Paragraphs>318</Paragraphs>
  <Slides>46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Wireless Security</vt:lpstr>
      <vt:lpstr>The Answer</vt:lpstr>
      <vt:lpstr>Security vs Mobility</vt:lpstr>
      <vt:lpstr>More Issues</vt:lpstr>
      <vt:lpstr>Still More Issues</vt:lpstr>
      <vt:lpstr>Leakage</vt:lpstr>
      <vt:lpstr>Old Ways Are The Worst Ways</vt:lpstr>
      <vt:lpstr>Denial of Service</vt:lpstr>
      <vt:lpstr>Protocol Issues</vt:lpstr>
      <vt:lpstr>Standards</vt:lpstr>
      <vt:lpstr>FCC</vt:lpstr>
      <vt:lpstr>IEEE</vt:lpstr>
      <vt:lpstr>IETF</vt:lpstr>
      <vt:lpstr>WiFi Alliance</vt:lpstr>
      <vt:lpstr>EAP</vt:lpstr>
      <vt:lpstr>802.11i</vt:lpstr>
      <vt:lpstr>802.11 MAC Layer</vt:lpstr>
      <vt:lpstr>802.11 MAC Layer</vt:lpstr>
      <vt:lpstr>Architectures</vt:lpstr>
      <vt:lpstr>802.1x</vt:lpstr>
      <vt:lpstr>802.11 Framing</vt:lpstr>
      <vt:lpstr>More Wireless Security</vt:lpstr>
      <vt:lpstr>WPA2-PSK</vt:lpstr>
      <vt:lpstr>Wireshark WPA2-PSK Decryption</vt:lpstr>
      <vt:lpstr>PTK or Pairwise Transient Key</vt:lpstr>
      <vt:lpstr>WPA2-Enterprise</vt:lpstr>
      <vt:lpstr>WPA2 Hole196 Vulnerability</vt:lpstr>
      <vt:lpstr>Key Reinstallation Attack</vt:lpstr>
      <vt:lpstr>Kismet</vt:lpstr>
      <vt:lpstr>Kismet</vt:lpstr>
      <vt:lpstr>Kismet in Kali</vt:lpstr>
      <vt:lpstr>Getting Started</vt:lpstr>
      <vt:lpstr>Connecting Wireless Card</vt:lpstr>
      <vt:lpstr>Checking Card</vt:lpstr>
      <vt:lpstr>Kismet</vt:lpstr>
      <vt:lpstr>Starting Kismet</vt:lpstr>
      <vt:lpstr>Kismet Example</vt:lpstr>
      <vt:lpstr>Wireshark</vt:lpstr>
      <vt:lpstr>Wireshark</vt:lpstr>
      <vt:lpstr>Or</vt:lpstr>
      <vt:lpstr>Startup of Wireshark</vt:lpstr>
      <vt:lpstr>Configuring Interface</vt:lpstr>
      <vt:lpstr>More Wireshark</vt:lpstr>
      <vt:lpstr>Questions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404</cp:revision>
  <dcterms:created xsi:type="dcterms:W3CDTF">2014-08-27T02:09:01Z</dcterms:created>
  <dcterms:modified xsi:type="dcterms:W3CDTF">2020-11-17T01:42:12Z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0x010100463A84CDB579FB4CB73CBB174DC1AAB9</vt:lpwstr>
  </property>
</Properties>
</file>