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7"/>
  </p:notesMasterIdLst>
  <p:sldIdLst>
    <p:sldId id="256" r:id="rId2"/>
    <p:sldId id="682" r:id="rId3"/>
    <p:sldId id="684" r:id="rId4"/>
    <p:sldId id="893" r:id="rId5"/>
    <p:sldId id="491" r:id="rId6"/>
    <p:sldId id="892" r:id="rId7"/>
    <p:sldId id="868" r:id="rId8"/>
    <p:sldId id="913" r:id="rId9"/>
    <p:sldId id="914" r:id="rId10"/>
    <p:sldId id="915" r:id="rId11"/>
    <p:sldId id="916" r:id="rId12"/>
    <p:sldId id="917" r:id="rId13"/>
    <p:sldId id="918" r:id="rId14"/>
    <p:sldId id="919" r:id="rId15"/>
    <p:sldId id="920" r:id="rId16"/>
    <p:sldId id="963" r:id="rId17"/>
    <p:sldId id="921" r:id="rId18"/>
    <p:sldId id="922" r:id="rId19"/>
    <p:sldId id="923" r:id="rId20"/>
    <p:sldId id="924" r:id="rId21"/>
    <p:sldId id="926" r:id="rId22"/>
    <p:sldId id="925" r:id="rId23"/>
    <p:sldId id="927" r:id="rId24"/>
    <p:sldId id="928" r:id="rId25"/>
    <p:sldId id="929" r:id="rId26"/>
    <p:sldId id="930" r:id="rId27"/>
    <p:sldId id="932" r:id="rId28"/>
    <p:sldId id="933" r:id="rId29"/>
    <p:sldId id="964" r:id="rId30"/>
    <p:sldId id="934" r:id="rId31"/>
    <p:sldId id="935" r:id="rId32"/>
    <p:sldId id="936" r:id="rId33"/>
    <p:sldId id="937" r:id="rId34"/>
    <p:sldId id="528" r:id="rId35"/>
    <p:sldId id="39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3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4/7/2015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16FC-DB13-4775-8542-A0839789E26D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C08E-2CD5-4480-99D2-BB5B6DFF4394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E81B-1403-4C3D-B531-0F099872ECE3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903-7047-4F5D-8686-6626786867B1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707E-D9EE-4D7D-9620-459B3B8D359B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3512-1900-4914-88BF-994DCED40401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05FA-77E8-486D-A72C-29A302D25A58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0C28-E26C-4DC7-93F7-CB9C6847859B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5A80-EBA4-49DF-8F85-F594DC2D708F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1642-F15F-4E65-B44C-4ABA64DEB2C4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2636-F1D8-451B-B1F1-F0B47FB23766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61B9F9-BE58-4BA5-A3D6-0A21342FEC76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mis5212sec001s15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aircrack-ng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aircrack-ng.org/doku.php?id=simple_wep_crack&amp;DokuWiki=6a160c439893f7cfb1e861fe023a1e9d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red.com/2015/04/ny-cops-used-stingray-spy-tool-46-times-without-warrant/" TargetMode="External"/><Relationship Id="rId2" Type="http://schemas.openxmlformats.org/officeDocument/2006/relationships/hyperlink" Target="http://thehackernews.com/2015/04/hack-delete-youtube-video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hehackernews.com/2015/04/anonymous-cyber-attack-israel.html" TargetMode="External"/><Relationship Id="rId4" Type="http://schemas.openxmlformats.org/officeDocument/2006/relationships/hyperlink" Target="http://www.darkreading.com/risk/7-bugs-breaches-and-compromises-to-rock-2015-(so-far)/d/d-id/1319672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mrncciew.com/2014/08/16/decrypt-wpa2-psk-using-wireshark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hackxcrack.es/forum/hacking-wireless/cracking-wpawpa2-con-reaver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register.co.uk/2015/04/07/mozilla_crypto_encryption_snafu_pull/" TargetMode="External"/><Relationship Id="rId2" Type="http://schemas.openxmlformats.org/officeDocument/2006/relationships/hyperlink" Target="http://krebsonsecurity.com/2015/04/revolution-crimeware-emv-replay-attack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ecurityledger.com/2015/04/research-iot-hubs-expose-connected-homes-to-hackers/" TargetMode="External"/><Relationship Id="rId5" Type="http://schemas.openxmlformats.org/officeDocument/2006/relationships/hyperlink" Target="http://www.securityweek.com/google-lets-smtp-certificate-expire" TargetMode="External"/><Relationship Id="rId4" Type="http://schemas.openxmlformats.org/officeDocument/2006/relationships/hyperlink" Target="http://www.theregister.co.uk/2015/04/07/uberpopular_crypto_app_uses_xor_and_nothing_else_hacker_say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Penetration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 5212.001</a:t>
            </a:r>
          </a:p>
          <a:p>
            <a:r>
              <a:rPr lang="en-US" dirty="0" smtClean="0"/>
              <a:t>Week </a:t>
            </a:r>
            <a:r>
              <a:rPr lang="en-US" dirty="0" smtClean="0"/>
              <a:t>12</a:t>
            </a:r>
            <a:endParaRPr lang="en-US" dirty="0" smtClean="0"/>
          </a:p>
          <a:p>
            <a:r>
              <a:rPr lang="en-US" sz="2200" dirty="0"/>
              <a:t>Site: </a:t>
            </a:r>
            <a:r>
              <a:rPr lang="en-US" sz="2200" dirty="0">
                <a:hlinkClick r:id="rId2"/>
              </a:rPr>
              <a:t>http://</a:t>
            </a:r>
            <a:r>
              <a:rPr lang="en-US" sz="2200" dirty="0" smtClean="0">
                <a:hlinkClick r:id="rId2"/>
              </a:rPr>
              <a:t>community.mis.temple.edu/mis5212sec001s15/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Framing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four byte header is also the initialization vector or IV along with the index number to designate which WEP key was used</a:t>
            </a:r>
          </a:p>
          <a:p>
            <a:r>
              <a:rPr lang="en-US" dirty="0" smtClean="0"/>
              <a:t>Again, this was used with the WEP key to encrypt the data packet</a:t>
            </a:r>
          </a:p>
          <a:p>
            <a:r>
              <a:rPr lang="en-US" dirty="0" smtClean="0"/>
              <a:t>The four byte trailer is the Integrity Check Value or ICV</a:t>
            </a:r>
          </a:p>
          <a:p>
            <a:pPr lvl="1"/>
            <a:r>
              <a:rPr lang="en-US" dirty="0" smtClean="0"/>
              <a:t>This function similar to a CRC check to protect against packet modification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36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Stream cypher</a:t>
            </a:r>
          </a:p>
          <a:p>
            <a:pPr lvl="1"/>
            <a:r>
              <a:rPr lang="en-US" dirty="0" smtClean="0"/>
              <a:t>One byte at a time</a:t>
            </a:r>
          </a:p>
          <a:p>
            <a:pPr lvl="1"/>
            <a:r>
              <a:rPr lang="en-US" dirty="0" smtClean="0"/>
              <a:t>100 bytes of plaintext = 100 bytes of cypher text + eight bytes of WEP overhead</a:t>
            </a:r>
          </a:p>
          <a:p>
            <a:r>
              <a:rPr lang="en-US" dirty="0" smtClean="0"/>
              <a:t>Requires a unique key (No re-use)</a:t>
            </a:r>
          </a:p>
          <a:p>
            <a:pPr lvl="1"/>
            <a:r>
              <a:rPr lang="en-US" dirty="0" smtClean="0"/>
              <a:t>Recall: concatenated from IV and shared secret</a:t>
            </a:r>
          </a:p>
          <a:p>
            <a:r>
              <a:rPr lang="en-US" dirty="0" smtClean="0"/>
              <a:t>Uses a pseudo randomization function referred to </a:t>
            </a:r>
            <a:r>
              <a:rPr lang="en-US" dirty="0"/>
              <a:t>as PRGA (Pseudo-random generation algorithm 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PRGA is </a:t>
            </a:r>
            <a:r>
              <a:rPr lang="en-US" dirty="0" err="1" smtClean="0"/>
              <a:t>XOR’d</a:t>
            </a:r>
            <a:r>
              <a:rPr lang="en-US" dirty="0" smtClean="0"/>
              <a:t> with the plaintext</a:t>
            </a:r>
          </a:p>
          <a:p>
            <a:pPr lvl="1"/>
            <a:r>
              <a:rPr lang="en-US" dirty="0" smtClean="0"/>
              <a:t>Recall article on XOR from in the news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483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WEP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</a:t>
            </a:r>
          </a:p>
          <a:p>
            <a:pPr lvl="1"/>
            <a:r>
              <a:rPr lang="en-US" dirty="0" smtClean="0"/>
              <a:t>Key selection</a:t>
            </a:r>
          </a:p>
          <a:p>
            <a:pPr lvl="1"/>
            <a:r>
              <a:rPr lang="en-US" dirty="0" smtClean="0"/>
              <a:t>Message integrity check</a:t>
            </a:r>
          </a:p>
          <a:p>
            <a:pPr lvl="1"/>
            <a:r>
              <a:rPr lang="en-US" dirty="0" smtClean="0"/>
              <a:t>Initialization Vector (too short)</a:t>
            </a:r>
          </a:p>
          <a:p>
            <a:r>
              <a:rPr lang="en-US" dirty="0" smtClean="0"/>
              <a:t>No replay protection</a:t>
            </a:r>
          </a:p>
          <a:p>
            <a:r>
              <a:rPr lang="en-US" dirty="0" smtClean="0"/>
              <a:t>Challenge response reveals PRGA</a:t>
            </a:r>
          </a:p>
          <a:p>
            <a:r>
              <a:rPr lang="en-US" dirty="0" smtClean="0"/>
              <a:t>Key is reversible from cypher test (XOR)</a:t>
            </a:r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626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Restricted to 5 or 13 character pre-shared key</a:t>
            </a:r>
          </a:p>
          <a:p>
            <a:r>
              <a:rPr lang="en-US" dirty="0" smtClean="0"/>
              <a:t>Reduced key efficiency to 2</a:t>
            </a:r>
            <a:r>
              <a:rPr lang="en-US" baseline="30000" dirty="0" smtClean="0"/>
              <a:t>24</a:t>
            </a:r>
            <a:endParaRPr lang="en-US" dirty="0" smtClean="0"/>
          </a:p>
          <a:p>
            <a:r>
              <a:rPr lang="en-US" dirty="0" smtClean="0"/>
              <a:t>Users often use dictionary words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5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WEP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 IV selection leads to key recovery</a:t>
            </a:r>
          </a:p>
          <a:p>
            <a:r>
              <a:rPr lang="en-US" dirty="0" smtClean="0"/>
              <a:t>Known plaintext reveals key information</a:t>
            </a:r>
          </a:p>
          <a:p>
            <a:pPr lvl="1"/>
            <a:r>
              <a:rPr lang="en-US" dirty="0" smtClean="0"/>
              <a:t>First two bytes of WEP payload are mandated by 802.11 header spec (0xAA 0xAA)</a:t>
            </a:r>
          </a:p>
          <a:p>
            <a:r>
              <a:rPr lang="en-US" dirty="0" smtClean="0"/>
              <a:t>Once you have enough weak IVs, you can recover the key</a:t>
            </a:r>
          </a:p>
          <a:p>
            <a:r>
              <a:rPr lang="en-US" dirty="0" smtClean="0"/>
              <a:t>We will look at the </a:t>
            </a:r>
            <a:r>
              <a:rPr lang="en-US" dirty="0" err="1" smtClean="0"/>
              <a:t>Aircrack</a:t>
            </a:r>
            <a:r>
              <a:rPr lang="en-US" dirty="0" smtClean="0"/>
              <a:t>-ng tool for this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3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Aircrack</a:t>
            </a:r>
            <a:r>
              <a:rPr lang="en-US" dirty="0" smtClean="0"/>
              <a:t>-ng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Pre-installed in Kali</a:t>
            </a:r>
          </a:p>
          <a:p>
            <a:r>
              <a:rPr lang="en-US" dirty="0" smtClean="0"/>
              <a:t>Similar issue to Kismet, will need to launch from terminal, not from drop down</a:t>
            </a:r>
          </a:p>
          <a:p>
            <a:r>
              <a:rPr lang="en-US" dirty="0" err="1" smtClean="0"/>
              <a:t>Aircrack</a:t>
            </a:r>
            <a:r>
              <a:rPr lang="en-US" dirty="0" smtClean="0"/>
              <a:t>-ng </a:t>
            </a:r>
            <a:r>
              <a:rPr lang="en-US" dirty="0"/>
              <a:t>s</a:t>
            </a:r>
            <a:r>
              <a:rPr lang="en-US" dirty="0" smtClean="0"/>
              <a:t>ite has detailed information on installation, building from source, and use</a:t>
            </a:r>
          </a:p>
          <a:p>
            <a:pPr lvl="1"/>
            <a:r>
              <a:rPr lang="en-US" dirty="0">
                <a:hlinkClick r:id="rId2"/>
              </a:rPr>
              <a:t>http://aircrack-ng.org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97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Last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connect wireless card to Kali</a:t>
            </a:r>
          </a:p>
          <a:p>
            <a:r>
              <a:rPr lang="en-US" dirty="0" smtClean="0"/>
              <a:t>Need to verify using </a:t>
            </a:r>
            <a:r>
              <a:rPr lang="en-US" dirty="0" err="1" smtClean="0"/>
              <a:t>iwconfig</a:t>
            </a:r>
            <a:r>
              <a:rPr lang="en-US" dirty="0" smtClean="0"/>
              <a:t> command</a:t>
            </a:r>
          </a:p>
          <a:p>
            <a:r>
              <a:rPr lang="en-US" dirty="0" smtClean="0"/>
              <a:t>Then launch Kismet for a little recon</a:t>
            </a:r>
          </a:p>
          <a:p>
            <a:pPr lvl="1"/>
            <a:r>
              <a:rPr lang="en-US" dirty="0" smtClean="0"/>
              <a:t>This will also force the wireless card in to monitor mode</a:t>
            </a:r>
          </a:p>
          <a:p>
            <a:r>
              <a:rPr lang="en-US" dirty="0" smtClean="0"/>
              <a:t>Since </a:t>
            </a:r>
            <a:r>
              <a:rPr lang="en-US" dirty="0" err="1" smtClean="0"/>
              <a:t>StarDrive</a:t>
            </a:r>
            <a:r>
              <a:rPr lang="en-US" dirty="0" smtClean="0"/>
              <a:t> is my AP we’ll focus on it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572000"/>
            <a:ext cx="4285714" cy="16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739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StarDrive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52800" cy="47091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Double clicking on name gives me detail screen</a:t>
            </a:r>
          </a:p>
          <a:p>
            <a:r>
              <a:rPr lang="en-US" dirty="0" smtClean="0"/>
              <a:t>Note</a:t>
            </a:r>
          </a:p>
          <a:p>
            <a:pPr lvl="1"/>
            <a:r>
              <a:rPr lang="en-US" dirty="0" smtClean="0"/>
              <a:t>MAC Address</a:t>
            </a:r>
          </a:p>
          <a:p>
            <a:pPr lvl="1"/>
            <a:r>
              <a:rPr lang="en-US" dirty="0" smtClean="0"/>
              <a:t>WEP bit</a:t>
            </a:r>
          </a:p>
          <a:p>
            <a:r>
              <a:rPr lang="en-US" dirty="0" smtClean="0"/>
              <a:t>“Network” menu has option to close window and return to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1691183"/>
            <a:ext cx="4552600" cy="445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360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8954" y="1600200"/>
            <a:ext cx="5426091" cy="47085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20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 with Kismet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found the AP we want to attack</a:t>
            </a:r>
          </a:p>
          <a:p>
            <a:r>
              <a:rPr lang="en-US" dirty="0" smtClean="0"/>
              <a:t>Know Name (SSID), MAC Address (BSSID), WEP</a:t>
            </a:r>
          </a:p>
          <a:p>
            <a:r>
              <a:rPr lang="en-US" dirty="0" smtClean="0"/>
              <a:t>This also had the affect of forcing wlan0 into monitor mode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476" y="3954780"/>
            <a:ext cx="6619048" cy="2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54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Tonight's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news</a:t>
            </a:r>
          </a:p>
          <a:p>
            <a:r>
              <a:rPr lang="en-US" dirty="0" smtClean="0"/>
              <a:t>Presentation (1)</a:t>
            </a:r>
            <a:endParaRPr lang="en-US" dirty="0" smtClean="0"/>
          </a:p>
          <a:p>
            <a:r>
              <a:rPr lang="en-US" dirty="0" smtClean="0"/>
              <a:t>WEP</a:t>
            </a:r>
            <a:endParaRPr lang="en-US" dirty="0" smtClean="0"/>
          </a:p>
          <a:p>
            <a:r>
              <a:rPr lang="en-US" dirty="0" smtClean="0"/>
              <a:t>Revisit Kismet</a:t>
            </a:r>
            <a:endParaRPr lang="en-US" dirty="0" smtClean="0"/>
          </a:p>
          <a:p>
            <a:r>
              <a:rPr lang="en-US" dirty="0" smtClean="0"/>
              <a:t>Introduction to </a:t>
            </a:r>
            <a:r>
              <a:rPr lang="en-US" dirty="0" err="1" smtClean="0"/>
              <a:t>Aircrack</a:t>
            </a:r>
            <a:endParaRPr lang="en-US" dirty="0" smtClean="0"/>
          </a:p>
          <a:p>
            <a:r>
              <a:rPr lang="en-US" dirty="0" smtClean="0"/>
              <a:t>Attacking WEP</a:t>
            </a:r>
          </a:p>
          <a:p>
            <a:r>
              <a:rPr lang="en-US" dirty="0" smtClean="0"/>
              <a:t>WPA-PSK</a:t>
            </a:r>
            <a:endParaRPr lang="en-US" dirty="0"/>
          </a:p>
          <a:p>
            <a:r>
              <a:rPr lang="en-US" dirty="0" smtClean="0"/>
              <a:t>Next Week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9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Help w/ </a:t>
            </a:r>
            <a:r>
              <a:rPr lang="en-US" dirty="0" err="1" smtClean="0"/>
              <a:t>Aricrack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extras at: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aircrack-ng.org/doku.php?id=simple_wep_crack&amp;DokuWiki=6a160c439893f7cfb1e861fe023a1e9d</a:t>
            </a:r>
            <a:endParaRPr lang="en-US" dirty="0" smtClean="0"/>
          </a:p>
          <a:p>
            <a:r>
              <a:rPr lang="en-US" dirty="0" smtClean="0"/>
              <a:t>We’ll run through a few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973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Generarating</a:t>
            </a:r>
            <a:r>
              <a:rPr lang="en-US" dirty="0" smtClean="0"/>
              <a:t> Extra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ARP traffic to get data faster	</a:t>
            </a:r>
          </a:p>
          <a:p>
            <a:pPr lvl="1"/>
            <a:r>
              <a:rPr lang="en-US" dirty="0" smtClean="0"/>
              <a:t>You do need access to wired network, so limited applicability in the wild</a:t>
            </a:r>
          </a:p>
          <a:p>
            <a:r>
              <a:rPr lang="en-US" dirty="0" smtClean="0"/>
              <a:t>Used command: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117" y="3709045"/>
            <a:ext cx="7617766" cy="24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575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</a:t>
            </a:r>
            <a:r>
              <a:rPr lang="en-US" dirty="0" err="1" smtClean="0"/>
              <a:t>airodump</a:t>
            </a:r>
            <a:r>
              <a:rPr lang="en-US" dirty="0" smtClean="0"/>
              <a:t>-ng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command: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will create log file capture*.cap for further analysis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24" y="3801112"/>
            <a:ext cx="8380952" cy="25619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133600"/>
            <a:ext cx="7337528" cy="35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654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Finally, </a:t>
            </a:r>
            <a:r>
              <a:rPr lang="en-US" dirty="0" err="1" smtClean="0"/>
              <a:t>aircrack</a:t>
            </a:r>
            <a:r>
              <a:rPr lang="en-US" dirty="0" smtClean="0"/>
              <a:t>-ng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enough data has been collected, run</a:t>
            </a:r>
          </a:p>
          <a:p>
            <a:pPr lvl="1"/>
            <a:r>
              <a:rPr lang="en-CA" dirty="0" err="1"/>
              <a:t>aircrack</a:t>
            </a:r>
            <a:r>
              <a:rPr lang="en-CA" dirty="0"/>
              <a:t>-ng </a:t>
            </a:r>
            <a:r>
              <a:rPr lang="en-CA" dirty="0" smtClean="0"/>
              <a:t>output</a:t>
            </a:r>
            <a:r>
              <a:rPr lang="en-CA" dirty="0"/>
              <a:t>*.</a:t>
            </a:r>
            <a:r>
              <a:rPr lang="en-CA" dirty="0" smtClean="0"/>
              <a:t>cap</a:t>
            </a:r>
          </a:p>
          <a:p>
            <a:r>
              <a:rPr lang="en-CA" dirty="0" smtClean="0"/>
              <a:t>If you don’t have enough data you will see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86" y="3276600"/>
            <a:ext cx="8171428" cy="2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06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Enough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Eventually, with </a:t>
            </a:r>
            <a:r>
              <a:rPr lang="en-US" smtClean="0"/>
              <a:t>enough IVs </a:t>
            </a:r>
            <a:r>
              <a:rPr lang="en-US" dirty="0" smtClean="0"/>
              <a:t>you can get to this: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190" y="2743200"/>
            <a:ext cx="6847619" cy="3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162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WPA-PSK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Recall, WPA introduced TKIP</a:t>
            </a:r>
          </a:p>
          <a:p>
            <a:r>
              <a:rPr lang="en-US" dirty="0" smtClean="0"/>
              <a:t>WPA2 introduced CCMP and kept TKIP</a:t>
            </a:r>
          </a:p>
          <a:p>
            <a:r>
              <a:rPr lang="en-US" dirty="0" smtClean="0"/>
              <a:t>Both work with both personal and enterprise</a:t>
            </a:r>
          </a:p>
          <a:p>
            <a:pPr lvl="1"/>
            <a:r>
              <a:rPr lang="en-US" dirty="0" smtClean="0"/>
              <a:t>Personal – PSK, Enterprise 802.1x</a:t>
            </a:r>
          </a:p>
          <a:p>
            <a:r>
              <a:rPr lang="en-US" dirty="0" smtClean="0"/>
              <a:t>WPA and WPA2 very similar for PSK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0038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Acronyms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PSK – Pre-Shared Key</a:t>
            </a:r>
          </a:p>
          <a:p>
            <a:r>
              <a:rPr lang="en-US" dirty="0" smtClean="0"/>
              <a:t>KEK – Key Encryption Key</a:t>
            </a:r>
          </a:p>
          <a:p>
            <a:r>
              <a:rPr lang="en-US" dirty="0" smtClean="0"/>
              <a:t>PMK – Pairwise Master Key – Comes from PSK or EAP method</a:t>
            </a:r>
          </a:p>
          <a:p>
            <a:r>
              <a:rPr lang="en-US" dirty="0" smtClean="0"/>
              <a:t>PTK – Pairwise Temporal Key</a:t>
            </a:r>
          </a:p>
          <a:p>
            <a:pPr lvl="1"/>
            <a:r>
              <a:rPr lang="en-US" dirty="0" smtClean="0"/>
              <a:t>Two MIC keys (RX and TX</a:t>
            </a:r>
          </a:p>
          <a:p>
            <a:pPr lvl="1"/>
            <a:r>
              <a:rPr lang="en-US" dirty="0" smtClean="0"/>
              <a:t>EAPOL Key Encryption Key</a:t>
            </a:r>
          </a:p>
          <a:p>
            <a:pPr lvl="1"/>
            <a:r>
              <a:rPr lang="en-US" dirty="0" smtClean="0"/>
              <a:t>EAPOL Key Confirmation Key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1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WPA2-PSK PMK 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PMK is 256 bits in length</a:t>
            </a:r>
          </a:p>
          <a:p>
            <a:r>
              <a:rPr lang="en-US" dirty="0" smtClean="0"/>
              <a:t>PMK is derived using passphrase, </a:t>
            </a:r>
            <a:r>
              <a:rPr lang="en-US" dirty="0" err="1" smtClean="0"/>
              <a:t>ssid</a:t>
            </a:r>
            <a:r>
              <a:rPr lang="en-US" dirty="0" smtClean="0"/>
              <a:t>, and </a:t>
            </a:r>
            <a:r>
              <a:rPr lang="en-US" dirty="0" err="1" smtClean="0"/>
              <a:t>ssid</a:t>
            </a:r>
            <a:r>
              <a:rPr lang="en-US" dirty="0" smtClean="0"/>
              <a:t> length information</a:t>
            </a:r>
          </a:p>
          <a:p>
            <a:r>
              <a:rPr lang="en-US" dirty="0" smtClean="0"/>
              <a:t>Hashed 4096 times using HMAC-SHA1</a:t>
            </a:r>
          </a:p>
          <a:p>
            <a:r>
              <a:rPr lang="en-US" dirty="0" smtClean="0"/>
              <a:t>This means process cannot be reversed to extract passphrase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847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WPA2 PTK 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MAC of STA and AP with STA and AP </a:t>
            </a:r>
            <a:r>
              <a:rPr lang="en-US" dirty="0" err="1" smtClean="0"/>
              <a:t>nonces</a:t>
            </a:r>
            <a:endParaRPr lang="en-US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nonces</a:t>
            </a:r>
            <a:r>
              <a:rPr lang="en-US" dirty="0" smtClean="0"/>
              <a:t> generate fresh keys</a:t>
            </a:r>
          </a:p>
          <a:p>
            <a:r>
              <a:rPr lang="en-US" dirty="0" smtClean="0"/>
              <a:t>Uses PMK as additional input (Re: Key) along with the phrase “Pairwise Key Expansion” and combines with above and hashed w/ SHA1 to generate a PTK</a:t>
            </a:r>
          </a:p>
          <a:p>
            <a:endParaRPr lang="en-US" dirty="0"/>
          </a:p>
          <a:p>
            <a:pPr marL="137160" indent="0">
              <a:buNone/>
            </a:pPr>
            <a:r>
              <a:rPr lang="en-US" dirty="0" smtClean="0"/>
              <a:t>Note: Nonce is a random value generated by both STA and 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193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PTK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PTK is 384/512 bits in length</a:t>
            </a:r>
          </a:p>
          <a:p>
            <a:pPr lvl="1"/>
            <a:r>
              <a:rPr lang="en-US" dirty="0" smtClean="0"/>
              <a:t>First 16 bytes – HMAC MIC key</a:t>
            </a:r>
          </a:p>
          <a:p>
            <a:pPr lvl="1"/>
            <a:r>
              <a:rPr lang="en-US" dirty="0" smtClean="0"/>
              <a:t>Next 16 – EAPOL-Key KEK</a:t>
            </a:r>
          </a:p>
          <a:p>
            <a:pPr lvl="1"/>
            <a:r>
              <a:rPr lang="en-US" dirty="0" smtClean="0"/>
              <a:t>Next 16 – Temporal Encryption Key</a:t>
            </a:r>
          </a:p>
          <a:p>
            <a:pPr lvl="1"/>
            <a:r>
              <a:rPr lang="en-US" dirty="0" smtClean="0"/>
              <a:t>Next 8 – TX TKIP Michael (MIC) Key</a:t>
            </a:r>
          </a:p>
          <a:p>
            <a:pPr lvl="1"/>
            <a:r>
              <a:rPr lang="en-US" dirty="0" smtClean="0"/>
              <a:t>Next 8 – RX TKIP Michael (MIC) Key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Submitted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thehackernews.com/2015/04/hack-delete-youtube-video.html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http://www.wired.com/2015/04/ny-cops-used-stingray-spy-tool-46-times-without-warrant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http://www.darkreading.com/risk/7-bugs-breaches-and-compromises-to-rock-2015-(so-far)/</a:t>
            </a:r>
            <a:r>
              <a:rPr lang="en-US" dirty="0" smtClean="0">
                <a:hlinkClick r:id="rId4"/>
              </a:rPr>
              <a:t>d/d-id/1319672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thehackernews.com/2015/04/anonymous-cyber-attack-israel.html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3910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WPA2 Four-Way Handshake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022632"/>
              </p:ext>
            </p:extLst>
          </p:nvPr>
        </p:nvGraphicFramePr>
        <p:xfrm>
          <a:off x="457200" y="2743200"/>
          <a:ext cx="8229600" cy="2021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Step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ANonce</a:t>
                      </a:r>
                      <a:r>
                        <a:rPr lang="en-US" dirty="0" smtClean="0"/>
                        <a:t>, start new PTK </a:t>
                      </a:r>
                      <a:r>
                        <a:rPr lang="en-US" dirty="0" err="1" smtClean="0"/>
                        <a:t>negotion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SNonce</a:t>
                      </a:r>
                      <a:r>
                        <a:rPr lang="en-US" dirty="0" smtClean="0"/>
                        <a:t>, MIC of Frame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Step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Step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 of frame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 of frame 4, ready to TX/RX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Step 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57" y="1474244"/>
            <a:ext cx="1066800" cy="1066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480" y="1474244"/>
            <a:ext cx="1417320" cy="106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5906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WPA2 Four-Way Capture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31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First four lines are 4-Way Handshake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Source has capture file if you want to look for yourself 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92516"/>
            <a:ext cx="8077200" cy="23969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6149096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</a:t>
            </a:r>
            <a:r>
              <a:rPr lang="en-US" sz="1400" dirty="0">
                <a:hlinkClick r:id="rId3"/>
              </a:rPr>
              <a:t>http://mrncciew.com/2014/08/16/decrypt-wpa2-psk-using-wireshark</a:t>
            </a:r>
            <a:r>
              <a:rPr lang="en-US" sz="1400" dirty="0" smtClean="0">
                <a:hlinkClick r:id="rId3"/>
              </a:rPr>
              <a:t>/</a:t>
            </a:r>
            <a:endParaRPr lang="en-US" sz="1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173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WPA2-PSK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beacon frames identify capability information</a:t>
            </a:r>
          </a:p>
          <a:p>
            <a:pPr lvl="1"/>
            <a:r>
              <a:rPr lang="en-US" dirty="0" smtClean="0"/>
              <a:t>Cypher suite support</a:t>
            </a:r>
          </a:p>
          <a:p>
            <a:pPr lvl="1"/>
            <a:r>
              <a:rPr lang="en-US" dirty="0" err="1" smtClean="0"/>
              <a:t>Auth</a:t>
            </a:r>
            <a:r>
              <a:rPr lang="en-US" dirty="0" smtClean="0"/>
              <a:t> key management</a:t>
            </a:r>
          </a:p>
          <a:p>
            <a:r>
              <a:rPr lang="en-US" dirty="0" smtClean="0"/>
              <a:t>Wireshark can filter traffic, then manual inspection can identify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3312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WPA2-PSK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Example of beacon frame in </a:t>
            </a:r>
            <a:r>
              <a:rPr lang="en-US" dirty="0" err="1" smtClean="0"/>
              <a:t>wireshark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2"/>
              </a:rPr>
              <a:t>http://www.hackxcrack.es/forum/hacking-wireless/cracking-wpawpa2-con-reaver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9883" y="1905000"/>
            <a:ext cx="6664234" cy="374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805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the news</a:t>
            </a:r>
          </a:p>
          <a:p>
            <a:r>
              <a:rPr lang="en-CA" dirty="0" smtClean="0"/>
              <a:t>More wireless</a:t>
            </a:r>
          </a:p>
          <a:p>
            <a:pPr lvl="1"/>
            <a:r>
              <a:rPr lang="en-CA" dirty="0" smtClean="0"/>
              <a:t>John the Ripper</a:t>
            </a:r>
          </a:p>
          <a:p>
            <a:pPr lvl="1"/>
            <a:r>
              <a:rPr lang="en-CA" dirty="0"/>
              <a:t>Attacking WPA-PSK</a:t>
            </a:r>
          </a:p>
          <a:p>
            <a:pPr lvl="1"/>
            <a:r>
              <a:rPr lang="en-CA" dirty="0" smtClean="0"/>
              <a:t>Final thoughts</a:t>
            </a:r>
            <a:endParaRPr lang="en-CA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Submitted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49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 </a:t>
            </a:r>
            <a:r>
              <a:rPr lang="en-US" dirty="0" smtClean="0"/>
              <a:t>noted</a:t>
            </a:r>
          </a:p>
          <a:p>
            <a:pPr lvl="1"/>
            <a:r>
              <a:rPr lang="en-US" dirty="0">
                <a:hlinkClick r:id="rId2"/>
              </a:rPr>
              <a:t>http://krebsonsecurity.com/2015/04/revolution-crimeware-emv-replay-attacks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http://www.theregister.co.uk/2015/04/07/mozilla_crypto_encryption_snafu_pull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http://www.theregister.co.uk/2015/04/07/uberpopular_crypto_app_uses_xor_and_nothing_else_hacker_says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www.securityweek.com/google-lets-smtp-certificate-expire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https://securityledger.com/2015/04/research-iot-hubs-expose-connected-homes-to-hackers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marL="585216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89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encryption for wireless networks</a:t>
            </a:r>
          </a:p>
          <a:p>
            <a:r>
              <a:rPr lang="en-US" dirty="0" smtClean="0"/>
              <a:t>Specified in IEEE 802.11-1997</a:t>
            </a:r>
          </a:p>
          <a:p>
            <a:r>
              <a:rPr lang="en-US" dirty="0" smtClean="0"/>
              <a:t>Required a minimum 40-bit key, usually set at 104-bit</a:t>
            </a:r>
          </a:p>
          <a:p>
            <a:r>
              <a:rPr lang="en-US" dirty="0" smtClean="0"/>
              <a:t>Uses RC-4 encryption</a:t>
            </a:r>
          </a:p>
          <a:p>
            <a:r>
              <a:rPr lang="en-US" dirty="0" smtClean="0"/>
              <a:t>Applied only to data frames (Payload)</a:t>
            </a:r>
          </a:p>
          <a:p>
            <a:r>
              <a:rPr lang="en-US" dirty="0" smtClean="0"/>
              <a:t>Still widely used, especially on older gear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749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WEP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Described as 64 or 128 bit</a:t>
            </a:r>
          </a:p>
          <a:p>
            <a:pPr lvl="1"/>
            <a:r>
              <a:rPr lang="en-US" dirty="0" smtClean="0"/>
              <a:t>Reality is 40 or 104</a:t>
            </a:r>
          </a:p>
          <a:p>
            <a:r>
              <a:rPr lang="en-US" dirty="0" smtClean="0"/>
              <a:t>The pre-shared key (Not the same as WPA-PSK) is either 5 or 13 bytes</a:t>
            </a:r>
          </a:p>
          <a:p>
            <a:r>
              <a:rPr lang="en-US" dirty="0" smtClean="0"/>
              <a:t>Initialization vector is transmitted with each packet</a:t>
            </a:r>
          </a:p>
          <a:p>
            <a:pPr lvl="1"/>
            <a:r>
              <a:rPr lang="en-US" dirty="0" smtClean="0"/>
              <a:t>IV and key are concatenated to create a per packet key</a:t>
            </a:r>
          </a:p>
          <a:p>
            <a:r>
              <a:rPr lang="en-US" u="sng" dirty="0" smtClean="0"/>
              <a:t>IV is not a secret!</a:t>
            </a:r>
            <a:endParaRPr lang="en-US" dirty="0" smtClean="0"/>
          </a:p>
          <a:p>
            <a:r>
              <a:rPr lang="en-US" dirty="0" smtClean="0"/>
              <a:t>Four possible keys, index 0-3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71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WEP Framing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bit field in the frame control field</a:t>
            </a:r>
          </a:p>
          <a:p>
            <a:r>
              <a:rPr lang="en-US" dirty="0" smtClean="0"/>
              <a:t>Called by a number of different names</a:t>
            </a:r>
          </a:p>
          <a:p>
            <a:pPr lvl="1"/>
            <a:r>
              <a:rPr lang="en-US" dirty="0" smtClean="0"/>
              <a:t>WEP bit</a:t>
            </a:r>
          </a:p>
          <a:p>
            <a:pPr lvl="1"/>
            <a:r>
              <a:rPr lang="en-US" dirty="0" smtClean="0"/>
              <a:t>Privacy bit</a:t>
            </a:r>
          </a:p>
          <a:p>
            <a:pPr lvl="1"/>
            <a:r>
              <a:rPr lang="en-US" dirty="0" smtClean="0"/>
              <a:t>Secure bit</a:t>
            </a:r>
          </a:p>
          <a:p>
            <a:r>
              <a:rPr lang="en-US" dirty="0" smtClean="0"/>
              <a:t>With this bit set, the receiving station expects to see a four byte WEP header immediately following the 802.11 header</a:t>
            </a:r>
          </a:p>
          <a:p>
            <a:r>
              <a:rPr lang="en-US" dirty="0" smtClean="0"/>
              <a:t>Also expects to see a four byte trailer immediately following the payload or data portion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5212.001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39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6609</TotalTime>
  <Words>1138</Words>
  <Application>Microsoft Office PowerPoint</Application>
  <PresentationFormat>On-screen Show (4:3)</PresentationFormat>
  <Paragraphs>294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Advanced Penetration testing</vt:lpstr>
      <vt:lpstr>Tonight's Plan</vt:lpstr>
      <vt:lpstr>In The News</vt:lpstr>
      <vt:lpstr>In The News</vt:lpstr>
      <vt:lpstr>In The News</vt:lpstr>
      <vt:lpstr>Presentation (1)</vt:lpstr>
      <vt:lpstr>WEP</vt:lpstr>
      <vt:lpstr>WEP Key</vt:lpstr>
      <vt:lpstr>WEP Framing</vt:lpstr>
      <vt:lpstr>More on Framing</vt:lpstr>
      <vt:lpstr>RC4</vt:lpstr>
      <vt:lpstr>Issues with WEP</vt:lpstr>
      <vt:lpstr>Key Selection</vt:lpstr>
      <vt:lpstr>More on WEP Failures</vt:lpstr>
      <vt:lpstr>Aircrack-ng</vt:lpstr>
      <vt:lpstr>Recall Last Week</vt:lpstr>
      <vt:lpstr>StarDrive</vt:lpstr>
      <vt:lpstr>PowerPoint Presentation</vt:lpstr>
      <vt:lpstr>Done with Kismet</vt:lpstr>
      <vt:lpstr>Extra Help w/ Aricrack</vt:lpstr>
      <vt:lpstr>Generarating Extra Traffic</vt:lpstr>
      <vt:lpstr>Running airodump-ng</vt:lpstr>
      <vt:lpstr>Finally, aircrack-ng</vt:lpstr>
      <vt:lpstr>With Enough Data</vt:lpstr>
      <vt:lpstr>WPA-PSK</vt:lpstr>
      <vt:lpstr>More Acronyms</vt:lpstr>
      <vt:lpstr>WPA2-PSK PMK Derivation</vt:lpstr>
      <vt:lpstr>WPA2 PTK Derivation</vt:lpstr>
      <vt:lpstr>PTK Mapping</vt:lpstr>
      <vt:lpstr>WPA2 Four-Way Handshake</vt:lpstr>
      <vt:lpstr>WPA2 Four-Way Capture</vt:lpstr>
      <vt:lpstr>Identifying WPA2-PSK</vt:lpstr>
      <vt:lpstr>Identifying WPA2-PSK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433</cp:revision>
  <dcterms:created xsi:type="dcterms:W3CDTF">2014-08-27T02:09:01Z</dcterms:created>
  <dcterms:modified xsi:type="dcterms:W3CDTF">2015-04-08T12:09:17Z</dcterms:modified>
</cp:coreProperties>
</file>