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1"/>
  </p:notesMasterIdLst>
  <p:sldIdLst>
    <p:sldId id="256" r:id="rId2"/>
    <p:sldId id="682" r:id="rId3"/>
    <p:sldId id="676" r:id="rId4"/>
    <p:sldId id="678" r:id="rId5"/>
    <p:sldId id="760" r:id="rId6"/>
    <p:sldId id="677" r:id="rId7"/>
    <p:sldId id="683" r:id="rId8"/>
    <p:sldId id="679" r:id="rId9"/>
    <p:sldId id="680" r:id="rId10"/>
    <p:sldId id="681" r:id="rId11"/>
    <p:sldId id="491" r:id="rId12"/>
    <p:sldId id="761" r:id="rId13"/>
    <p:sldId id="684" r:id="rId14"/>
    <p:sldId id="685" r:id="rId15"/>
    <p:sldId id="686" r:id="rId16"/>
    <p:sldId id="687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756" r:id="rId27"/>
    <p:sldId id="697" r:id="rId28"/>
    <p:sldId id="698" r:id="rId29"/>
    <p:sldId id="699" r:id="rId30"/>
    <p:sldId id="700" r:id="rId31"/>
    <p:sldId id="701" r:id="rId32"/>
    <p:sldId id="702" r:id="rId33"/>
    <p:sldId id="703" r:id="rId34"/>
    <p:sldId id="705" r:id="rId35"/>
    <p:sldId id="706" r:id="rId36"/>
    <p:sldId id="707" r:id="rId37"/>
    <p:sldId id="708" r:id="rId38"/>
    <p:sldId id="709" r:id="rId39"/>
    <p:sldId id="710" r:id="rId40"/>
    <p:sldId id="758" r:id="rId41"/>
    <p:sldId id="711" r:id="rId42"/>
    <p:sldId id="712" r:id="rId43"/>
    <p:sldId id="713" r:id="rId44"/>
    <p:sldId id="714" r:id="rId45"/>
    <p:sldId id="715" r:id="rId46"/>
    <p:sldId id="720" r:id="rId47"/>
    <p:sldId id="721" r:id="rId48"/>
    <p:sldId id="722" r:id="rId49"/>
    <p:sldId id="723" r:id="rId50"/>
    <p:sldId id="724" r:id="rId51"/>
    <p:sldId id="725" r:id="rId52"/>
    <p:sldId id="726" r:id="rId53"/>
    <p:sldId id="727" r:id="rId54"/>
    <p:sldId id="728" r:id="rId55"/>
    <p:sldId id="729" r:id="rId56"/>
    <p:sldId id="660" r:id="rId57"/>
    <p:sldId id="759" r:id="rId58"/>
    <p:sldId id="528" r:id="rId59"/>
    <p:sldId id="39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4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1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rebsonsecurity.com/2015/12/2016-reality-lazy-authentication-still-the-norm/" TargetMode="External"/><Relationship Id="rId2" Type="http://schemas.openxmlformats.org/officeDocument/2006/relationships/hyperlink" Target="http://krebsonsecurity.com/2016/01/account-takeovers-fueling-warranty-frau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register.co.uk/2016/01/08/baseball_exec_cops_to_hackin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training/course-descriptions/security-fundamental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ntest-standard.org/index.php/Main_Pag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Wade.mackey@temple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7.com/products/nexpose/compare-downloads.j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ensive-security.com/metasploit-unleashed/NeXpose_Via_Msfconsol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ensive-security.com/metasploit-unleashed/Nessus_Via_Msfconsol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ensive-security.com/metasploit-unleashed/Main_Page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community.mis.temple.edu/mis5212sec001s15/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penetration tester also need to have the following work habits</a:t>
            </a:r>
          </a:p>
          <a:p>
            <a:pPr lvl="1"/>
            <a:r>
              <a:rPr lang="en-US" dirty="0" smtClean="0"/>
              <a:t>Methodical</a:t>
            </a:r>
          </a:p>
          <a:p>
            <a:pPr lvl="1"/>
            <a:r>
              <a:rPr lang="en-US" dirty="0" smtClean="0"/>
              <a:t>Thorough</a:t>
            </a:r>
          </a:p>
          <a:p>
            <a:pPr lvl="1"/>
            <a:r>
              <a:rPr lang="en-US" dirty="0" smtClean="0"/>
              <a:t>Careful</a:t>
            </a:r>
          </a:p>
          <a:p>
            <a:pPr lvl="1"/>
            <a:r>
              <a:rPr lang="en-US" dirty="0" smtClean="0"/>
              <a:t>Ethical</a:t>
            </a:r>
          </a:p>
          <a:p>
            <a:pPr lvl="1"/>
            <a:endParaRPr lang="en-US" dirty="0"/>
          </a:p>
          <a:p>
            <a:r>
              <a:rPr lang="en-US" dirty="0" smtClean="0"/>
              <a:t>habitual note taker and documentation fiend</a:t>
            </a:r>
          </a:p>
          <a:p>
            <a:pPr lvl="1"/>
            <a:r>
              <a:rPr lang="en-US" dirty="0" smtClean="0"/>
              <a:t>If you can’t duplicate a finding, you didn’t find it!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http://krebsonsecurity.com/2016/01/account-takeovers-fueling-warranty-fraud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http://krebsonsecurity.com/2015/12/2016-reality-lazy-authentication-still-the-norm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http://www.theregister.co.uk/2016/01/08/baseball_exec_cops_to_hacking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Cloud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is offering a free 3  hour cloud security fundamentals course on line.</a:t>
            </a:r>
          </a:p>
          <a:p>
            <a:r>
              <a:rPr lang="en-US" dirty="0" smtClean="0"/>
              <a:t>With “Cloud” being hot right now, my be worth the three hours.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https://aws.amazon.com/training/course-descriptions/security-fundamentals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8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 is a penetration testing framework that integrates other tools we have seen with exploitation tools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6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Penetration Testing Execution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 of Metasploit used the Penetration Testing Execution Standard (PTES) as their guide in developing the tool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www.pentest-standard.org/index.php/Main_Page</a:t>
            </a:r>
            <a:endParaRPr lang="en-US" dirty="0" smtClean="0"/>
          </a:p>
          <a:p>
            <a:r>
              <a:rPr lang="en-US" dirty="0" smtClean="0"/>
              <a:t>Contains a great deal of information and worth looking over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what we covered in the first semester, Metasploit and PTES breaks activities down in to some basic categories</a:t>
            </a:r>
          </a:p>
          <a:p>
            <a:pPr lvl="1"/>
            <a:r>
              <a:rPr lang="en-US" dirty="0" smtClean="0"/>
              <a:t>Pre-Engagement (Getting Permission)</a:t>
            </a:r>
          </a:p>
          <a:p>
            <a:pPr lvl="1"/>
            <a:r>
              <a:rPr lang="en-US" dirty="0" smtClean="0"/>
              <a:t>Intelligence Gathering (Recon)</a:t>
            </a:r>
          </a:p>
          <a:p>
            <a:pPr lvl="1"/>
            <a:r>
              <a:rPr lang="en-US" dirty="0" smtClean="0"/>
              <a:t>Threat Modeling (Using Intel to determine vulnerabilities)</a:t>
            </a:r>
          </a:p>
          <a:p>
            <a:pPr lvl="2"/>
            <a:r>
              <a:rPr lang="en-US" dirty="0" smtClean="0"/>
              <a:t>Note: This is different then Threat Modeling in IT Security Space</a:t>
            </a:r>
          </a:p>
          <a:p>
            <a:pPr lvl="1"/>
            <a:r>
              <a:rPr lang="en-US" dirty="0" smtClean="0"/>
              <a:t>Vulnerability Analysis</a:t>
            </a:r>
          </a:p>
          <a:p>
            <a:pPr lvl="1"/>
            <a:r>
              <a:rPr lang="en-US" dirty="0" smtClean="0"/>
              <a:t>Exploitation</a:t>
            </a:r>
          </a:p>
          <a:p>
            <a:pPr lvl="1"/>
            <a:r>
              <a:rPr lang="en-US" dirty="0" smtClean="0"/>
              <a:t>Post Exploitation</a:t>
            </a:r>
          </a:p>
          <a:p>
            <a:pPr lvl="1"/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9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Penetration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Overt Penetration Testing</a:t>
            </a:r>
          </a:p>
          <a:p>
            <a:pPr lvl="1"/>
            <a:r>
              <a:rPr lang="en-US" dirty="0" smtClean="0"/>
              <a:t>Another term for “Crystal Box” testing</a:t>
            </a:r>
          </a:p>
          <a:p>
            <a:pPr lvl="1"/>
            <a:r>
              <a:rPr lang="en-US" dirty="0" smtClean="0"/>
              <a:t>Working with target staff and with access to target documentation to fine tune testing</a:t>
            </a:r>
          </a:p>
          <a:p>
            <a:pPr lvl="1"/>
            <a:r>
              <a:rPr lang="en-US" dirty="0" smtClean="0"/>
              <a:t>Quicker, but information may steer you away from things</a:t>
            </a:r>
          </a:p>
          <a:p>
            <a:r>
              <a:rPr lang="en-US" dirty="0" smtClean="0"/>
              <a:t>Covert Penetration Testing</a:t>
            </a:r>
          </a:p>
          <a:p>
            <a:pPr lvl="1"/>
            <a:r>
              <a:rPr lang="en-US" dirty="0" smtClean="0"/>
              <a:t>Another term for “Black Box” testing</a:t>
            </a:r>
          </a:p>
          <a:p>
            <a:pPr lvl="1"/>
            <a:r>
              <a:rPr lang="en-US" dirty="0" smtClean="0"/>
              <a:t>You have the same opportunity to gather information as a real attacker</a:t>
            </a:r>
          </a:p>
          <a:p>
            <a:pPr lvl="1"/>
            <a:r>
              <a:rPr lang="en-US" dirty="0" smtClean="0"/>
              <a:t>Time consuming and expensive, but you may find “nuggets” not obvious from the documentation if you had it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2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looked at these in the first semester</a:t>
            </a:r>
          </a:p>
          <a:p>
            <a:r>
              <a:rPr lang="en-US" dirty="0" smtClean="0"/>
              <a:t>Remember Nmap and Nessus</a:t>
            </a:r>
          </a:p>
          <a:p>
            <a:r>
              <a:rPr lang="en-US" dirty="0" smtClean="0"/>
              <a:t>Metasploit can interface with these tools (and others) to use their output as an input to it’s tool set.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3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 about 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 is included on Kali in several forms</a:t>
            </a:r>
          </a:p>
          <a:p>
            <a:r>
              <a:rPr lang="en-US" dirty="0" smtClean="0"/>
              <a:t>There is a Web Based interface that requires activation as well as the terminal version built in.</a:t>
            </a:r>
          </a:p>
          <a:p>
            <a:r>
              <a:rPr lang="en-US" dirty="0" smtClean="0"/>
              <a:t>Both forms are </a:t>
            </a:r>
            <a:r>
              <a:rPr lang="en-US" u="sng" dirty="0" smtClean="0"/>
              <a:t>slow</a:t>
            </a:r>
            <a:r>
              <a:rPr lang="en-US" dirty="0" smtClean="0"/>
              <a:t> to launch.  Your machine isn’t frozen, it just takes a while.  There’s a lot going on and we’ll cover that as we go.</a:t>
            </a:r>
          </a:p>
          <a:p>
            <a:r>
              <a:rPr lang="en-US" dirty="0" smtClean="0"/>
              <a:t>We will mostly focus on the terminal version known as Metasploit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6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– Means by which an attacker takes advantage of a flaw</a:t>
            </a:r>
          </a:p>
          <a:p>
            <a:r>
              <a:rPr lang="en-US" dirty="0" smtClean="0"/>
              <a:t>Payload – Code we want a system to execute</a:t>
            </a:r>
          </a:p>
          <a:p>
            <a:r>
              <a:rPr lang="en-US" dirty="0" smtClean="0"/>
              <a:t>Shellcode – Set of instructions used as a payload when exploitation occurs</a:t>
            </a:r>
          </a:p>
          <a:p>
            <a:r>
              <a:rPr lang="en-US" dirty="0" smtClean="0"/>
              <a:t>Module – Piece of software used by the Metasploit Framework</a:t>
            </a:r>
          </a:p>
          <a:p>
            <a:r>
              <a:rPr lang="en-US" dirty="0" smtClean="0"/>
              <a:t>Listener – Component within Metasploit that waits for an incoming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Reminder of the basics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Metasploit</a:t>
            </a:r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709160"/>
          </a:xfrm>
        </p:spPr>
        <p:txBody>
          <a:bodyPr/>
          <a:lstStyle/>
          <a:p>
            <a:r>
              <a:rPr lang="en-US" dirty="0" smtClean="0"/>
              <a:t>MSFconsole</a:t>
            </a:r>
            <a:r>
              <a:rPr lang="en-US" dirty="0"/>
              <a:t> </a:t>
            </a:r>
            <a:r>
              <a:rPr lang="en-US" dirty="0" smtClean="0"/>
              <a:t>- The way we will normally interact with Metasploit</a:t>
            </a:r>
          </a:p>
          <a:p>
            <a:r>
              <a:rPr lang="en-US" dirty="0" smtClean="0"/>
              <a:t>Started by typing: msfconsole at terminal prompt</a:t>
            </a:r>
          </a:p>
          <a:p>
            <a:r>
              <a:rPr lang="en-US" dirty="0" smtClean="0"/>
              <a:t>Note: You may need to provide path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507" y="1600200"/>
            <a:ext cx="3860007" cy="37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3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Metasploit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MSFcli – Bypasses msfconsole menu process and allows direct selection of attack</a:t>
            </a:r>
          </a:p>
          <a:p>
            <a:r>
              <a:rPr lang="en-US" dirty="0" smtClean="0"/>
              <a:t>Started by typing msfcli at terminal prompt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5257800" cy="33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3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MSFcli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90" y="1524000"/>
            <a:ext cx="7047619" cy="18095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38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Armitage – Graphic Interface to MSFconsole</a:t>
            </a:r>
          </a:p>
          <a:p>
            <a:r>
              <a:rPr lang="en-US" dirty="0" smtClean="0"/>
              <a:t>Already Installed in Kali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39" y="2699281"/>
            <a:ext cx="4943261" cy="37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5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MSFpayload – Generates shellcode, executables, and more</a:t>
            </a:r>
          </a:p>
          <a:p>
            <a:r>
              <a:rPr lang="en-US" dirty="0" smtClean="0"/>
              <a:t>MSFencode – Encodes shellcode to eliminate problem characters and obfuscate code to evade IDS and IPS systems</a:t>
            </a:r>
          </a:p>
          <a:p>
            <a:r>
              <a:rPr lang="en-US" dirty="0" smtClean="0"/>
              <a:t>Nasm Shell – Utility that provides assembly language help during scripting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 Express and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versions of the Metasploit tool</a:t>
            </a:r>
          </a:p>
          <a:p>
            <a:r>
              <a:rPr lang="en-US" dirty="0" smtClean="0"/>
              <a:t>We will stick with the community version in this class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Note: We ran through a lot of information and terms.  We will cover details as the course continues.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16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One more time</a:t>
            </a:r>
            <a:r>
              <a:rPr lang="en-US" dirty="0"/>
              <a:t> – The techniques covered in this class can damage your systems and the target systems.  Make sure you use a test environment.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7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Whois – Unchanged from last semester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6619048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based tool for finding IPs</a:t>
            </a:r>
          </a:p>
          <a:p>
            <a:r>
              <a:rPr lang="en-US" dirty="0" smtClean="0"/>
              <a:t>URL: searchdns.netcraft.com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71" y="2839295"/>
            <a:ext cx="7671657" cy="34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79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NSLookup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905" y="1676400"/>
            <a:ext cx="5076190" cy="20761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4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Wade T Mackey</a:t>
            </a:r>
          </a:p>
          <a:p>
            <a:pPr lvl="1"/>
            <a:r>
              <a:rPr lang="en-US" dirty="0" smtClean="0">
                <a:hlinkClick r:id="rId2"/>
              </a:rPr>
              <a:t>Wade.mackey@temple.com</a:t>
            </a:r>
            <a:endParaRPr lang="en-US" dirty="0" smtClean="0"/>
          </a:p>
          <a:p>
            <a:pPr lvl="1"/>
            <a:r>
              <a:rPr lang="en-US" dirty="0" smtClean="0"/>
              <a:t>717-682-2925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Information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Scanning with Nmap</a:t>
            </a:r>
          </a:p>
          <a:p>
            <a:r>
              <a:rPr lang="en-US" dirty="0" smtClean="0"/>
              <a:t>We covered this last semester</a:t>
            </a:r>
          </a:p>
          <a:p>
            <a:r>
              <a:rPr lang="en-US" dirty="0" smtClean="0"/>
              <a:t>One new twist, we want to utilize the –oX option to have nmap save it’s output in xml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 and it’s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Metasploit has a built in database to support collecting data during a penetration test</a:t>
            </a:r>
          </a:p>
          <a:p>
            <a:r>
              <a:rPr lang="en-US" dirty="0" smtClean="0"/>
              <a:t>Uses PostgresSQL</a:t>
            </a:r>
          </a:p>
          <a:p>
            <a:r>
              <a:rPr lang="en-US" dirty="0" smtClean="0"/>
              <a:t>You can check status when MSFconsole is running by typing: db_status at the msf&gt; prompt in Metasploit</a:t>
            </a:r>
          </a:p>
          <a:p>
            <a:pPr lvl="1"/>
            <a:r>
              <a:rPr lang="en-US" dirty="0" smtClean="0"/>
              <a:t>Should respond with “</a:t>
            </a:r>
            <a:r>
              <a:rPr lang="en-US" dirty="0"/>
              <a:t>p</a:t>
            </a:r>
            <a:r>
              <a:rPr lang="en-US" dirty="0" smtClean="0"/>
              <a:t>ostgress connected to msf3 (or something close to this)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Note: Before Kali 2.0, there were issues getting the database to work.  Make sure you are on 2.0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6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and 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Nmap with a command something like:	nmap –Pn –sS –A –oX Subnet1.xml 192.168.1.0/24</a:t>
            </a:r>
          </a:p>
          <a:p>
            <a:r>
              <a:rPr lang="en-US" dirty="0" smtClean="0"/>
              <a:t>This will sweep the subnet and leave the results in a xml file ready for import</a:t>
            </a:r>
          </a:p>
          <a:p>
            <a:r>
              <a:rPr lang="en-US" dirty="0" smtClean="0"/>
              <a:t>This may take a while, may want to narrow focus to a shorter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37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to 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Metasploit prompt</a:t>
            </a:r>
          </a:p>
          <a:p>
            <a:pPr lvl="1"/>
            <a:r>
              <a:rPr lang="en-US" dirty="0" smtClean="0"/>
              <a:t>Db_import Subnet1.xml</a:t>
            </a:r>
          </a:p>
          <a:p>
            <a:pPr lvl="1"/>
            <a:r>
              <a:rPr lang="en-US" dirty="0" smtClean="0"/>
              <a:t>Hosts –c address</a:t>
            </a:r>
          </a:p>
          <a:p>
            <a:r>
              <a:rPr lang="en-US" dirty="0" smtClean="0"/>
              <a:t>This will import the active hosts to Metasploit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6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Nmap from 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</a:t>
            </a:r>
          </a:p>
          <a:p>
            <a:r>
              <a:rPr lang="en-US" dirty="0" smtClean="0"/>
              <a:t>Msf &gt; db_nmap –sS –A [Target Address]</a:t>
            </a:r>
          </a:p>
          <a:p>
            <a:r>
              <a:rPr lang="en-US" dirty="0" smtClean="0"/>
              <a:t>In my case: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66" y="3172542"/>
            <a:ext cx="7066667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In Port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command:</a:t>
            </a:r>
          </a:p>
          <a:p>
            <a:pPr lvl="1"/>
            <a:r>
              <a:rPr lang="en-US" dirty="0" smtClean="0"/>
              <a:t>Msf&gt; use auxiliary/scanner/portscan/syn</a:t>
            </a:r>
          </a:p>
          <a:p>
            <a:pPr lvl="1"/>
            <a:r>
              <a:rPr lang="en-US" dirty="0" smtClean="0"/>
              <a:t>Msf auxiliary(syn) &gt; set RHOSTS [Target IP]</a:t>
            </a:r>
          </a:p>
          <a:p>
            <a:pPr lvl="1"/>
            <a:r>
              <a:rPr lang="en-US" dirty="0"/>
              <a:t>Msf auxiliary(syn) </a:t>
            </a:r>
            <a:r>
              <a:rPr lang="en-US" dirty="0" smtClean="0"/>
              <a:t>&gt; set THREADS 50</a:t>
            </a:r>
          </a:p>
          <a:p>
            <a:r>
              <a:rPr lang="en-US" dirty="0" smtClean="0"/>
              <a:t>In my case: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08" y="3610035"/>
            <a:ext cx="5640497" cy="26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09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Scanning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Server Message Blocks</a:t>
            </a:r>
          </a:p>
          <a:p>
            <a:pPr lvl="1"/>
            <a:r>
              <a:rPr lang="en-US" dirty="0" smtClean="0"/>
              <a:t>Use auxiliary/scanner/smb/smb_version</a:t>
            </a:r>
          </a:p>
          <a:p>
            <a:r>
              <a:rPr lang="en-US" dirty="0" smtClean="0"/>
              <a:t>MSSQL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auxiliary/scanner/mssql/mssql_ping</a:t>
            </a:r>
          </a:p>
          <a:p>
            <a:r>
              <a:rPr lang="en-US" dirty="0" smtClean="0"/>
              <a:t>SSH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auxiliary/scanner/ssh/ssh_version</a:t>
            </a:r>
          </a:p>
          <a:p>
            <a:r>
              <a:rPr lang="en-US" dirty="0" smtClean="0"/>
              <a:t>FTP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auxiliary/scanner/ftp/anonymous</a:t>
            </a:r>
          </a:p>
          <a:p>
            <a:r>
              <a:rPr lang="en-US" dirty="0" smtClean="0"/>
              <a:t>SNMP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auxiliary/scanner/snmp/snmp_login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86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Custom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write your own</a:t>
            </a:r>
          </a:p>
          <a:p>
            <a:r>
              <a:rPr lang="en-US" dirty="0" smtClean="0"/>
              <a:t>Uses Ruby</a:t>
            </a:r>
          </a:p>
          <a:p>
            <a:r>
              <a:rPr lang="en-US" dirty="0" smtClean="0"/>
              <a:t>Example on following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10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Scanner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36676"/>
            <a:ext cx="6715313" cy="48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7 (Owner of commercial instance of Metasploit) makes a “community” version of their scanner available.</a:t>
            </a:r>
          </a:p>
          <a:p>
            <a:r>
              <a:rPr lang="en-US" dirty="0" smtClean="0"/>
              <a:t>Called NeXpose</a:t>
            </a:r>
          </a:p>
          <a:p>
            <a:r>
              <a:rPr lang="en-US" u="sng" dirty="0" smtClean="0"/>
              <a:t>Not</a:t>
            </a:r>
            <a:r>
              <a:rPr lang="en-US" dirty="0" smtClean="0"/>
              <a:t> included in Kali</a:t>
            </a:r>
          </a:p>
          <a:p>
            <a:r>
              <a:rPr lang="en-US" dirty="0" smtClean="0"/>
              <a:t>Available at: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www.rapid7.com/products/nexpose/compare-downloads.jsp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focus will be to provide you with an understanding of the process involved in penetration testing focusing on Metasploit, WebGoat, and Wireless Security and the tool sets used</a:t>
            </a:r>
          </a:p>
          <a:p>
            <a:pPr lvl="1"/>
            <a:r>
              <a:rPr lang="en-US" dirty="0" smtClean="0"/>
              <a:t>Organized around the workflow of a professional tester</a:t>
            </a:r>
          </a:p>
          <a:p>
            <a:pPr lvl="1"/>
            <a:r>
              <a:rPr lang="en-US" dirty="0" smtClean="0"/>
              <a:t>Tips for avoiding common pitfalls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stand alone Nmap, NeXpose output can be saved as xml and imported into Metasploit via the db_import command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Msf&gt; db_import /tmp/hosts.xml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93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installed in Kali, can be setup to run from within the MSF Framework</a:t>
            </a:r>
          </a:p>
          <a:p>
            <a:r>
              <a:rPr lang="en-US" dirty="0" smtClean="0"/>
              <a:t>See: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www.offensive-security.com/metasploit-unleashed/NeXpose_Via_Msfconsole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7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www.offensive-security.com/metasploit-unleashed/Nessus_Via_Msfconsole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13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Scanning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VNC Authentication</a:t>
            </a:r>
          </a:p>
          <a:p>
            <a:pPr lvl="1"/>
            <a:r>
              <a:rPr lang="en-US" dirty="0" smtClean="0"/>
              <a:t>Msf&gt; use auxiliary/scanner/vnc/vnc_none_auth</a:t>
            </a:r>
          </a:p>
          <a:p>
            <a:r>
              <a:rPr lang="en-US" dirty="0" smtClean="0"/>
              <a:t>Open X11 Servers</a:t>
            </a:r>
          </a:p>
          <a:p>
            <a:pPr lvl="1"/>
            <a:r>
              <a:rPr lang="en-US" dirty="0"/>
              <a:t>Msf&gt; use </a:t>
            </a:r>
            <a:r>
              <a:rPr lang="en-US" dirty="0" smtClean="0"/>
              <a:t>auxiliary/scanner/x11/open_x11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92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Msf&gt; show exploits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Msf&gt; show auxiliary</a:t>
            </a:r>
          </a:p>
          <a:p>
            <a:pPr lvl="1"/>
            <a:r>
              <a:rPr lang="en-US" dirty="0" smtClean="0"/>
              <a:t>Msf&gt; show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632125"/>
            <a:ext cx="6876190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1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search for specific exploits</a:t>
            </a:r>
          </a:p>
          <a:p>
            <a:pPr lvl="1"/>
            <a:r>
              <a:rPr lang="en-US" dirty="0" smtClean="0"/>
              <a:t>Msf&gt; search ms08_067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743200"/>
            <a:ext cx="6895238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60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Msf&gt; show payloads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7" y="2216685"/>
            <a:ext cx="6914286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know the exploit you want:</a:t>
            </a:r>
          </a:p>
          <a:p>
            <a:endParaRPr lang="en-US" dirty="0"/>
          </a:p>
          <a:p>
            <a:r>
              <a:rPr lang="en-US" dirty="0" smtClean="0"/>
              <a:t>Show options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62" y="2286000"/>
            <a:ext cx="4190476" cy="4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10980"/>
            <a:ext cx="6248400" cy="30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3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Payload?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show payloads makes more sense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200428"/>
            <a:ext cx="6895238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9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Payload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442" y="1600200"/>
            <a:ext cx="698711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7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</a:t>
            </a:r>
            <a:r>
              <a:rPr lang="en-US" dirty="0" smtClean="0"/>
              <a:t>Course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tools we will look at</a:t>
            </a:r>
          </a:p>
          <a:p>
            <a:pPr lvl="1"/>
            <a:r>
              <a:rPr lang="en-US" dirty="0" smtClean="0"/>
              <a:t>Ettercap – A tool for performing Man in the Middle attacks</a:t>
            </a:r>
          </a:p>
          <a:p>
            <a:pPr lvl="1"/>
            <a:r>
              <a:rPr lang="en-US" dirty="0" smtClean="0"/>
              <a:t>Wireshark – No a penetration tool, but important to have a basic knowledge</a:t>
            </a:r>
          </a:p>
          <a:p>
            <a:pPr lvl="1"/>
            <a:r>
              <a:rPr lang="en-US" dirty="0" smtClean="0"/>
              <a:t>Cain and Able – Password cracking 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53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Target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619" y="2397319"/>
            <a:ext cx="7104762" cy="31142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32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RHOST [Target IP]</a:t>
            </a:r>
          </a:p>
          <a:p>
            <a:r>
              <a:rPr lang="en-US" dirty="0" smtClean="0"/>
              <a:t>Set target [Target Number from Previous Slide]</a:t>
            </a:r>
          </a:p>
          <a:p>
            <a:r>
              <a:rPr lang="en-US" dirty="0" smtClean="0"/>
              <a:t>Show options will list your settings so you can verify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49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Ubuntu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process, we find a machine via scanning</a:t>
            </a:r>
          </a:p>
          <a:p>
            <a:r>
              <a:rPr lang="en-US" dirty="0" smtClean="0"/>
              <a:t>Either select port found during scanning if it looks promising (Like open port with samba)</a:t>
            </a:r>
          </a:p>
          <a:p>
            <a:r>
              <a:rPr lang="en-US" dirty="0" smtClean="0"/>
              <a:t>Or, run vulnerability scanner to find more options</a:t>
            </a:r>
          </a:p>
          <a:p>
            <a:r>
              <a:rPr lang="en-US" dirty="0" smtClean="0"/>
              <a:t>Lets say we found samba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83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New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search function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88" y="2133600"/>
            <a:ext cx="6848224" cy="39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65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95" y="2321129"/>
            <a:ext cx="7923809" cy="32666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4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of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Set LPORT 8080</a:t>
            </a:r>
          </a:p>
          <a:p>
            <a:r>
              <a:rPr lang="en-US" dirty="0" smtClean="0"/>
              <a:t>Set RHOST 192.168.x.x</a:t>
            </a:r>
          </a:p>
          <a:p>
            <a:r>
              <a:rPr lang="en-US" dirty="0" smtClean="0"/>
              <a:t>And finally</a:t>
            </a:r>
          </a:p>
          <a:p>
            <a:r>
              <a:rPr lang="en-US" dirty="0" smtClean="0"/>
              <a:t>exploit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66" y="1464053"/>
            <a:ext cx="6466667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3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Metasploit portion of the course draws heavily on “Metasploit – The Penetration Tester’s Guide” from No Starch Press</a:t>
            </a:r>
          </a:p>
          <a:p>
            <a:pPr lvl="1"/>
            <a:r>
              <a:rPr lang="en-US" dirty="0" smtClean="0"/>
              <a:t>While not required for the class, it is worthwhile having, especially if you think you will continue to pursue penetration testing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www.offensive-security.com/metasploit-unleashed/Main_Page</a:t>
            </a:r>
            <a:endParaRPr lang="en-US" dirty="0" smtClean="0"/>
          </a:p>
          <a:p>
            <a:pPr lvl="1"/>
            <a:r>
              <a:rPr lang="en-US" dirty="0" smtClean="0"/>
              <a:t>Great online reference (Same people that wrote book above)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72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your VMWare implementation is working</a:t>
            </a:r>
          </a:p>
          <a:p>
            <a:r>
              <a:rPr lang="en-US" dirty="0" smtClean="0"/>
              <a:t>Start Kali and run msfconsole</a:t>
            </a:r>
          </a:p>
          <a:p>
            <a:pPr lvl="1"/>
            <a:r>
              <a:rPr lang="en-US" dirty="0" smtClean="0"/>
              <a:t>Then check db_status and see if you are connected to your database</a:t>
            </a:r>
          </a:p>
          <a:p>
            <a:pPr lvl="1"/>
            <a:r>
              <a:rPr lang="en-US" dirty="0" smtClean="0"/>
              <a:t>If not, reinstall Metasploit per directions on slide 30</a:t>
            </a:r>
          </a:p>
          <a:p>
            <a:r>
              <a:rPr lang="en-US" dirty="0" smtClean="0"/>
              <a:t>Check Nessus and/or install NeXpose, will be helpful for Exercise</a:t>
            </a:r>
          </a:p>
          <a:p>
            <a:r>
              <a:rPr lang="en-US" dirty="0" smtClean="0"/>
              <a:t>Syllabus and readings will be posted by Friday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35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Meterpreter</a:t>
            </a:r>
          </a:p>
          <a:p>
            <a:r>
              <a:rPr lang="en-US" dirty="0" smtClean="0"/>
              <a:t>Avoiding Detection</a:t>
            </a:r>
          </a:p>
          <a:p>
            <a:r>
              <a:rPr lang="en-US" dirty="0" smtClean="0"/>
              <a:t>Client Side Attacks</a:t>
            </a:r>
          </a:p>
          <a:p>
            <a:r>
              <a:rPr lang="en-US" dirty="0" smtClean="0"/>
              <a:t>Auxiliary Modules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13" y="1600200"/>
            <a:ext cx="8193574" cy="4708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229600" cy="27307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The tools and techniques discussed and used in this course should only be used on systems you personally own, or have written permission to use.</a:t>
            </a:r>
          </a:p>
          <a:p>
            <a:r>
              <a:rPr lang="en-US" dirty="0" smtClean="0"/>
              <a:t>Some of the tools used have the potential to disrupt or break computer systems.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penetration testers look at the world through a different lens</a:t>
            </a:r>
          </a:p>
          <a:p>
            <a:pPr lvl="1"/>
            <a:r>
              <a:rPr lang="en-US" dirty="0" smtClean="0"/>
              <a:t>They think outside the box</a:t>
            </a:r>
          </a:p>
          <a:p>
            <a:pPr lvl="1"/>
            <a:r>
              <a:rPr lang="en-US" dirty="0" smtClean="0"/>
              <a:t>They do things differently</a:t>
            </a:r>
          </a:p>
          <a:p>
            <a:pPr lvl="1"/>
            <a:r>
              <a:rPr lang="en-US" dirty="0" smtClean="0"/>
              <a:t>They don’t look at the glass as half full or half empty, instead they look at the glass and think “If I hit the glass just right, I can crack it and drain out just what I want.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4207</TotalTime>
  <Words>1664</Words>
  <Application>Microsoft Office PowerPoint</Application>
  <PresentationFormat>On-screen Show (4:3)</PresentationFormat>
  <Paragraphs>373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Introduction</vt:lpstr>
      <vt:lpstr>About the Course</vt:lpstr>
      <vt:lpstr>About the Course (Cont)</vt:lpstr>
      <vt:lpstr>Course Plan</vt:lpstr>
      <vt:lpstr>Course Plan</vt:lpstr>
      <vt:lpstr>Caution</vt:lpstr>
      <vt:lpstr>Mindset</vt:lpstr>
      <vt:lpstr>Mindset (Continued)</vt:lpstr>
      <vt:lpstr>In The News</vt:lpstr>
      <vt:lpstr>Free Cloud Training</vt:lpstr>
      <vt:lpstr>Metasploit</vt:lpstr>
      <vt:lpstr>Penetration Testing Execution Standard</vt:lpstr>
      <vt:lpstr>Process</vt:lpstr>
      <vt:lpstr>Types of Penetration Tests</vt:lpstr>
      <vt:lpstr>Vulnerability Scanners</vt:lpstr>
      <vt:lpstr>A few words about Metasploit</vt:lpstr>
      <vt:lpstr>Terminology</vt:lpstr>
      <vt:lpstr>Metasploit Interfaces</vt:lpstr>
      <vt:lpstr>Metasploit Interfaces</vt:lpstr>
      <vt:lpstr>MSFcli Example</vt:lpstr>
      <vt:lpstr>More Interfaces</vt:lpstr>
      <vt:lpstr>Metasploit Utilities</vt:lpstr>
      <vt:lpstr>Metasploit Express and Pro</vt:lpstr>
      <vt:lpstr>Once More</vt:lpstr>
      <vt:lpstr>Intelligence Gathering</vt:lpstr>
      <vt:lpstr>Netcraft</vt:lpstr>
      <vt:lpstr>NSLookup</vt:lpstr>
      <vt:lpstr>Active Information Gathering</vt:lpstr>
      <vt:lpstr>Metasploit and it’s Database</vt:lpstr>
      <vt:lpstr>Database and Nmap</vt:lpstr>
      <vt:lpstr>Importing to Metasploit</vt:lpstr>
      <vt:lpstr>Nmap from Metasploit</vt:lpstr>
      <vt:lpstr>Built In Port Scanners</vt:lpstr>
      <vt:lpstr>More Scanning Options</vt:lpstr>
      <vt:lpstr>Writing a Custom Scanner</vt:lpstr>
      <vt:lpstr>Simple Scanner</vt:lpstr>
      <vt:lpstr>Vulnerability Scanning</vt:lpstr>
      <vt:lpstr>NeXpose</vt:lpstr>
      <vt:lpstr>NeXpose</vt:lpstr>
      <vt:lpstr>Nessus</vt:lpstr>
      <vt:lpstr>Other Scanning Options</vt:lpstr>
      <vt:lpstr>Exploits</vt:lpstr>
      <vt:lpstr>Search</vt:lpstr>
      <vt:lpstr>Payloads</vt:lpstr>
      <vt:lpstr>Selecting the Exploit</vt:lpstr>
      <vt:lpstr>What Payload?</vt:lpstr>
      <vt:lpstr>Setting the Payload</vt:lpstr>
      <vt:lpstr>Selecting a Target</vt:lpstr>
      <vt:lpstr>Final Options</vt:lpstr>
      <vt:lpstr>Looking at Ubuntu</vt:lpstr>
      <vt:lpstr>Looking for New Possibilities</vt:lpstr>
      <vt:lpstr>Same Process</vt:lpstr>
      <vt:lpstr>More of the Same</vt:lpstr>
      <vt:lpstr>Reference</vt:lpstr>
      <vt:lpstr>Before Next Week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280</cp:revision>
  <dcterms:created xsi:type="dcterms:W3CDTF">2014-08-27T02:09:01Z</dcterms:created>
  <dcterms:modified xsi:type="dcterms:W3CDTF">2016-01-11T02:08:52Z</dcterms:modified>
</cp:coreProperties>
</file>