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9"/>
  </p:notesMasterIdLst>
  <p:sldIdLst>
    <p:sldId id="256" r:id="rId2"/>
    <p:sldId id="682" r:id="rId3"/>
    <p:sldId id="684" r:id="rId4"/>
    <p:sldId id="683" r:id="rId5"/>
    <p:sldId id="832" r:id="rId6"/>
    <p:sldId id="833" r:id="rId7"/>
    <p:sldId id="491" r:id="rId8"/>
    <p:sldId id="769" r:id="rId9"/>
    <p:sldId id="685" r:id="rId10"/>
    <p:sldId id="687" r:id="rId11"/>
    <p:sldId id="688" r:id="rId12"/>
    <p:sldId id="772" r:id="rId13"/>
    <p:sldId id="771" r:id="rId14"/>
    <p:sldId id="773" r:id="rId15"/>
    <p:sldId id="774" r:id="rId16"/>
    <p:sldId id="689" r:id="rId17"/>
    <p:sldId id="690" r:id="rId18"/>
    <p:sldId id="691" r:id="rId19"/>
    <p:sldId id="692" r:id="rId20"/>
    <p:sldId id="775" r:id="rId21"/>
    <p:sldId id="693" r:id="rId22"/>
    <p:sldId id="694" r:id="rId23"/>
    <p:sldId id="695" r:id="rId24"/>
    <p:sldId id="696" r:id="rId25"/>
    <p:sldId id="697" r:id="rId26"/>
    <p:sldId id="698" r:id="rId27"/>
    <p:sldId id="699" r:id="rId28"/>
    <p:sldId id="700" r:id="rId29"/>
    <p:sldId id="701" r:id="rId30"/>
    <p:sldId id="792" r:id="rId31"/>
    <p:sldId id="793" r:id="rId32"/>
    <p:sldId id="706" r:id="rId33"/>
    <p:sldId id="707" r:id="rId34"/>
    <p:sldId id="708" r:id="rId35"/>
    <p:sldId id="709" r:id="rId36"/>
    <p:sldId id="710" r:id="rId37"/>
    <p:sldId id="711" r:id="rId38"/>
    <p:sldId id="712" r:id="rId39"/>
    <p:sldId id="713" r:id="rId40"/>
    <p:sldId id="714" r:id="rId41"/>
    <p:sldId id="715" r:id="rId42"/>
    <p:sldId id="776" r:id="rId43"/>
    <p:sldId id="795" r:id="rId44"/>
    <p:sldId id="796" r:id="rId45"/>
    <p:sldId id="797" r:id="rId46"/>
    <p:sldId id="798" r:id="rId47"/>
    <p:sldId id="799" r:id="rId48"/>
    <p:sldId id="777" r:id="rId49"/>
    <p:sldId id="778" r:id="rId50"/>
    <p:sldId id="779" r:id="rId51"/>
    <p:sldId id="780" r:id="rId52"/>
    <p:sldId id="800" r:id="rId53"/>
    <p:sldId id="801" r:id="rId54"/>
    <p:sldId id="802" r:id="rId55"/>
    <p:sldId id="831" r:id="rId56"/>
    <p:sldId id="803" r:id="rId57"/>
    <p:sldId id="804" r:id="rId58"/>
    <p:sldId id="805" r:id="rId59"/>
    <p:sldId id="806" r:id="rId60"/>
    <p:sldId id="807" r:id="rId61"/>
    <p:sldId id="808" r:id="rId62"/>
    <p:sldId id="809" r:id="rId63"/>
    <p:sldId id="810" r:id="rId64"/>
    <p:sldId id="811" r:id="rId65"/>
    <p:sldId id="812" r:id="rId66"/>
    <p:sldId id="813" r:id="rId67"/>
    <p:sldId id="814" r:id="rId68"/>
    <p:sldId id="815" r:id="rId69"/>
    <p:sldId id="816" r:id="rId70"/>
    <p:sldId id="817" r:id="rId71"/>
    <p:sldId id="818" r:id="rId72"/>
    <p:sldId id="819" r:id="rId73"/>
    <p:sldId id="820" r:id="rId74"/>
    <p:sldId id="821" r:id="rId75"/>
    <p:sldId id="822" r:id="rId76"/>
    <p:sldId id="823" r:id="rId77"/>
    <p:sldId id="824" r:id="rId78"/>
    <p:sldId id="825" r:id="rId79"/>
    <p:sldId id="826" r:id="rId80"/>
    <p:sldId id="827" r:id="rId81"/>
    <p:sldId id="828" r:id="rId82"/>
    <p:sldId id="829" r:id="rId83"/>
    <p:sldId id="830" r:id="rId84"/>
    <p:sldId id="789" r:id="rId85"/>
    <p:sldId id="790" r:id="rId86"/>
    <p:sldId id="791" r:id="rId87"/>
    <p:sldId id="396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EAD8-6D9C-474A-80E8-55CD568CC287}" type="datetimeFigureOut">
              <a:rPr lang="en-US" smtClean="0"/>
              <a:t>1/25/2016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FA81E-3D39-4640-8F50-0F2C7E59B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1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16FC-DB13-4775-8542-A0839789E26D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C08E-2CD5-4480-99D2-BB5B6DFF439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5E81B-1403-4C3D-B531-0F099872ECE3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5903-7047-4F5D-8686-6626786867B1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707E-D9EE-4D7D-9620-459B3B8D359B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3512-1900-4914-88BF-994DCED40401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05FA-77E8-486D-A72C-29A302D25A58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0C28-E26C-4DC7-93F7-CB9C6847859B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5A80-EBA4-49DF-8F85-F594DC2D708F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21642-F15F-4E65-B44C-4ABA64DEB2C4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2636-F1D8-451B-B1F1-F0B47FB23766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B61B9F9-BE58-4BA5-A3D6-0A21342FEC76}" type="datetime1">
              <a:rPr lang="en-US" smtClean="0"/>
              <a:t>1/25/2016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531A82B-D576-4EA4-92F7-EA973A73D499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ommunity.mis.temple.edu/mis5212sec001s15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week.com/nasty-brain-test-android-malware-returns-google-play" TargetMode="External"/><Relationship Id="rId2" Type="http://schemas.openxmlformats.org/officeDocument/2006/relationships/hyperlink" Target="http://www.theregister.co.uk/2015/12/21/ssl_to_tls_migration_delayed_until_201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ewsworld.com/story/83020.html" TargetMode="External"/><Relationship Id="rId5" Type="http://schemas.openxmlformats.org/officeDocument/2006/relationships/hyperlink" Target="http://www.businessspectator.com.au/article/2016/1/22/technology/australias-cyber-security-dilemma" TargetMode="External"/><Relationship Id="rId4" Type="http://schemas.openxmlformats.org/officeDocument/2006/relationships/hyperlink" Target="http://www.scmagazine.com/us-air-force-cyberspace-weapon-first-to-reach-full-operational-status/article/466931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ckread.com/azerbaijani-hackers-defac-nato-armenia-embassy-sites/" TargetMode="External"/><Relationship Id="rId2" Type="http://schemas.openxmlformats.org/officeDocument/2006/relationships/hyperlink" Target="http://www.infosecurity-magazine.com/opinions/why-security-professional-nosql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chnewsworld.com/story/83005.html" TargetMode="External"/><Relationship Id="rId4" Type="http://schemas.openxmlformats.org/officeDocument/2006/relationships/hyperlink" Target="http://www.zdnet.com/article/teslacrypt-vulnerability-exposes-ransomed-files-to-free-cracking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articles/2015/05/20/2015-11642/wassenaar-arrangement-2013-plenary-agreements-implementation-intrusion-and-surveillance-items" TargetMode="External"/><Relationship Id="rId2" Type="http://schemas.openxmlformats.org/officeDocument/2006/relationships/hyperlink" Target="http://www.ehackingnews.com/2015/05/will-cyber-security-companies-shif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net.com/news/hello-headaches-barbie-of-the-internet-age-has-even-more-security-flaws/?ftag=CAD090e536&amp;bhid=24556750370481986524809036644946" TargetMode="External"/><Relationship Id="rId5" Type="http://schemas.openxmlformats.org/officeDocument/2006/relationships/hyperlink" Target="http://www.reuters.com/article/us-twc-cyberattack-idUSKBN0UL01P20160107" TargetMode="External"/><Relationship Id="rId4" Type="http://schemas.openxmlformats.org/officeDocument/2006/relationships/hyperlink" Target="http://www.bromium.com/sites/default/files/rpt-bromium-threat-report-2015-us-en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infosecurity.com/phishing-c-32" TargetMode="External"/><Relationship Id="rId2" Type="http://schemas.openxmlformats.org/officeDocument/2006/relationships/hyperlink" Target="http://www.v3.co.uk/v3-uk/news/2442582/linux-kernal-zero-day-flaw-puts-tens-of-millions-of-pcs-servers-and-android-devices-at-ris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ortune.com/2016/01/25/amazon-customer-service-security-hole/" TargetMode="External"/><Relationship Id="rId4" Type="http://schemas.openxmlformats.org/officeDocument/2006/relationships/hyperlink" Target="http://arstechnica.com/security/2016/01/how-to-search-the-internet-of-things-for-photos-of-sleeping-babies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uardian.com/commentisfree/2016/jan/24/blockchain-bitcoin-technology-most-important-tech-invention-of-our-age-sir-mark-walport" TargetMode="External"/><Relationship Id="rId2" Type="http://schemas.openxmlformats.org/officeDocument/2006/relationships/hyperlink" Target="https://www.sans.org/webcasts/archive/201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register.co.uk/2016/01/22/irish_gov_ddos/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 to Ethical Hacking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31698"/>
            <a:ext cx="65532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MIS 5212.001</a:t>
            </a:r>
          </a:p>
          <a:p>
            <a:r>
              <a:rPr lang="en-US" dirty="0" smtClean="0"/>
              <a:t>Week </a:t>
            </a:r>
            <a:r>
              <a:rPr lang="en-US" dirty="0" smtClean="0"/>
              <a:t>2 &amp;3</a:t>
            </a:r>
            <a:endParaRPr lang="en-US" dirty="0" smtClean="0"/>
          </a:p>
          <a:p>
            <a:r>
              <a:rPr lang="en-US" sz="2200" dirty="0"/>
              <a:t>Site: </a:t>
            </a:r>
            <a:r>
              <a:rPr lang="en-US" sz="2200" dirty="0">
                <a:hlinkClick r:id="rId2"/>
              </a:rPr>
              <a:t>http://</a:t>
            </a:r>
            <a:r>
              <a:rPr lang="en-US" sz="2200" dirty="0" smtClean="0">
                <a:hlinkClick r:id="rId2"/>
              </a:rPr>
              <a:t>community.mis.temple.edu/mis5212sec001s15/</a:t>
            </a:r>
            <a:endParaRPr lang="en-US" sz="2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Exploiting a </a:t>
            </a:r>
            <a:r>
              <a:rPr lang="en-US" dirty="0"/>
              <a:t>L</a:t>
            </a:r>
            <a:r>
              <a:rPr lang="en-US" dirty="0" smtClean="0"/>
              <a:t>inux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use nmap, Metasploit framework, and </a:t>
            </a:r>
            <a:r>
              <a:rPr lang="en-US" dirty="0" err="1" smtClean="0"/>
              <a:t>metasploitable</a:t>
            </a:r>
            <a:endParaRPr lang="en-US" dirty="0" smtClean="0"/>
          </a:p>
          <a:p>
            <a:r>
              <a:rPr lang="en-US" dirty="0" smtClean="0"/>
              <a:t>We will launch both Kali and </a:t>
            </a:r>
            <a:r>
              <a:rPr lang="en-US" dirty="0" err="1" smtClean="0"/>
              <a:t>Metasploitable</a:t>
            </a:r>
            <a:endParaRPr lang="en-US" dirty="0" smtClean="0"/>
          </a:p>
          <a:p>
            <a:r>
              <a:rPr lang="en-US" dirty="0" smtClean="0"/>
              <a:t>In this example</a:t>
            </a:r>
          </a:p>
          <a:p>
            <a:pPr lvl="1"/>
            <a:r>
              <a:rPr lang="en-US" dirty="0" smtClean="0"/>
              <a:t>Metasploit =192.168.241.134</a:t>
            </a:r>
          </a:p>
          <a:p>
            <a:pPr lvl="1"/>
            <a:r>
              <a:rPr lang="en-US" dirty="0" err="1" smtClean="0"/>
              <a:t>Metasploitable</a:t>
            </a:r>
            <a:r>
              <a:rPr lang="en-US" dirty="0" smtClean="0"/>
              <a:t>=192.168.241.131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9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with nmap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scan with nmap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Looking through scan we see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714" y="2133762"/>
            <a:ext cx="6828571" cy="2590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93" y="5257800"/>
            <a:ext cx="6752381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6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with nmap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Looking through scan we also see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52" y="2743200"/>
            <a:ext cx="6838095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6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Exploit 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Now, start building exploit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2" y="2133600"/>
            <a:ext cx="5838095" cy="3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6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Completing the Exploit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666" y="3025891"/>
            <a:ext cx="6866667" cy="18571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7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lets try Tomcat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709160"/>
          </a:xfrm>
        </p:spPr>
        <p:txBody>
          <a:bodyPr/>
          <a:lstStyle/>
          <a:p>
            <a:r>
              <a:rPr lang="en-US" dirty="0" smtClean="0"/>
              <a:t>We can see tomcat is up and running!</a:t>
            </a:r>
          </a:p>
          <a:p>
            <a:r>
              <a:rPr lang="en-US" dirty="0" smtClean="0"/>
              <a:t>Googling shows default ID/Password is tomcat/tomcat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991" y="1774299"/>
            <a:ext cx="2323809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01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Exploit 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Now, start building exploit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28" y="2062333"/>
            <a:ext cx="6857143" cy="2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Options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714" y="1806843"/>
            <a:ext cx="6828571" cy="42952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1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 Options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075" y="1600200"/>
            <a:ext cx="6675849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from the 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Information I found on forums suggested the payload “java/</a:t>
            </a:r>
            <a:r>
              <a:rPr lang="en-US" dirty="0" err="1" smtClean="0"/>
              <a:t>meterpreter</a:t>
            </a:r>
            <a:r>
              <a:rPr lang="en-US" dirty="0" smtClean="0"/>
              <a:t>/</a:t>
            </a:r>
            <a:r>
              <a:rPr lang="en-US" dirty="0" err="1" smtClean="0"/>
              <a:t>reverse_tcp</a:t>
            </a:r>
            <a:r>
              <a:rPr lang="en-US" dirty="0" smtClean="0"/>
              <a:t>” should work.  Tried numerous time without success.</a:t>
            </a:r>
          </a:p>
          <a:p>
            <a:r>
              <a:rPr lang="en-US" dirty="0" smtClean="0"/>
              <a:t>Decided to “play around”.  Tried PAYLOAD “</a:t>
            </a:r>
            <a:r>
              <a:rPr lang="en-US" dirty="0" err="1" smtClean="0"/>
              <a:t>bind_tcp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Results on next pages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7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Tonight's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In the news</a:t>
            </a:r>
          </a:p>
          <a:p>
            <a:r>
              <a:rPr lang="en-US" dirty="0"/>
              <a:t>Meterpreter</a:t>
            </a:r>
          </a:p>
          <a:p>
            <a:r>
              <a:rPr lang="en-US" dirty="0"/>
              <a:t>Avoiding Detection</a:t>
            </a:r>
          </a:p>
          <a:p>
            <a:r>
              <a:rPr lang="en-US" dirty="0"/>
              <a:t>Client Side Attacks</a:t>
            </a:r>
          </a:p>
          <a:p>
            <a:r>
              <a:rPr lang="en-US" dirty="0"/>
              <a:t>Auxiliary </a:t>
            </a:r>
            <a:r>
              <a:rPr lang="en-US" dirty="0" smtClean="0"/>
              <a:t>Modules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Next 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464" y="1600200"/>
            <a:ext cx="6073071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67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in!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19" y="2290905"/>
            <a:ext cx="6904762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Ok, Now what!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Grab some info: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now we can background the process and do it again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28" y="2209800"/>
            <a:ext cx="6857143" cy="10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61" y="4800600"/>
            <a:ext cx="6790476" cy="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Backgrounding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attacker to “pivot” through a compromised machine and either attack other processes on the host machine, or attack another machine on the victim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8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Meterpreter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you get to that meterpreter prompt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options open 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19" y="2290905"/>
            <a:ext cx="6904762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42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Meterpreter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Migrate to another process</a:t>
            </a:r>
          </a:p>
          <a:p>
            <a:pPr lvl="1"/>
            <a:r>
              <a:rPr lang="en-US" dirty="0" smtClean="0"/>
              <a:t>Run post/windows/manage/migrate</a:t>
            </a:r>
          </a:p>
          <a:p>
            <a:r>
              <a:rPr lang="en-US" dirty="0" smtClean="0"/>
              <a:t>Kill Antivirus Software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killav</a:t>
            </a:r>
            <a:endParaRPr lang="en-US" dirty="0" smtClean="0"/>
          </a:p>
          <a:p>
            <a:r>
              <a:rPr lang="en-US" dirty="0" smtClean="0"/>
              <a:t>Dump System Password hash</a:t>
            </a:r>
            <a:endParaRPr lang="en-US" dirty="0"/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hashdump</a:t>
            </a:r>
            <a:endParaRPr lang="en-US" dirty="0" smtClean="0"/>
          </a:p>
          <a:p>
            <a:r>
              <a:rPr lang="en-US" dirty="0" smtClean="0"/>
              <a:t>View All Traffic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packetrecorder</a:t>
            </a:r>
            <a:r>
              <a:rPr lang="en-US" dirty="0" smtClean="0"/>
              <a:t> –I 1</a:t>
            </a:r>
          </a:p>
          <a:p>
            <a:pPr lvl="1"/>
            <a:endParaRPr lang="en-US" dirty="0"/>
          </a:p>
          <a:p>
            <a:pPr marL="585216" lvl="1" indent="0">
              <a:buNone/>
            </a:pPr>
            <a:r>
              <a:rPr lang="en-US" dirty="0" smtClean="0"/>
              <a:t>Note: Not all actions work with all payloads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don’t want to be caught by Antivirus software</a:t>
            </a:r>
          </a:p>
          <a:p>
            <a:r>
              <a:rPr lang="en-US" dirty="0" smtClean="0"/>
              <a:t>Most AV systems are signature based</a:t>
            </a:r>
          </a:p>
          <a:p>
            <a:r>
              <a:rPr lang="en-US" dirty="0" smtClean="0"/>
              <a:t>Signature must be specific enough to trigger only when they bump in to truly malicious software</a:t>
            </a:r>
          </a:p>
          <a:p>
            <a:r>
              <a:rPr lang="en-US" dirty="0" smtClean="0"/>
              <a:t>Therefore, we can create unique payloads that have not been seen before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4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Metasploit-framework came with two tools to help with this</a:t>
            </a:r>
          </a:p>
          <a:p>
            <a:pPr lvl="1"/>
            <a:r>
              <a:rPr lang="en-US" dirty="0" err="1" smtClean="0"/>
              <a:t>Msfencode</a:t>
            </a:r>
            <a:endParaRPr lang="en-US" dirty="0" smtClean="0"/>
          </a:p>
          <a:p>
            <a:pPr lvl="1"/>
            <a:r>
              <a:rPr lang="en-US" dirty="0" err="1" smtClean="0"/>
              <a:t>Msfpayload</a:t>
            </a:r>
            <a:endParaRPr lang="en-US" dirty="0" smtClean="0"/>
          </a:p>
          <a:p>
            <a:r>
              <a:rPr lang="en-US" dirty="0" smtClean="0"/>
              <a:t>Both of these are now deprecated and were removed on or about June of 2015</a:t>
            </a:r>
          </a:p>
          <a:p>
            <a:r>
              <a:rPr lang="en-US" dirty="0" err="1" smtClean="0"/>
              <a:t>Msfvenom</a:t>
            </a:r>
            <a:r>
              <a:rPr lang="en-US" dirty="0" smtClean="0"/>
              <a:t> is the replacement</a:t>
            </a:r>
          </a:p>
          <a:p>
            <a:r>
              <a:rPr lang="en-US" dirty="0" smtClean="0"/>
              <a:t>Only </a:t>
            </a:r>
            <a:r>
              <a:rPr lang="en-US" dirty="0" err="1" smtClean="0"/>
              <a:t>MsfVenom</a:t>
            </a:r>
            <a:r>
              <a:rPr lang="en-US" dirty="0" smtClean="0"/>
              <a:t> is support in Kali 2.0, but others may still be present in older implementations.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07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Listing 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Here’s a snippet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 many options needed to pipe to more to show beginning of the list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2016-01-24_23-40-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731" y="1981200"/>
            <a:ext cx="82296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our options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0" y="2172225"/>
            <a:ext cx="7994160" cy="443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Submitted</a:t>
            </a:r>
          </a:p>
          <a:p>
            <a:pPr lvl="1"/>
            <a:r>
              <a:rPr lang="en-US" dirty="0">
                <a:hlinkClick r:id="rId2"/>
              </a:rPr>
              <a:t>http://www.theregister.co.uk/2015/12/21/ssl_to_tls_migration_delayed_until_2018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www.securityweek.com/nasty-brain-test-android-malware-returns-google-play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http://www.scmagazine.com/us-air-force-cyberspace-weapon-first-to-reach-full-operational-status/article/466931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www.businessspectator.com.au/article/2016/1/22/technology/australias-cyber-security-dilemma</a:t>
            </a:r>
            <a:endParaRPr lang="en-US" dirty="0" smtClean="0"/>
          </a:p>
          <a:p>
            <a:pPr lvl="1"/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www.technewsworld.com/story/83020.html</a:t>
            </a:r>
            <a:r>
              <a:rPr lang="en-US" dirty="0" smtClean="0"/>
              <a:t> (Snap Happy Trojan)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91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MSFvenom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Result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81" y="2069066"/>
            <a:ext cx="6895238" cy="18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620303"/>
            <a:ext cx="5486400" cy="19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5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Shikata Ga Nai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“It </a:t>
            </a:r>
            <a:r>
              <a:rPr lang="en-US" dirty="0"/>
              <a:t>cannot be helped" or </a:t>
            </a:r>
            <a:r>
              <a:rPr lang="en-US" dirty="0" smtClean="0"/>
              <a:t>“Nothing </a:t>
            </a:r>
            <a:r>
              <a:rPr lang="en-US" dirty="0"/>
              <a:t>can be done about it". </a:t>
            </a:r>
            <a:endParaRPr lang="en-US" dirty="0" smtClean="0"/>
          </a:p>
          <a:p>
            <a:r>
              <a:rPr lang="en-US" dirty="0" smtClean="0"/>
              <a:t>Shikata Ga Nai is an encoder used to obfuscate payloads so as to bypass Anti-Virus</a:t>
            </a:r>
          </a:p>
          <a:p>
            <a:r>
              <a:rPr lang="en-US" dirty="0" smtClean="0"/>
              <a:t>Per the authors</a:t>
            </a:r>
          </a:p>
          <a:p>
            <a:pPr lvl="1"/>
            <a:r>
              <a:rPr lang="en-US" dirty="0"/>
              <a:t>Polymorphic XOR Additive Feedback </a:t>
            </a:r>
            <a:r>
              <a:rPr lang="en-US" dirty="0" smtClean="0"/>
              <a:t>Encoder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decoder stub is generated based on dynamic instruction substitution and dynamic block ordering. Registers are also selected dynamically.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8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Hiding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Packers</a:t>
            </a:r>
          </a:p>
          <a:p>
            <a:pPr lvl="1"/>
            <a:r>
              <a:rPr lang="en-US" dirty="0" smtClean="0"/>
              <a:t>Packers are tools that compress an executable and combine it with decompression code to expand it upon execution.</a:t>
            </a:r>
          </a:p>
          <a:p>
            <a:pPr lvl="1"/>
            <a:r>
              <a:rPr lang="en-US" dirty="0" smtClean="0"/>
              <a:t>Resultant code will not match the signature of the original</a:t>
            </a:r>
          </a:p>
          <a:p>
            <a:r>
              <a:rPr lang="en-US" dirty="0" smtClean="0"/>
              <a:t>Popular packer is UPX</a:t>
            </a:r>
          </a:p>
          <a:p>
            <a:pPr lvl="1"/>
            <a:r>
              <a:rPr lang="en-US" dirty="0" smtClean="0"/>
              <a:t>You can get it by running this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95" y="5181600"/>
            <a:ext cx="6723809" cy="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8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Side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talked a bit about this last semester</a:t>
            </a:r>
          </a:p>
          <a:p>
            <a:r>
              <a:rPr lang="en-US" dirty="0" smtClean="0"/>
              <a:t>These include:</a:t>
            </a:r>
          </a:p>
          <a:p>
            <a:pPr lvl="1"/>
            <a:r>
              <a:rPr lang="en-US" dirty="0" smtClean="0"/>
              <a:t>Browser based attacks</a:t>
            </a:r>
          </a:p>
          <a:p>
            <a:pPr lvl="1"/>
            <a:r>
              <a:rPr lang="en-US" dirty="0" smtClean="0"/>
              <a:t>PDF readers</a:t>
            </a:r>
          </a:p>
          <a:p>
            <a:pPr lvl="1"/>
            <a:r>
              <a:rPr lang="en-US" dirty="0" smtClean="0"/>
              <a:t>MS Office Files</a:t>
            </a:r>
          </a:p>
          <a:p>
            <a:pPr lvl="1"/>
            <a:r>
              <a:rPr lang="en-US" dirty="0" smtClean="0"/>
              <a:t>Flash Files</a:t>
            </a:r>
          </a:p>
          <a:p>
            <a:pPr lvl="1"/>
            <a:r>
              <a:rPr lang="en-US" dirty="0" smtClean="0"/>
              <a:t>Etc….</a:t>
            </a:r>
          </a:p>
          <a:p>
            <a:r>
              <a:rPr lang="en-US" dirty="0" smtClean="0"/>
              <a:t>We’re just going to briefly talk about some browser attacks here.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55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 little background</a:t>
            </a:r>
          </a:p>
          <a:p>
            <a:r>
              <a:rPr lang="en-US" dirty="0" smtClean="0"/>
              <a:t>In coding there is something called a “no operation” , that is, it does nothing, has no impact, just takes up space.</a:t>
            </a:r>
          </a:p>
          <a:p>
            <a:r>
              <a:rPr lang="en-US" dirty="0" smtClean="0"/>
              <a:t>In hex /x90/</a:t>
            </a:r>
          </a:p>
          <a:p>
            <a:r>
              <a:rPr lang="en-US" dirty="0" smtClean="0"/>
              <a:t>Theses are called NOPs, string them together and you build something called a NOP sled</a:t>
            </a:r>
          </a:p>
          <a:p>
            <a:r>
              <a:rPr lang="en-US" dirty="0" smtClean="0"/>
              <a:t>Put a little shellcode at the end and you have an attack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7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This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Browsers use a “heap” to store operations that need to be executed.</a:t>
            </a:r>
          </a:p>
          <a:p>
            <a:r>
              <a:rPr lang="en-US" dirty="0" smtClean="0"/>
              <a:t>Maybe you have heard the phrase “Heap Spray” or “Heap Spraying”</a:t>
            </a:r>
          </a:p>
          <a:p>
            <a:r>
              <a:rPr lang="en-US" dirty="0" smtClean="0"/>
              <a:t>This refers to throwing enough data at a heap to overwhelm it and get I machine to execute the code you want</a:t>
            </a:r>
          </a:p>
          <a:p>
            <a:r>
              <a:rPr lang="en-US" dirty="0" smtClean="0"/>
              <a:t>Combine this with the NOP Sled and you have a mechanism to inject code via a browser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56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a NOP Sled look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smtClean="0"/>
              <a:t>x90/x90/x90/x90/x90/x90/x90/x90/x90/x90/x90/x90/x90/x90/x90/x90/x90/x90/x90/x90/x90/x90/x90/x90/x90/x90/x90/x90/x90/x90/x90/x90/x90/x90/x90/x90/x90/x90/x90/x90/x90/x90/x90/x90/x90/x90/x90/x90/x90/x90/x90/x90/x90/x90/x90/x90/x90/x90/x90/x90/x90/x90/x90/x90/[Shellcode Here]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4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Metasploit-Framework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Payload, Encode, and Venom have the ability to combine NOP sled with shell code in a payload that can be attached to a link for a browser, or in a PDF or other document.</a:t>
            </a:r>
          </a:p>
          <a:p>
            <a:r>
              <a:rPr lang="en-US" dirty="0" smtClean="0"/>
              <a:t>That is as far as we are going with this.  Just know that the tools have this capability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65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Metasploit-Framework Auxiliary Modules are modules that are modules that perform functions other then exploits</a:t>
            </a:r>
          </a:p>
          <a:p>
            <a:r>
              <a:rPr lang="en-US" dirty="0" smtClean="0"/>
              <a:t>Broke down in to three main areas</a:t>
            </a:r>
          </a:p>
          <a:p>
            <a:pPr lvl="1"/>
            <a:r>
              <a:rPr lang="en-US" dirty="0" smtClean="0"/>
              <a:t>Admin</a:t>
            </a:r>
          </a:p>
          <a:p>
            <a:pPr lvl="1"/>
            <a:r>
              <a:rPr lang="en-US" dirty="0" smtClean="0"/>
              <a:t>Scanner</a:t>
            </a:r>
          </a:p>
          <a:p>
            <a:pPr lvl="1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4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Auxiliary Admin Modules break down into these areas:</a:t>
            </a:r>
          </a:p>
          <a:p>
            <a:pPr lvl="1"/>
            <a:r>
              <a:rPr lang="en-US" dirty="0"/>
              <a:t>Admin HTTP </a:t>
            </a:r>
            <a:r>
              <a:rPr lang="en-US" dirty="0" smtClean="0"/>
              <a:t>Modules (tomcat)</a:t>
            </a:r>
            <a:endParaRPr lang="en-US" dirty="0"/>
          </a:p>
          <a:p>
            <a:pPr lvl="1"/>
            <a:r>
              <a:rPr lang="en-US" dirty="0"/>
              <a:t>Admin MSSQL Modules</a:t>
            </a:r>
          </a:p>
          <a:p>
            <a:pPr lvl="1"/>
            <a:r>
              <a:rPr lang="en-US" dirty="0"/>
              <a:t>Admin MySQL Modules</a:t>
            </a:r>
          </a:p>
          <a:p>
            <a:pPr lvl="1"/>
            <a:r>
              <a:rPr lang="en-US" dirty="0"/>
              <a:t>Admin </a:t>
            </a:r>
            <a:r>
              <a:rPr lang="en-US" dirty="0" err="1"/>
              <a:t>Postgres</a:t>
            </a:r>
            <a:r>
              <a:rPr lang="en-US" dirty="0"/>
              <a:t> Modules</a:t>
            </a:r>
          </a:p>
          <a:p>
            <a:pPr lvl="1"/>
            <a:r>
              <a:rPr lang="en-US" dirty="0"/>
              <a:t>Admin VMWare Modules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0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Submitted</a:t>
            </a:r>
          </a:p>
          <a:p>
            <a:pPr lvl="1"/>
            <a:r>
              <a:rPr lang="en-US" dirty="0">
                <a:hlinkClick r:id="rId2"/>
              </a:rPr>
              <a:t>http://www.infosecurity-magazine.com/opinions/why-security-professional-nosql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https://www.hackread.com/azerbaijani-hackers-defac-nato-armenia-embassy-sites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http://www.zdnet.com/article/teslacrypt-vulnerability-exposes-ransomed-files-to-free-cracking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www.technewsworld.com/story/83005.html</a:t>
            </a:r>
            <a:r>
              <a:rPr lang="en-US" dirty="0" smtClean="0"/>
              <a:t> (Ukraine Kiev Airport Attack)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85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66800"/>
          </a:xfrm>
        </p:spPr>
        <p:txBody>
          <a:bodyPr/>
          <a:lstStyle/>
          <a:p>
            <a:r>
              <a:rPr lang="en-US" dirty="0"/>
              <a:t>Auxiliary Admin Modules break down into these areas: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4232" y="2819399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DCERPC</a:t>
            </a:r>
          </a:p>
          <a:p>
            <a:r>
              <a:rPr lang="en-US" dirty="0"/>
              <a:t>Discovery</a:t>
            </a:r>
          </a:p>
          <a:p>
            <a:r>
              <a:rPr lang="en-US" dirty="0"/>
              <a:t>FTP</a:t>
            </a:r>
          </a:p>
          <a:p>
            <a:r>
              <a:rPr lang="en-US" dirty="0"/>
              <a:t>HTTP</a:t>
            </a:r>
          </a:p>
          <a:p>
            <a:r>
              <a:rPr lang="en-US" dirty="0"/>
              <a:t>IMAP</a:t>
            </a:r>
          </a:p>
          <a:p>
            <a:r>
              <a:rPr lang="en-US" dirty="0"/>
              <a:t>MSSQL</a:t>
            </a:r>
          </a:p>
          <a:p>
            <a:r>
              <a:rPr lang="en-US" dirty="0"/>
              <a:t>MySQL</a:t>
            </a:r>
          </a:p>
          <a:p>
            <a:r>
              <a:rPr lang="en-US" dirty="0"/>
              <a:t>NetBIOS</a:t>
            </a:r>
          </a:p>
          <a:p>
            <a:r>
              <a:rPr lang="en-US" dirty="0"/>
              <a:t>POP3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957899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SMB</a:t>
            </a:r>
            <a:endParaRPr lang="en-US" dirty="0"/>
          </a:p>
          <a:p>
            <a:r>
              <a:rPr lang="en-US" dirty="0"/>
              <a:t>SMTP</a:t>
            </a:r>
          </a:p>
          <a:p>
            <a:r>
              <a:rPr lang="en-US" dirty="0"/>
              <a:t>SNMP</a:t>
            </a:r>
          </a:p>
          <a:p>
            <a:r>
              <a:rPr lang="en-US" dirty="0"/>
              <a:t>SSH</a:t>
            </a:r>
          </a:p>
          <a:p>
            <a:r>
              <a:rPr lang="en-US" dirty="0"/>
              <a:t>Telnet</a:t>
            </a:r>
          </a:p>
          <a:p>
            <a:r>
              <a:rPr lang="en-US" dirty="0"/>
              <a:t>TFTP</a:t>
            </a:r>
          </a:p>
          <a:p>
            <a:r>
              <a:rPr lang="en-US" dirty="0"/>
              <a:t>VMWare</a:t>
            </a:r>
          </a:p>
          <a:p>
            <a:r>
              <a:rPr lang="en-US" dirty="0"/>
              <a:t>VNC</a:t>
            </a:r>
          </a:p>
        </p:txBody>
      </p:sp>
    </p:spTree>
    <p:extLst>
      <p:ext uri="{BB962C8B-B14F-4D97-AF65-F5344CB8AC3E}">
        <p14:creationId xmlns:p14="http://schemas.microsoft.com/office/powerpoint/2010/main" val="1207910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Auxiliary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Auxiliary Admin Modules break down into these areas:</a:t>
            </a:r>
          </a:p>
          <a:p>
            <a:pPr lvl="1"/>
            <a:r>
              <a:rPr lang="en-US" dirty="0"/>
              <a:t>ftp</a:t>
            </a:r>
          </a:p>
          <a:p>
            <a:pPr lvl="1"/>
            <a:r>
              <a:rPr lang="en-US" dirty="0" err="1"/>
              <a:t>http_ntlm</a:t>
            </a:r>
            <a:endParaRPr lang="en-US" dirty="0"/>
          </a:p>
          <a:p>
            <a:pPr lvl="1"/>
            <a:r>
              <a:rPr lang="en-US" dirty="0" err="1"/>
              <a:t>imap</a:t>
            </a:r>
            <a:endParaRPr lang="en-US" dirty="0"/>
          </a:p>
          <a:p>
            <a:pPr lvl="1"/>
            <a:r>
              <a:rPr lang="en-US" dirty="0"/>
              <a:t>pop3</a:t>
            </a:r>
          </a:p>
          <a:p>
            <a:pPr lvl="1"/>
            <a:r>
              <a:rPr lang="en-US" dirty="0" err="1"/>
              <a:t>smb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58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screens contain videos of demonstration attacks performed on my system.</a:t>
            </a:r>
          </a:p>
          <a:p>
            <a:r>
              <a:rPr lang="en-US" dirty="0" smtClean="0"/>
              <a:t>I will use an instance of Kali to attack an instance of </a:t>
            </a:r>
            <a:r>
              <a:rPr lang="en-US" dirty="0" err="1" smtClean="0"/>
              <a:t>metasploitable</a:t>
            </a:r>
            <a:r>
              <a:rPr lang="en-US" dirty="0" smtClean="0"/>
              <a:t> (192.168.198.134)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90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Launching </a:t>
            </a:r>
            <a:r>
              <a:rPr lang="en-US" dirty="0" err="1" smtClean="0"/>
              <a:t>Metasploitable</a:t>
            </a:r>
            <a:endParaRPr lang="en-US" dirty="0"/>
          </a:p>
        </p:txBody>
      </p:sp>
      <p:pic>
        <p:nvPicPr>
          <p:cNvPr id="6" name="2016-01-24_23-59-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2" y="1417638"/>
            <a:ext cx="7458075" cy="47085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</a:t>
            </a:r>
            <a:r>
              <a:rPr lang="en-US" dirty="0" err="1" smtClean="0"/>
              <a:t>Metasploitable</a:t>
            </a:r>
            <a:endParaRPr lang="en-US" dirty="0"/>
          </a:p>
        </p:txBody>
      </p:sp>
      <p:pic>
        <p:nvPicPr>
          <p:cNvPr id="6" name="2016-01-25_0-08-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7638"/>
            <a:ext cx="8229600" cy="33639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item we will look at is: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0"/>
            <a:ext cx="7819448" cy="11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</a:t>
            </a:r>
            <a:endParaRPr lang="en-US" dirty="0"/>
          </a:p>
        </p:txBody>
      </p:sp>
      <p:pic>
        <p:nvPicPr>
          <p:cNvPr id="6" name="2016-01-25_0-35-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" y="1600200"/>
            <a:ext cx="6958013" cy="47085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of the Exploit</a:t>
            </a:r>
            <a:endParaRPr lang="en-US" dirty="0"/>
          </a:p>
        </p:txBody>
      </p:sp>
      <p:pic>
        <p:nvPicPr>
          <p:cNvPr id="6" name="2016-01-25_0-45-5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913" y="1600200"/>
            <a:ext cx="6986587" cy="47085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on “Hands 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tools covered (Kali, nmap, and Metasploit) along with what will be covered (</a:t>
            </a:r>
            <a:r>
              <a:rPr lang="en-US" dirty="0" err="1" smtClean="0"/>
              <a:t>WebGoat</a:t>
            </a:r>
            <a:r>
              <a:rPr lang="en-US" dirty="0"/>
              <a:t> </a:t>
            </a:r>
            <a:r>
              <a:rPr lang="en-US" dirty="0" smtClean="0"/>
              <a:t>with Interception proxy) allow each student to work through all examples and many more in a safe environment within VMWare</a:t>
            </a:r>
          </a:p>
          <a:p>
            <a:r>
              <a:rPr lang="en-US" dirty="0" smtClean="0"/>
              <a:t>This gives you the best chance of getting comfortable with these tools</a:t>
            </a:r>
          </a:p>
          <a:p>
            <a:r>
              <a:rPr lang="en-US" dirty="0" smtClean="0"/>
              <a:t>To get the best value out of the material you need to “play” with them, try things, see what works and what doesn’t.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89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Engineer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Engineering Toolkit or SET was developed by the same group that built Metasploit</a:t>
            </a:r>
          </a:p>
          <a:p>
            <a:r>
              <a:rPr lang="en-US" dirty="0" smtClean="0"/>
              <a:t>SET provides a suite of tools specifically for performing social engineering attacks including:</a:t>
            </a:r>
          </a:p>
          <a:p>
            <a:pPr lvl="1"/>
            <a:r>
              <a:rPr lang="en-US" dirty="0" smtClean="0"/>
              <a:t>Spear Phishing</a:t>
            </a:r>
          </a:p>
          <a:p>
            <a:pPr lvl="1"/>
            <a:r>
              <a:rPr lang="en-US" dirty="0" smtClean="0"/>
              <a:t>Infectious Media</a:t>
            </a:r>
          </a:p>
          <a:p>
            <a:pPr lvl="1"/>
            <a:r>
              <a:rPr lang="en-US" dirty="0" smtClean="0"/>
              <a:t>And More</a:t>
            </a:r>
          </a:p>
          <a:p>
            <a:r>
              <a:rPr lang="en-US" dirty="0" smtClean="0"/>
              <a:t>It is pre-installed on Kali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8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Submitted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www.ehackingnews.com/2015/05/will-cyber-security-companies-shift.html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www.federalregister.gov/articles/2015/05/20/2015-11642/wassenaar-arrangement-2013-plenary-agreements-implementation-intrusion-and-surveillance-items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www.bromium.com/sites/default/files/rpt-bromium-threat-report-2015-us-en.pdf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www.reuters.com/article/us-twc-cyberattack-idUSKBN0UL01P20160107</a:t>
            </a:r>
            <a:endParaRPr lang="en-US" dirty="0" smtClean="0"/>
          </a:p>
          <a:p>
            <a:pPr lvl="1"/>
            <a:r>
              <a:rPr lang="en-US" dirty="0">
                <a:hlinkClick r:id="rId6"/>
              </a:rPr>
              <a:t>http://www.cnet.com/news/hello-headaches-barbie-of-the-internet-age-has-even-more-security-flaws/?</a:t>
            </a:r>
            <a:r>
              <a:rPr lang="en-US" dirty="0" smtClean="0">
                <a:hlinkClick r:id="rId6"/>
              </a:rPr>
              <a:t>ftag=CAD090e536&amp;bhid=24556750370481986524809036644946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70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get the latest update of set, enter the following from a terminal in Kali:</a:t>
            </a:r>
          </a:p>
          <a:p>
            <a:endParaRPr lang="en-US" dirty="0"/>
          </a:p>
          <a:p>
            <a:r>
              <a:rPr lang="en-US" dirty="0" smtClean="0"/>
              <a:t>This removes all files and folder associated with SET and replaces them with a fresh copy.  Executed correctly should give the following:</a:t>
            </a:r>
          </a:p>
          <a:p>
            <a:endParaRPr lang="en-US" dirty="0" smtClean="0"/>
          </a:p>
          <a:p>
            <a:endParaRPr lang="en-US" dirty="0"/>
          </a:p>
          <a:p>
            <a:pPr marL="13716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667000"/>
            <a:ext cx="6876190" cy="3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05" y="4468467"/>
            <a:ext cx="6876190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2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Updating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also get “bleeding Edge” updates with the following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Note: This may cause some instabilities and may force you to “Troubleshoot” some of the software.  Hint: Take a snapshot first.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590800"/>
            <a:ext cx="6876190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58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Hiding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Packers</a:t>
            </a:r>
          </a:p>
          <a:p>
            <a:pPr lvl="1"/>
            <a:r>
              <a:rPr lang="en-US" dirty="0" smtClean="0"/>
              <a:t>Packers are tools that compress an executable and combine it with decompression code to expand it upon execution.</a:t>
            </a:r>
          </a:p>
          <a:p>
            <a:pPr lvl="1"/>
            <a:r>
              <a:rPr lang="en-US" dirty="0" smtClean="0"/>
              <a:t>Resultant code will not match the signature of the original</a:t>
            </a:r>
          </a:p>
          <a:p>
            <a:r>
              <a:rPr lang="en-US" dirty="0" smtClean="0"/>
              <a:t>Popular packer is UPX</a:t>
            </a:r>
          </a:p>
          <a:p>
            <a:pPr lvl="1"/>
            <a:r>
              <a:rPr lang="en-US" dirty="0" smtClean="0"/>
              <a:t>You can get it by running this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95" y="5181600"/>
            <a:ext cx="6723809" cy="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11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Engineer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Engineering Toolkit or SET was developed by the same group that built Metasploit</a:t>
            </a:r>
          </a:p>
          <a:p>
            <a:r>
              <a:rPr lang="en-US" dirty="0" smtClean="0"/>
              <a:t>SET provides a suite of tools specifically for performing social engineering attacks including:</a:t>
            </a:r>
          </a:p>
          <a:p>
            <a:pPr lvl="1"/>
            <a:r>
              <a:rPr lang="en-US" dirty="0" smtClean="0"/>
              <a:t>Spear Phishing</a:t>
            </a:r>
          </a:p>
          <a:p>
            <a:pPr lvl="1"/>
            <a:r>
              <a:rPr lang="en-US" dirty="0" smtClean="0"/>
              <a:t>Infectious Media</a:t>
            </a:r>
          </a:p>
          <a:p>
            <a:pPr lvl="1"/>
            <a:r>
              <a:rPr lang="en-US" dirty="0" smtClean="0"/>
              <a:t>And More</a:t>
            </a:r>
          </a:p>
          <a:p>
            <a:r>
              <a:rPr lang="en-US" dirty="0" smtClean="0"/>
              <a:t>It is pre-installed on Kali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1358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27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SET in Kali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747" y="1600200"/>
            <a:ext cx="7442506" cy="47085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93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SET in Kali 2.0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961" y="1600200"/>
            <a:ext cx="4576077" cy="4708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09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feature of SET are turned off by default</a:t>
            </a:r>
          </a:p>
          <a:p>
            <a:r>
              <a:rPr lang="en-US" dirty="0" smtClean="0"/>
              <a:t>To activate desired feature you will need to manually edit the set_config file found under /usr/share/set/config</a:t>
            </a:r>
          </a:p>
          <a:p>
            <a:r>
              <a:rPr lang="en-US" dirty="0" smtClean="0"/>
              <a:t>To Launch: Kali Linux -&gt; Exploitation Tools -&gt; Social Engineering Toolkit -&gt; setoolkit</a:t>
            </a:r>
          </a:p>
          <a:p>
            <a:r>
              <a:rPr lang="en-US" dirty="0" smtClean="0"/>
              <a:t>The first time you launch SET you will see this: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57" y="4950008"/>
            <a:ext cx="7114286" cy="1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66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get the latest update of set, enter the following from a terminal in Kali:</a:t>
            </a:r>
          </a:p>
          <a:p>
            <a:endParaRPr lang="en-US" dirty="0"/>
          </a:p>
          <a:p>
            <a:r>
              <a:rPr lang="en-US" dirty="0" smtClean="0"/>
              <a:t>This removes all files and folder associated with SET and replaces them with a fresh copy.  Executed correctly should give the following:</a:t>
            </a:r>
          </a:p>
          <a:p>
            <a:endParaRPr lang="en-US" dirty="0" smtClean="0"/>
          </a:p>
          <a:p>
            <a:endParaRPr lang="en-US" dirty="0"/>
          </a:p>
          <a:p>
            <a:pPr marL="13716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667000"/>
            <a:ext cx="6876190" cy="3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05" y="4468467"/>
            <a:ext cx="6876190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15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Updating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also get “bleeding Edge” updates with the following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Note: This may cause some instabilities and may force you to “Troubleshoot” some of the software.  Hint: Take a snapshot first.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590800"/>
            <a:ext cx="6876190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23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have not edited the set_config file you will see the following options: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28" y="2576027"/>
            <a:ext cx="6857143" cy="3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7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Submitted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www.v3.co.uk/v3-uk/news/2442582/linux-kernal-zero-day-flaw-puts-tens-of-millions-of-pcs-servers-and-android-devices-at-risk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www.bankinfosecurity.com/phishing-c-32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http://arstechnica.com/security/2016/01/how-to-search-the-internet-of-things-for-photos-of-sleeping-babies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>
                <a:hlinkClick r:id="rId5"/>
              </a:rPr>
              <a:t>http://</a:t>
            </a:r>
            <a:r>
              <a:rPr lang="en-US">
                <a:hlinkClick r:id="rId5"/>
              </a:rPr>
              <a:t>fortune.com/2016/01/25/amazon-customer-service-security-hole</a:t>
            </a:r>
            <a:r>
              <a:rPr lang="en-US" smtClean="0">
                <a:hlinkClick r:id="rId5"/>
              </a:rPr>
              <a:t>/</a:t>
            </a:r>
            <a:endParaRPr lang="en-US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89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Drilling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 “Social-Engineering Attacks”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66" y="2286000"/>
            <a:ext cx="6866667" cy="2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24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 “Fast-Track Penetration Testing “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209800"/>
            <a:ext cx="6876190" cy="3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395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Drilling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 “Third Party Modules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05" y="2376619"/>
            <a:ext cx="6876190" cy="2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3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Through of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start back at the main menu for SET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38" y="2125749"/>
            <a:ext cx="6633724" cy="44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59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for Spear-Phishing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317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for a Mass Email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98" y="2133600"/>
            <a:ext cx="689280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12 for PDF embedded EXE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40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2 for Built-in 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9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Payload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22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an IP Address to listen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69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 </a:t>
            </a:r>
            <a:r>
              <a:rPr lang="en-US" dirty="0" smtClean="0"/>
              <a:t>noted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www.sans.org/webcasts/archive/2016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www.theguardian.com/commentisfree/2016/jan/24/blockchain-bitcoin-technology-most-important-tech-invention-of-our-age-sir-mark-walport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http://www.theregister.co.uk/2016/01/22/irish_gov_ddos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a port (Defaults to 443)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76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to keep file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70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for a single Email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25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for a Pre-Defined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8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1 for the first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41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 an Email Address (Mine)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386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Option 2 for my own server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475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 a “From” address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8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 a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20164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840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Enter Mail server information (Consolidated)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79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72416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59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Meterpreter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Meterpreter is an extension to the Metasploit Framework that leverages Metasploit functionality to extend the ability to exploit a victim system.</a:t>
            </a:r>
          </a:p>
          <a:p>
            <a:r>
              <a:rPr lang="en-US" dirty="0" smtClean="0"/>
              <a:t>Meterpreter provides for the facility to migrate to different processes once a system has be compromised.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384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Metasploit and setup listener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34051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582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look like this for a bit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57435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1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Eventually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76" y="2048467"/>
            <a:ext cx="7019048" cy="4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37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 of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this point, Metasploit is listening for the packet coming from your victim once the attempt to open the attachment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20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Up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careful.  You could easily escape the boundary of your test systems</a:t>
            </a:r>
          </a:p>
          <a:p>
            <a:r>
              <a:rPr lang="en-US" dirty="0" smtClean="0"/>
              <a:t>I covered this area so you would see what was available and how it interfaces to Metasploit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362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Basics</a:t>
            </a:r>
          </a:p>
          <a:p>
            <a:pPr lvl="1"/>
            <a:r>
              <a:rPr lang="en-US" dirty="0" err="1" smtClean="0"/>
              <a:t>Metasploit’s</a:t>
            </a:r>
            <a:r>
              <a:rPr lang="en-US" dirty="0" smtClean="0"/>
              <a:t> implementation of basic wireless attacks</a:t>
            </a:r>
          </a:p>
          <a:p>
            <a:pPr lvl="1"/>
            <a:r>
              <a:rPr lang="en-US" dirty="0" smtClean="0"/>
              <a:t>Require installation of a DHCP server</a:t>
            </a:r>
          </a:p>
          <a:p>
            <a:pPr lvl="1"/>
            <a:r>
              <a:rPr lang="en-US" dirty="0" smtClean="0"/>
              <a:t>Require update of Metasploit to include the Karma exploits – They are not installed in the default</a:t>
            </a:r>
          </a:p>
          <a:p>
            <a:pPr lvl="1"/>
            <a:r>
              <a:rPr lang="en-US" dirty="0" smtClean="0"/>
              <a:t>Once set up you can launch your own fake AP serving up a wireless connection that responds to any request to connect</a:t>
            </a:r>
          </a:p>
          <a:p>
            <a:r>
              <a:rPr lang="en-US" dirty="0" smtClean="0"/>
              <a:t>We will cover this in a little more detail in the last section of the course when we talk about wireless in detail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93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Building Modules in Metasploit</a:t>
            </a:r>
          </a:p>
          <a:p>
            <a:r>
              <a:rPr lang="en-CA" dirty="0"/>
              <a:t>Creating Exploits</a:t>
            </a:r>
          </a:p>
          <a:p>
            <a:r>
              <a:rPr lang="en-CA" dirty="0"/>
              <a:t>Porting Exploits</a:t>
            </a:r>
          </a:p>
          <a:p>
            <a:r>
              <a:rPr lang="en-CA" dirty="0"/>
              <a:t>Scripting</a:t>
            </a:r>
          </a:p>
          <a:p>
            <a:r>
              <a:rPr lang="en-CA" dirty="0"/>
              <a:t>Simulating Penetration Testing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Windows vs Linux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examples for meterpreter are shown in Windows.  This is because Windows is easier for meterpreter to deal with.</a:t>
            </a:r>
          </a:p>
          <a:p>
            <a:r>
              <a:rPr lang="en-US" dirty="0" smtClean="0"/>
              <a:t>The goal of meterpreter is to remain entirely in memory.  That is, no foot print on the hard drive to make detection more difficult</a:t>
            </a:r>
          </a:p>
          <a:p>
            <a:r>
              <a:rPr lang="en-US" dirty="0" smtClean="0"/>
              <a:t>Windows facilitates this through built in APIs that are not present in Linux</a:t>
            </a:r>
          </a:p>
          <a:p>
            <a:r>
              <a:rPr lang="en-US" dirty="0" smtClean="0"/>
              <a:t>We will work through a Linux example do to licensing and availability of </a:t>
            </a:r>
            <a:r>
              <a:rPr lang="en-US" dirty="0" err="1" smtClean="0"/>
              <a:t>metasploitable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MIS 5212.001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A82B-D576-4EA4-92F7-EA973A73D4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3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4652</TotalTime>
  <Words>2152</Words>
  <Application>Microsoft Office PowerPoint</Application>
  <PresentationFormat>On-screen Show (4:3)</PresentationFormat>
  <Paragraphs>517</Paragraphs>
  <Slides>87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Intro to Ethical Hacking</vt:lpstr>
      <vt:lpstr>Tonight's Plan</vt:lpstr>
      <vt:lpstr>In The News</vt:lpstr>
      <vt:lpstr>In The News</vt:lpstr>
      <vt:lpstr>In The News</vt:lpstr>
      <vt:lpstr>In The News</vt:lpstr>
      <vt:lpstr>In The News</vt:lpstr>
      <vt:lpstr>Meterpreter</vt:lpstr>
      <vt:lpstr>Windows vs Linux</vt:lpstr>
      <vt:lpstr>Exploiting a Linux machine</vt:lpstr>
      <vt:lpstr>Scan with nmap</vt:lpstr>
      <vt:lpstr>Scan with nmap</vt:lpstr>
      <vt:lpstr>Starting Exploit Build</vt:lpstr>
      <vt:lpstr>Completing the Exploit</vt:lpstr>
      <vt:lpstr>Now lets try Tomcat</vt:lpstr>
      <vt:lpstr>Starting Exploit Build</vt:lpstr>
      <vt:lpstr>Exploit Options</vt:lpstr>
      <vt:lpstr>Payload Options</vt:lpstr>
      <vt:lpstr>Note from the Net</vt:lpstr>
      <vt:lpstr>Options</vt:lpstr>
      <vt:lpstr>Results</vt:lpstr>
      <vt:lpstr>Ok, Now what!</vt:lpstr>
      <vt:lpstr>Backgrounding</vt:lpstr>
      <vt:lpstr>Meterpreter Scripts</vt:lpstr>
      <vt:lpstr>Some Meterpreter Scripts</vt:lpstr>
      <vt:lpstr>Avoiding Detection</vt:lpstr>
      <vt:lpstr>The Old Tools</vt:lpstr>
      <vt:lpstr>Listing Payloads</vt:lpstr>
      <vt:lpstr>Options</vt:lpstr>
      <vt:lpstr>MSFvenom</vt:lpstr>
      <vt:lpstr>Shikata Ga Nai</vt:lpstr>
      <vt:lpstr>Other Notes On Hiding</vt:lpstr>
      <vt:lpstr>Client Side Attacks</vt:lpstr>
      <vt:lpstr>NOPs</vt:lpstr>
      <vt:lpstr>Why Does This Matter</vt:lpstr>
      <vt:lpstr>What Does a NOP Sled look Like</vt:lpstr>
      <vt:lpstr>Metasploit-Framework</vt:lpstr>
      <vt:lpstr>Auxiliary Modules</vt:lpstr>
      <vt:lpstr>Auxiliary Admin</vt:lpstr>
      <vt:lpstr>Auxiliary Scanner</vt:lpstr>
      <vt:lpstr>Auxiliary Server</vt:lpstr>
      <vt:lpstr>Demo</vt:lpstr>
      <vt:lpstr>Launching Metasploitable</vt:lpstr>
      <vt:lpstr>Scanning Metasploitable</vt:lpstr>
      <vt:lpstr>Observation</vt:lpstr>
      <vt:lpstr>Exploit</vt:lpstr>
      <vt:lpstr>More of the Exploit</vt:lpstr>
      <vt:lpstr>Note on “Hands On”</vt:lpstr>
      <vt:lpstr>Social Engineer Toolkit</vt:lpstr>
      <vt:lpstr>Updating SET</vt:lpstr>
      <vt:lpstr>More on Updating</vt:lpstr>
      <vt:lpstr>Other Notes On Hiding</vt:lpstr>
      <vt:lpstr>Social Engineer Toolkit</vt:lpstr>
      <vt:lpstr>Finding SET in Kali</vt:lpstr>
      <vt:lpstr>Finding SET in Kali 2.0</vt:lpstr>
      <vt:lpstr>Exploring SET</vt:lpstr>
      <vt:lpstr>Updating SET</vt:lpstr>
      <vt:lpstr>More on Updating</vt:lpstr>
      <vt:lpstr>Initial Options</vt:lpstr>
      <vt:lpstr>Drilling Down</vt:lpstr>
      <vt:lpstr>Drilling Down</vt:lpstr>
      <vt:lpstr>Drilling Down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Walk Through of Attack</vt:lpstr>
      <vt:lpstr>Wrapping Up SET</vt:lpstr>
      <vt:lpstr>Karmetasploit</vt:lpstr>
      <vt:lpstr>Next Week</vt:lpstr>
      <vt:lpstr>Questions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Ethical Hacking</dc:title>
  <dc:creator>Wade</dc:creator>
  <cp:lastModifiedBy>Windows User</cp:lastModifiedBy>
  <cp:revision>323</cp:revision>
  <dcterms:created xsi:type="dcterms:W3CDTF">2014-08-27T02:09:01Z</dcterms:created>
  <dcterms:modified xsi:type="dcterms:W3CDTF">2016-01-25T21:17:55Z</dcterms:modified>
</cp:coreProperties>
</file>