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682" r:id="rId3"/>
    <p:sldId id="684" r:id="rId4"/>
    <p:sldId id="892" r:id="rId5"/>
    <p:sldId id="491" r:id="rId6"/>
    <p:sldId id="868" r:id="rId7"/>
    <p:sldId id="890" r:id="rId8"/>
    <p:sldId id="870" r:id="rId9"/>
    <p:sldId id="871" r:id="rId10"/>
    <p:sldId id="872" r:id="rId11"/>
    <p:sldId id="873" r:id="rId12"/>
    <p:sldId id="874" r:id="rId13"/>
    <p:sldId id="875" r:id="rId14"/>
    <p:sldId id="876" r:id="rId15"/>
    <p:sldId id="877" r:id="rId16"/>
    <p:sldId id="878" r:id="rId17"/>
    <p:sldId id="879" r:id="rId18"/>
    <p:sldId id="880" r:id="rId19"/>
    <p:sldId id="881" r:id="rId20"/>
    <p:sldId id="882" r:id="rId21"/>
    <p:sldId id="883" r:id="rId22"/>
    <p:sldId id="884" r:id="rId23"/>
    <p:sldId id="885" r:id="rId24"/>
    <p:sldId id="886" r:id="rId25"/>
    <p:sldId id="887" r:id="rId26"/>
    <p:sldId id="888" r:id="rId27"/>
    <p:sldId id="889" r:id="rId28"/>
    <p:sldId id="528" r:id="rId29"/>
    <p:sldId id="3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07/06/19/venezuelans-set-new-wifi-distance-record-237-mi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government.com/news/wp-content/uploads/2009/04/area-51-satellite-imag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374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articles/cybersecurity-training-military-style-1457921566" TargetMode="External"/><Relationship Id="rId7" Type="http://schemas.openxmlformats.org/officeDocument/2006/relationships/hyperlink" Target="http://www.martinsvillebulletin.com/news/city-county-schools-awarded-grants-for-cybersecurity-camps/article_75000824-e988-11e5-b3cc-8bc49be61bed.html" TargetMode="External"/><Relationship Id="rId2" Type="http://schemas.openxmlformats.org/officeDocument/2006/relationships/hyperlink" Target="http://www.forbes.com/sites/thomasbrewster/2016/03/11/kkk-staminus-hacked/#832e3ba6942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hackernews.com/2016/03/isp-sells-data-to-advertisers.html" TargetMode="External"/><Relationship Id="rId5" Type="http://schemas.openxmlformats.org/officeDocument/2006/relationships/hyperlink" Target="http://www.nbcnews.com/tech/tech-news/how-hacker-s-typo-helped-stop-billion-dollar-bank-heist-n536526" TargetMode="External"/><Relationship Id="rId4" Type="http://schemas.openxmlformats.org/officeDocument/2006/relationships/hyperlink" Target="http://www.ehackingnews.com/2016/03/drown-attack-risks-millions-of-popula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hackernews.com/2016/03/ddos-protection.html" TargetMode="External"/><Relationship Id="rId7" Type="http://schemas.openxmlformats.org/officeDocument/2006/relationships/hyperlink" Target="http://www.securityweek.com/romanian-court-approves-extradition-hacker-guccifer-us" TargetMode="External"/><Relationship Id="rId2" Type="http://schemas.openxmlformats.org/officeDocument/2006/relationships/hyperlink" Target="http://www.securityweek.com/android-trojan-posing-flash-player-targets-banking-ap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urityweek.com/drown-vulnerability-still-unpatched-most-cloud-services" TargetMode="External"/><Relationship Id="rId5" Type="http://schemas.openxmlformats.org/officeDocument/2006/relationships/hyperlink" Target="http://www.zdnet.com/article/if-apple-can-help-china-it-can-help-us-us-doj/" TargetMode="External"/><Relationship Id="rId4" Type="http://schemas.openxmlformats.org/officeDocument/2006/relationships/hyperlink" Target="http://www.bbc.com/news/technology-344748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.news.yahoo.com/obama-says-cannot-legal-case-apple-inc-223034884--finance.html" TargetMode="External"/><Relationship Id="rId2" Type="http://schemas.openxmlformats.org/officeDocument/2006/relationships/hyperlink" Target="https://www.aclu.org/blog/free-future/one-fbis-major-claims-iphone-case-fraudul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ebsonsecurity.com/2016/03/hackers-target-anti-ddos-firm-staminus/" TargetMode="External"/><Relationship Id="rId4" Type="http://schemas.openxmlformats.org/officeDocument/2006/relationships/hyperlink" Target="http://www.nytimes.com/2016/03/13/us/politics/whatsapp-encryption-said-to-stymie-wiretap-order.html?_r=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dy_Lamarr#/media/File:Lamarr_patent.png" TargetMode="External"/><Relationship Id="rId2" Type="http://schemas.openxmlformats.org/officeDocument/2006/relationships/hyperlink" Target="http://www.pixmule.com/hedy-lamar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10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community.mis.temple.edu/mis5212sec001s16/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tools are cheap</a:t>
            </a:r>
          </a:p>
          <a:p>
            <a:pPr lvl="1"/>
            <a:r>
              <a:rPr lang="en-US" dirty="0" smtClean="0"/>
              <a:t>Hardware is close to zero</a:t>
            </a:r>
          </a:p>
          <a:p>
            <a:pPr lvl="1"/>
            <a:r>
              <a:rPr lang="en-US" dirty="0" smtClean="0"/>
              <a:t>Software </a:t>
            </a:r>
            <a:r>
              <a:rPr lang="en-US" u="sng" dirty="0" smtClean="0"/>
              <a:t>is</a:t>
            </a:r>
            <a:r>
              <a:rPr lang="en-US" dirty="0" smtClean="0"/>
              <a:t> zero</a:t>
            </a:r>
          </a:p>
          <a:p>
            <a:r>
              <a:rPr lang="en-US" dirty="0" smtClean="0"/>
              <a:t>Segregation doesn’t work</a:t>
            </a:r>
          </a:p>
          <a:p>
            <a:pPr lvl="1"/>
            <a:r>
              <a:rPr lang="en-US" dirty="0" smtClean="0"/>
              <a:t>Even with “guest” networks, there still on your wires and can still cause you issues</a:t>
            </a:r>
          </a:p>
          <a:p>
            <a:r>
              <a:rPr lang="en-US" dirty="0" smtClean="0"/>
              <a:t>Fallacy of “We don’t have any wireless”</a:t>
            </a:r>
          </a:p>
          <a:p>
            <a:pPr lvl="1"/>
            <a:r>
              <a:rPr lang="en-US" dirty="0" smtClean="0"/>
              <a:t>No, you just don’t know about the wireless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doesn’t protect you, at least not completely</a:t>
            </a:r>
          </a:p>
          <a:p>
            <a:r>
              <a:rPr lang="en-US" dirty="0" smtClean="0"/>
              <a:t>Authentication doesn’t </a:t>
            </a:r>
            <a:r>
              <a:rPr lang="en-US" dirty="0"/>
              <a:t>protect you, at least not completely</a:t>
            </a:r>
          </a:p>
          <a:p>
            <a:r>
              <a:rPr lang="en-US" dirty="0" smtClean="0"/>
              <a:t>Firewalls?  Really, we’re going to go their?</a:t>
            </a:r>
          </a:p>
          <a:p>
            <a:r>
              <a:rPr lang="en-US" dirty="0" smtClean="0"/>
              <a:t>Why would anybody attack us?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required to use wireless access means you need to be relatively close</a:t>
            </a:r>
          </a:p>
          <a:p>
            <a:r>
              <a:rPr lang="en-US" dirty="0" smtClean="0"/>
              <a:t>Signal required to “sniff” traffic means attacker could be miles away with the right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3657600"/>
            <a:ext cx="8371428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://www.engadget.com/2007/06/19/venezuelans-set-new-wifi-distance-record-237-miles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13568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Ways Are The Worst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Wireless networking is a shared segment</a:t>
            </a:r>
          </a:p>
          <a:p>
            <a:pPr lvl="1"/>
            <a:r>
              <a:rPr lang="en-US" dirty="0" smtClean="0"/>
              <a:t>Think “Hub”, not “Switch”</a:t>
            </a:r>
          </a:p>
          <a:p>
            <a:r>
              <a:rPr lang="en-US" dirty="0" smtClean="0"/>
              <a:t>Sniffing is passive</a:t>
            </a:r>
          </a:p>
          <a:p>
            <a:pPr lvl="1"/>
            <a:r>
              <a:rPr lang="en-US" dirty="0" smtClean="0"/>
              <a:t>No access required</a:t>
            </a:r>
          </a:p>
          <a:p>
            <a:pPr lvl="1"/>
            <a:r>
              <a:rPr lang="en-US" dirty="0" smtClean="0"/>
              <a:t>No forensic evidence attacker was there</a:t>
            </a:r>
          </a:p>
          <a:p>
            <a:pPr lvl="1"/>
            <a:r>
              <a:rPr lang="en-US" dirty="0" smtClean="0"/>
              <a:t>Only need some level of physical proximity</a:t>
            </a:r>
          </a:p>
          <a:p>
            <a:r>
              <a:rPr lang="en-US" dirty="0" smtClean="0"/>
              <a:t>So, you would need to be here, to be safe.  Maybe!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4908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863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www.darkgovernment.com/news/wp-content/uploads/2009/04/area-51-satellite-image.jpg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Jamming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Traceable</a:t>
            </a:r>
          </a:p>
          <a:p>
            <a:r>
              <a:rPr lang="en-US" dirty="0" smtClean="0"/>
              <a:t>802.11 attacks</a:t>
            </a:r>
          </a:p>
          <a:p>
            <a:pPr lvl="1"/>
            <a:r>
              <a:rPr lang="en-US" dirty="0" smtClean="0"/>
              <a:t>Cheap (Free?)</a:t>
            </a:r>
          </a:p>
          <a:p>
            <a:pPr lvl="1"/>
            <a:r>
              <a:rPr lang="en-US" dirty="0" smtClean="0"/>
              <a:t>Can look like regular traffic</a:t>
            </a:r>
          </a:p>
          <a:p>
            <a:pPr lvl="1"/>
            <a:r>
              <a:rPr lang="en-US" dirty="0" smtClean="0"/>
              <a:t>Effective, and hard to locate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problems</a:t>
            </a:r>
          </a:p>
          <a:p>
            <a:pPr lvl="1"/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LEAP</a:t>
            </a:r>
          </a:p>
          <a:p>
            <a:pPr lvl="1"/>
            <a:r>
              <a:rPr lang="en-US" dirty="0" smtClean="0"/>
              <a:t>Bluetooth authentication</a:t>
            </a:r>
          </a:p>
          <a:p>
            <a:pPr lvl="1"/>
            <a:r>
              <a:rPr lang="en-US" dirty="0" smtClean="0"/>
              <a:t>Preferred networks broadcast</a:t>
            </a:r>
          </a:p>
          <a:p>
            <a:pPr lvl="1"/>
            <a:r>
              <a:rPr lang="en-US" dirty="0" smtClean="0"/>
              <a:t>Management frames cannot be encrypted</a:t>
            </a:r>
          </a:p>
          <a:p>
            <a:pPr lvl="2"/>
            <a:r>
              <a:rPr lang="en-US" dirty="0" smtClean="0"/>
              <a:t>Easily capture</a:t>
            </a:r>
          </a:p>
          <a:p>
            <a:pPr lvl="1"/>
            <a:r>
              <a:rPr lang="en-US" dirty="0" smtClean="0"/>
              <a:t>Geo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players</a:t>
            </a:r>
          </a:p>
          <a:p>
            <a:pPr lvl="1"/>
            <a:r>
              <a:rPr lang="en-US" dirty="0" smtClean="0"/>
              <a:t>FCC – Federal Communications Commission</a:t>
            </a:r>
          </a:p>
          <a:p>
            <a:pPr lvl="1"/>
            <a:r>
              <a:rPr lang="en-US" dirty="0" smtClean="0"/>
              <a:t>IEEE – Institute of Electrical and Electronics Engineers</a:t>
            </a:r>
          </a:p>
          <a:p>
            <a:pPr lvl="1"/>
            <a:r>
              <a:rPr lang="en-US" dirty="0" smtClean="0"/>
              <a:t>IETF – Internet Engineering Task Force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Regulatory Body</a:t>
            </a:r>
          </a:p>
          <a:p>
            <a:pPr lvl="1"/>
            <a:r>
              <a:rPr lang="en-US" dirty="0" smtClean="0"/>
              <a:t>Sets output power limits</a:t>
            </a:r>
          </a:p>
          <a:p>
            <a:pPr lvl="1"/>
            <a:r>
              <a:rPr lang="en-US" dirty="0" smtClean="0"/>
              <a:t>Investigates interference cases</a:t>
            </a:r>
          </a:p>
          <a:p>
            <a:pPr lvl="1"/>
            <a:r>
              <a:rPr lang="en-US" dirty="0" smtClean="0"/>
              <a:t>Requires acceptance testing of new products prior to going on sale</a:t>
            </a:r>
          </a:p>
          <a:p>
            <a:pPr lvl="1"/>
            <a:r>
              <a:rPr lang="en-US" dirty="0" smtClean="0"/>
              <a:t>Covers all of US including territories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Develops the detailed “specifications” for layer 1 and 2</a:t>
            </a:r>
          </a:p>
          <a:p>
            <a:pPr lvl="1"/>
            <a:r>
              <a:rPr lang="en-US" dirty="0" smtClean="0"/>
              <a:t>PHY</a:t>
            </a:r>
          </a:p>
          <a:p>
            <a:pPr lvl="1"/>
            <a:r>
              <a:rPr lang="en-US" dirty="0" smtClean="0"/>
              <a:t>MAC</a:t>
            </a:r>
          </a:p>
          <a:p>
            <a:r>
              <a:rPr lang="en-US" dirty="0" smtClean="0"/>
              <a:t>Complies with FCC and other country regulatory bodies</a:t>
            </a:r>
          </a:p>
          <a:p>
            <a:r>
              <a:rPr lang="en-US" dirty="0" smtClean="0"/>
              <a:t>Membership made up of vendors, manufactures, 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makeup to IEEE</a:t>
            </a:r>
          </a:p>
          <a:p>
            <a:r>
              <a:rPr lang="en-US" dirty="0" smtClean="0"/>
              <a:t>Responsible for layer 3 and above</a:t>
            </a:r>
          </a:p>
          <a:p>
            <a:r>
              <a:rPr lang="en-US" dirty="0" smtClean="0"/>
              <a:t>Standards are published as RFCs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Ettercap Lab</a:t>
            </a:r>
          </a:p>
          <a:p>
            <a:r>
              <a:rPr lang="en-US" dirty="0" smtClean="0"/>
              <a:t>Introduction to Wireless Security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Organization</a:t>
            </a:r>
          </a:p>
          <a:p>
            <a:r>
              <a:rPr lang="en-US" dirty="0" smtClean="0"/>
              <a:t>Focused on interoperability</a:t>
            </a:r>
          </a:p>
          <a:p>
            <a:r>
              <a:rPr lang="en-US" dirty="0" smtClean="0"/>
              <a:t>In early days work out pre-specification requirements due to vendor concerns over time required by IEEE and IETF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Extensible Authentication Protocol</a:t>
            </a:r>
          </a:p>
          <a:p>
            <a:r>
              <a:rPr lang="en-US" dirty="0" smtClean="0"/>
              <a:t>Defines framework to authenticate users to the network (Not limited to Wireless)</a:t>
            </a:r>
          </a:p>
          <a:p>
            <a:r>
              <a:rPr lang="en-US" dirty="0" smtClean="0"/>
              <a:t>Works with IEEE 802.1x</a:t>
            </a:r>
          </a:p>
          <a:p>
            <a:r>
              <a:rPr lang="en-US" dirty="0" smtClean="0"/>
              <a:t>IETF provides extremely detailed information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tools.ietf.org/html/rfc3748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replacement for WEP</a:t>
            </a:r>
          </a:p>
          <a:p>
            <a:r>
              <a:rPr lang="en-US" dirty="0" smtClean="0"/>
              <a:t>Provided for enhanced security</a:t>
            </a:r>
          </a:p>
          <a:p>
            <a:r>
              <a:rPr lang="en-US" dirty="0" smtClean="0"/>
              <a:t>Introduces TKIP and CCMP</a:t>
            </a:r>
          </a:p>
          <a:p>
            <a:pPr lvl="1"/>
            <a:r>
              <a:rPr lang="en-US" dirty="0" smtClean="0"/>
              <a:t>TKIP – Temporal Key Interchange Protocol</a:t>
            </a:r>
          </a:p>
          <a:p>
            <a:pPr lvl="1"/>
            <a:r>
              <a:rPr lang="en-US" dirty="0"/>
              <a:t>CCMP - Counter Mode Cipher Block Chaining Message Authentication Code Protocol, Counter Mode CBC-MAC Protocol or simply </a:t>
            </a:r>
            <a:r>
              <a:rPr lang="en-US" dirty="0" smtClean="0"/>
              <a:t>CCMP</a:t>
            </a:r>
          </a:p>
          <a:p>
            <a:r>
              <a:rPr lang="en-US" dirty="0" smtClean="0"/>
              <a:t>Later rolled in to 802.11-2007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“dB” – Decibels</a:t>
            </a:r>
          </a:p>
          <a:p>
            <a:pPr lvl="1"/>
            <a:r>
              <a:rPr lang="en-US" dirty="0" smtClean="0"/>
              <a:t>SSID – Service Set Identifier (Name Advertised)</a:t>
            </a:r>
          </a:p>
          <a:p>
            <a:pPr lvl="1"/>
            <a:r>
              <a:rPr lang="en-US" dirty="0" smtClean="0"/>
              <a:t>BSSID – Basic Service Set Identifier (Think MAC Address)</a:t>
            </a:r>
          </a:p>
          <a:p>
            <a:pPr lvl="1"/>
            <a:r>
              <a:rPr lang="en-US" dirty="0" smtClean="0"/>
              <a:t>EAP Extensible Authentication Protocol</a:t>
            </a:r>
          </a:p>
          <a:p>
            <a:pPr lvl="1"/>
            <a:r>
              <a:rPr lang="en-US" dirty="0" smtClean="0"/>
              <a:t>EAPOL – EAP over 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access mechanism</a:t>
            </a:r>
          </a:p>
          <a:p>
            <a:r>
              <a:rPr lang="en-US" dirty="0" smtClean="0"/>
              <a:t>Fragmentation support</a:t>
            </a:r>
          </a:p>
          <a:p>
            <a:r>
              <a:rPr lang="en-US" dirty="0" smtClean="0"/>
              <a:t>Reliable data delivery</a:t>
            </a:r>
          </a:p>
          <a:p>
            <a:r>
              <a:rPr lang="en-US" dirty="0" smtClean="0"/>
              <a:t>Network separation on same frequency (BSSID)</a:t>
            </a:r>
          </a:p>
          <a:p>
            <a:r>
              <a:rPr lang="en-US" dirty="0" smtClean="0"/>
              <a:t>Mobility between BSSs (Roaming)</a:t>
            </a:r>
          </a:p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Access Points</a:t>
            </a:r>
          </a:p>
          <a:p>
            <a:pPr lvl="1"/>
            <a:r>
              <a:rPr lang="en-US" dirty="0" smtClean="0"/>
              <a:t>Peer to Peer (Ad-Hoc)</a:t>
            </a:r>
          </a:p>
          <a:p>
            <a:pPr lvl="1"/>
            <a:r>
              <a:rPr lang="en-US" dirty="0" smtClean="0"/>
              <a:t>Point to Point (Typically proprietary to bridge locations where cabling is not feasible, also known as Wireless Distribution Networks)</a:t>
            </a:r>
          </a:p>
          <a:p>
            <a:pPr lvl="1"/>
            <a:r>
              <a:rPr lang="en-US" dirty="0" smtClean="0"/>
              <a:t>Mesh (Think massive ad-hoc)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7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Specification for network authentication</a:t>
            </a:r>
          </a:p>
          <a:p>
            <a:r>
              <a:rPr lang="en-US" dirty="0" smtClean="0"/>
              <a:t>Originally designed for wired networks</a:t>
            </a:r>
          </a:p>
          <a:p>
            <a:r>
              <a:rPr lang="en-US" dirty="0" smtClean="0"/>
              <a:t>Used for NAC (Network Access Control)</a:t>
            </a:r>
          </a:p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Supplicant (End point agent)</a:t>
            </a:r>
          </a:p>
          <a:p>
            <a:pPr lvl="1"/>
            <a:r>
              <a:rPr lang="en-US" dirty="0" smtClean="0"/>
              <a:t>Authenticator (Typically a 802.1x capable switch)</a:t>
            </a:r>
          </a:p>
          <a:p>
            <a:pPr lvl="1"/>
            <a:r>
              <a:rPr lang="en-US" dirty="0" smtClean="0"/>
              <a:t>Authentication Server (LDAP, AD, etc…)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802.11-2007 defines MAC layer</a:t>
            </a:r>
          </a:p>
          <a:p>
            <a:r>
              <a:rPr lang="en-US" dirty="0" smtClean="0"/>
              <a:t>Three types of frames</a:t>
            </a:r>
          </a:p>
          <a:p>
            <a:pPr lvl="1"/>
            <a:r>
              <a:rPr lang="en-US" dirty="0" smtClean="0"/>
              <a:t>Management (Beacon, Probe, Authentication)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Control (Confirmation of packet reception)</a:t>
            </a:r>
          </a:p>
          <a:p>
            <a:r>
              <a:rPr lang="en-US" dirty="0" smtClean="0"/>
              <a:t>Defines addressing and features</a:t>
            </a:r>
          </a:p>
          <a:p>
            <a:r>
              <a:rPr lang="en-US" dirty="0" smtClean="0"/>
              <a:t>Designed to accommodate roaming, power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</a:p>
          <a:p>
            <a:r>
              <a:rPr lang="en-CA" dirty="0" smtClean="0"/>
              <a:t>More wireless</a:t>
            </a:r>
          </a:p>
          <a:p>
            <a:pPr lvl="1"/>
            <a:r>
              <a:rPr lang="en-CA" dirty="0" smtClean="0"/>
              <a:t>Kismet</a:t>
            </a:r>
          </a:p>
          <a:p>
            <a:pPr lvl="1"/>
            <a:r>
              <a:rPr lang="en-CA" dirty="0" smtClean="0"/>
              <a:t>More about WEP</a:t>
            </a:r>
          </a:p>
          <a:p>
            <a:pPr lvl="1"/>
            <a:r>
              <a:rPr lang="en-CA" dirty="0" smtClean="0"/>
              <a:t>Intro to </a:t>
            </a:r>
            <a:r>
              <a:rPr lang="en-CA" dirty="0" err="1" smtClean="0"/>
              <a:t>AirCrack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http://www.forbes.com/sites/thomasbrewster/2016/03/11/kkk-staminus-hacked/#832e3ba6942b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http://www.wsj.com/articles/cybersecurity-training-military-style-1457921566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www.ehackingnews.com/2016/03/drown-attack-risks-millions-of-popular.html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www.nbcnews.com/tech/tech-news/how-hacker-s-typo-helped-stop-billion-dollar-bank-heist-n536526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thehackernews.com/2016/03/isp-sells-data-to-advertisers.html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www.martinsvillebulletin.com/news/city-county-schools-awarded-grants-for-cybersecurity-camps/article_75000824-e988-11e5-b3cc-8bc49be61bed.html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www.securityweek.com/android-trojan-posing-flash-player-targets-banking-apps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thehackernews.com/2016/03/ddos-protection.html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www.bbc.com/news/technology-34474883</a:t>
            </a:r>
            <a:r>
              <a:rPr lang="en-US" dirty="0" smtClean="0"/>
              <a:t> (</a:t>
            </a:r>
            <a:r>
              <a:rPr lang="en-US" dirty="0" err="1" smtClean="0"/>
              <a:t>minecraft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5"/>
              </a:rPr>
              <a:t>http://www.zdnet.com/article/if-apple-can-help-china-it-can-help-us-us-doj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www.securityweek.com/drown-vulnerability-still-unpatched-most-cloud-services</a:t>
            </a:r>
            <a:endParaRPr lang="en-US" dirty="0" smtClean="0"/>
          </a:p>
          <a:p>
            <a:pPr lvl="1"/>
            <a:r>
              <a:rPr lang="en-US">
                <a:hlinkClick r:id="rId7"/>
              </a:rPr>
              <a:t>http</a:t>
            </a:r>
            <a:r>
              <a:rPr lang="en-US">
                <a:hlinkClick r:id="rId7"/>
              </a:rPr>
              <a:t>://</a:t>
            </a:r>
            <a:r>
              <a:rPr lang="en-US" smtClean="0">
                <a:hlinkClick r:id="rId7"/>
              </a:rPr>
              <a:t>www.securityweek.com/romanian-court-approves-extradition-hacker-guccifer-us</a:t>
            </a:r>
            <a:endParaRPr lang="en-US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1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www.aclu.org/blog/free-future/one-fbis-major-claims-iphone-case-fraudulent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https://ca.news.yahoo.com/obama-says-cannot-legal-case-apple-inc-223034884--</a:t>
            </a:r>
            <a:r>
              <a:rPr lang="en-US" dirty="0" smtClean="0">
                <a:hlinkClick r:id="rId3"/>
              </a:rPr>
              <a:t>finance.html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http://www.nytimes.com/2016/03/13/us/politics/whatsapp-encryption-said-to-stymie-wiretap-order.html?_</a:t>
            </a:r>
            <a:r>
              <a:rPr lang="en-US" dirty="0" smtClean="0">
                <a:hlinkClick r:id="rId4"/>
              </a:rPr>
              <a:t>r=0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http://krebsonsecurity.com/2016/03/hackers-target-anti-ddos-firm-staminus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 small bit of trivia:</a:t>
            </a:r>
          </a:p>
          <a:p>
            <a:r>
              <a:rPr lang="en-US" dirty="0" smtClean="0"/>
              <a:t>Who invented the technology we now think of as </a:t>
            </a:r>
            <a:r>
              <a:rPr lang="en-US" dirty="0" err="1" smtClean="0"/>
              <a:t>WiFi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304099"/>
            <a:ext cx="3581400" cy="47770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dirty="0" smtClean="0"/>
              <a:t>Source: </a:t>
            </a:r>
            <a:r>
              <a:rPr lang="en-US" dirty="0">
                <a:hlinkClick r:id="rId2"/>
              </a:rPr>
              <a:t>http://www.pixmule.com/hedy-lamarr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https://en.wikipedia.org/wiki/Hedy_Lamarr#/</a:t>
            </a:r>
            <a:r>
              <a:rPr lang="en-US" dirty="0" smtClean="0">
                <a:hlinkClick r:id="rId3"/>
              </a:rPr>
              <a:t>media/File:Lamarr_patent.png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405213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3258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Actress </a:t>
            </a:r>
            <a:r>
              <a:rPr lang="en-US" dirty="0" err="1" smtClean="0"/>
              <a:t>Hedy</a:t>
            </a:r>
            <a:r>
              <a:rPr lang="en-US" dirty="0" smtClean="0"/>
              <a:t> Lamar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78296"/>
            <a:ext cx="4048207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vs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is different</a:t>
            </a:r>
          </a:p>
          <a:p>
            <a:pPr lvl="1"/>
            <a:r>
              <a:rPr lang="en-US" dirty="0" smtClean="0"/>
              <a:t>Physical security is no longer relevant</a:t>
            </a:r>
          </a:p>
          <a:p>
            <a:pPr lvl="2"/>
            <a:r>
              <a:rPr lang="en-US" dirty="0" smtClean="0"/>
              <a:t>Access from outside perimeter</a:t>
            </a:r>
          </a:p>
          <a:p>
            <a:pPr lvl="2"/>
            <a:r>
              <a:rPr lang="en-US" dirty="0" smtClean="0"/>
              <a:t>Users connecting to “other” networks</a:t>
            </a:r>
          </a:p>
          <a:p>
            <a:pPr lvl="1"/>
            <a:r>
              <a:rPr lang="en-US" dirty="0" smtClean="0"/>
              <a:t>Users and Networks are vulnerable even when not in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3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5756</TotalTime>
  <Words>889</Words>
  <Application>Microsoft Office PowerPoint</Application>
  <PresentationFormat>On-screen Show (4:3)</PresentationFormat>
  <Paragraphs>239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 The News</vt:lpstr>
      <vt:lpstr>In The News</vt:lpstr>
      <vt:lpstr>In The News</vt:lpstr>
      <vt:lpstr>Wireless Security</vt:lpstr>
      <vt:lpstr>Ettercap Lab</vt:lpstr>
      <vt:lpstr>The Answer</vt:lpstr>
      <vt:lpstr>Security vs Mobility</vt:lpstr>
      <vt:lpstr>More Issues</vt:lpstr>
      <vt:lpstr>Still More Issues</vt:lpstr>
      <vt:lpstr>Leakage</vt:lpstr>
      <vt:lpstr>Old Ways Are The Worst Ways</vt:lpstr>
      <vt:lpstr>Denial of Service</vt:lpstr>
      <vt:lpstr>Protocol Issues</vt:lpstr>
      <vt:lpstr>Standards</vt:lpstr>
      <vt:lpstr>FCC</vt:lpstr>
      <vt:lpstr>IEEE</vt:lpstr>
      <vt:lpstr>IETF</vt:lpstr>
      <vt:lpstr>WiFi Alliance</vt:lpstr>
      <vt:lpstr>EAP</vt:lpstr>
      <vt:lpstr>802.11i</vt:lpstr>
      <vt:lpstr>802.11 MAC Layer</vt:lpstr>
      <vt:lpstr>802.11 MAC Layer</vt:lpstr>
      <vt:lpstr>Architectures</vt:lpstr>
      <vt:lpstr>802.1x</vt:lpstr>
      <vt:lpstr>802.11 Framing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396</cp:revision>
  <dcterms:created xsi:type="dcterms:W3CDTF">2014-08-27T02:09:01Z</dcterms:created>
  <dcterms:modified xsi:type="dcterms:W3CDTF">2016-03-14T21:00:10Z</dcterms:modified>
</cp:coreProperties>
</file>