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sldIdLst>
    <p:sldId id="256" r:id="rId2"/>
    <p:sldId id="682" r:id="rId3"/>
    <p:sldId id="857" r:id="rId4"/>
    <p:sldId id="865" r:id="rId5"/>
    <p:sldId id="866" r:id="rId6"/>
    <p:sldId id="873" r:id="rId7"/>
    <p:sldId id="867" r:id="rId8"/>
    <p:sldId id="868" r:id="rId9"/>
    <p:sldId id="874" r:id="rId10"/>
    <p:sldId id="869" r:id="rId11"/>
    <p:sldId id="871" r:id="rId12"/>
    <p:sldId id="872" r:id="rId13"/>
    <p:sldId id="882" r:id="rId14"/>
    <p:sldId id="881" r:id="rId15"/>
    <p:sldId id="880" r:id="rId16"/>
    <p:sldId id="879" r:id="rId17"/>
    <p:sldId id="878" r:id="rId18"/>
    <p:sldId id="877" r:id="rId19"/>
    <p:sldId id="876" r:id="rId20"/>
    <p:sldId id="886" r:id="rId21"/>
    <p:sldId id="875" r:id="rId22"/>
    <p:sldId id="885" r:id="rId23"/>
    <p:sldId id="883" r:id="rId24"/>
    <p:sldId id="884" r:id="rId25"/>
    <p:sldId id="887" r:id="rId26"/>
    <p:sldId id="891" r:id="rId27"/>
    <p:sldId id="892" r:id="rId28"/>
    <p:sldId id="834" r:id="rId29"/>
    <p:sldId id="835" r:id="rId30"/>
    <p:sldId id="836" r:id="rId31"/>
    <p:sldId id="858" r:id="rId32"/>
    <p:sldId id="837" r:id="rId33"/>
    <p:sldId id="838" r:id="rId34"/>
    <p:sldId id="839" r:id="rId35"/>
    <p:sldId id="840" r:id="rId36"/>
    <p:sldId id="859" r:id="rId37"/>
    <p:sldId id="860" r:id="rId38"/>
    <p:sldId id="861" r:id="rId39"/>
    <p:sldId id="528" r:id="rId40"/>
    <p:sldId id="3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3EAD8-6D9C-474A-80E8-55CD568CC287}" type="datetimeFigureOut">
              <a:rPr lang="en-US" smtClean="0"/>
              <a:t>2/9/2018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DFA81E-3D39-4640-8F50-0F2C7E59BD93}" type="slidenum">
              <a:rPr lang="en-US" smtClean="0"/>
              <a:t>‹#›</a:t>
            </a:fld>
            <a:endParaRPr lang="en-US" dirty="0"/>
          </a:p>
        </p:txBody>
      </p:sp>
    </p:spTree>
    <p:extLst>
      <p:ext uri="{BB962C8B-B14F-4D97-AF65-F5344CB8AC3E}">
        <p14:creationId xmlns:p14="http://schemas.microsoft.com/office/powerpoint/2010/main" val="157741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11F16FC-DB13-4775-8542-A0839789E26D}" type="datetime1">
              <a:rPr lang="en-US" smtClean="0"/>
              <a:t>2/9/2018</a:t>
            </a:fld>
            <a:endParaRPr lang="en-US" dirty="0"/>
          </a:p>
        </p:txBody>
      </p:sp>
      <p:sp>
        <p:nvSpPr>
          <p:cNvPr id="17" name="Footer Placeholder 16"/>
          <p:cNvSpPr>
            <a:spLocks noGrp="1"/>
          </p:cNvSpPr>
          <p:nvPr>
            <p:ph type="ftr" sz="quarter" idx="11"/>
          </p:nvPr>
        </p:nvSpPr>
        <p:spPr/>
        <p:txBody>
          <a:bodyPr/>
          <a:lstStyle/>
          <a:p>
            <a:r>
              <a:rPr lang="en-US" dirty="0" smtClean="0"/>
              <a:t>MIS 5212.001</a:t>
            </a:r>
            <a:endParaRPr lang="en-US" dirty="0"/>
          </a:p>
        </p:txBody>
      </p:sp>
      <p:sp>
        <p:nvSpPr>
          <p:cNvPr id="29" name="Slide Number Placeholder 28"/>
          <p:cNvSpPr>
            <a:spLocks noGrp="1"/>
          </p:cNvSpPr>
          <p:nvPr>
            <p:ph type="sldNum" sz="quarter" idx="12"/>
          </p:nvPr>
        </p:nvSpPr>
        <p:spPr/>
        <p:txBody>
          <a:bodyPr/>
          <a:lstStyle/>
          <a:p>
            <a:fld id="{9531A82B-D576-4EA4-92F7-EA973A73D499}"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3BC08E-2CD5-4480-99D2-BB5B6DFF4394}" type="datetime1">
              <a:rPr lang="en-US" smtClean="0"/>
              <a:t>2/9/2018</a:t>
            </a:fld>
            <a:endParaRPr lang="en-US" dirty="0"/>
          </a:p>
        </p:txBody>
      </p:sp>
      <p:sp>
        <p:nvSpPr>
          <p:cNvPr id="5" name="Footer Placeholder 4"/>
          <p:cNvSpPr>
            <a:spLocks noGrp="1"/>
          </p:cNvSpPr>
          <p:nvPr>
            <p:ph type="ftr" sz="quarter" idx="11"/>
          </p:nvPr>
        </p:nvSpPr>
        <p:spPr/>
        <p:txBody>
          <a:bodyPr/>
          <a:lstStyle/>
          <a:p>
            <a:r>
              <a:rPr lang="en-US" dirty="0" smtClean="0"/>
              <a:t>MIS 5212.001</a:t>
            </a:r>
            <a:endParaRPr lang="en-US" dirty="0"/>
          </a:p>
        </p:txBody>
      </p:sp>
      <p:sp>
        <p:nvSpPr>
          <p:cNvPr id="6" name="Slide Number Placeholder 5"/>
          <p:cNvSpPr>
            <a:spLocks noGrp="1"/>
          </p:cNvSpPr>
          <p:nvPr>
            <p:ph type="sldNum" sz="quarter" idx="12"/>
          </p:nvPr>
        </p:nvSpPr>
        <p:spPr/>
        <p:txBody>
          <a:bodyPr/>
          <a:lstStyle/>
          <a:p>
            <a:fld id="{9531A82B-D576-4EA4-92F7-EA973A73D4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35E81B-1403-4C3D-B531-0F099872ECE3}" type="datetime1">
              <a:rPr lang="en-US" smtClean="0"/>
              <a:t>2/9/2018</a:t>
            </a:fld>
            <a:endParaRPr lang="en-US" dirty="0"/>
          </a:p>
        </p:txBody>
      </p:sp>
      <p:sp>
        <p:nvSpPr>
          <p:cNvPr id="5" name="Footer Placeholder 4"/>
          <p:cNvSpPr>
            <a:spLocks noGrp="1"/>
          </p:cNvSpPr>
          <p:nvPr>
            <p:ph type="ftr" sz="quarter" idx="11"/>
          </p:nvPr>
        </p:nvSpPr>
        <p:spPr/>
        <p:txBody>
          <a:bodyPr/>
          <a:lstStyle/>
          <a:p>
            <a:r>
              <a:rPr lang="en-US" dirty="0" smtClean="0"/>
              <a:t>MIS 5212.001</a:t>
            </a:r>
            <a:endParaRPr lang="en-US" dirty="0"/>
          </a:p>
        </p:txBody>
      </p:sp>
      <p:sp>
        <p:nvSpPr>
          <p:cNvPr id="6" name="Slide Number Placeholder 5"/>
          <p:cNvSpPr>
            <a:spLocks noGrp="1"/>
          </p:cNvSpPr>
          <p:nvPr>
            <p:ph type="sldNum" sz="quarter" idx="12"/>
          </p:nvPr>
        </p:nvSpPr>
        <p:spPr/>
        <p:txBody>
          <a:bodyPr/>
          <a:lstStyle/>
          <a:p>
            <a:fld id="{9531A82B-D576-4EA4-92F7-EA973A73D49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65903-7047-4F5D-8686-6626786867B1}" type="datetime1">
              <a:rPr lang="en-US" smtClean="0"/>
              <a:t>2/9/2018</a:t>
            </a:fld>
            <a:endParaRPr lang="en-US" dirty="0"/>
          </a:p>
        </p:txBody>
      </p:sp>
      <p:sp>
        <p:nvSpPr>
          <p:cNvPr id="5" name="Footer Placeholder 4"/>
          <p:cNvSpPr>
            <a:spLocks noGrp="1"/>
          </p:cNvSpPr>
          <p:nvPr>
            <p:ph type="ftr" sz="quarter" idx="11"/>
          </p:nvPr>
        </p:nvSpPr>
        <p:spPr/>
        <p:txBody>
          <a:bodyPr/>
          <a:lstStyle/>
          <a:p>
            <a:r>
              <a:rPr lang="en-US" dirty="0" smtClean="0"/>
              <a:t>MIS 5212.001</a:t>
            </a:r>
            <a:endParaRPr lang="en-US" dirty="0"/>
          </a:p>
        </p:txBody>
      </p:sp>
      <p:sp>
        <p:nvSpPr>
          <p:cNvPr id="6" name="Slide Number Placeholder 5"/>
          <p:cNvSpPr>
            <a:spLocks noGrp="1"/>
          </p:cNvSpPr>
          <p:nvPr>
            <p:ph type="sldNum" sz="quarter" idx="12"/>
          </p:nvPr>
        </p:nvSpPr>
        <p:spPr/>
        <p:txBody>
          <a:bodyPr/>
          <a:lstStyle/>
          <a:p>
            <a:fld id="{9531A82B-D576-4EA4-92F7-EA973A73D49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2A707E-D9EE-4D7D-9620-459B3B8D359B}" type="datetime1">
              <a:rPr lang="en-US" smtClean="0"/>
              <a:t>2/9/2018</a:t>
            </a:fld>
            <a:endParaRPr lang="en-US" dirty="0"/>
          </a:p>
        </p:txBody>
      </p:sp>
      <p:sp>
        <p:nvSpPr>
          <p:cNvPr id="5" name="Footer Placeholder 4"/>
          <p:cNvSpPr>
            <a:spLocks noGrp="1"/>
          </p:cNvSpPr>
          <p:nvPr>
            <p:ph type="ftr" sz="quarter" idx="11"/>
          </p:nvPr>
        </p:nvSpPr>
        <p:spPr/>
        <p:txBody>
          <a:bodyPr/>
          <a:lstStyle/>
          <a:p>
            <a:r>
              <a:rPr lang="en-US" dirty="0" smtClean="0"/>
              <a:t>MIS 5212.001</a:t>
            </a:r>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9531A82B-D576-4EA4-92F7-EA973A73D499}"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F03512-1900-4914-88BF-994DCED40401}" type="datetime1">
              <a:rPr lang="en-US" smtClean="0"/>
              <a:t>2/9/2018</a:t>
            </a:fld>
            <a:endParaRPr lang="en-US" dirty="0"/>
          </a:p>
        </p:txBody>
      </p:sp>
      <p:sp>
        <p:nvSpPr>
          <p:cNvPr id="6" name="Footer Placeholder 5"/>
          <p:cNvSpPr>
            <a:spLocks noGrp="1"/>
          </p:cNvSpPr>
          <p:nvPr>
            <p:ph type="ftr" sz="quarter" idx="11"/>
          </p:nvPr>
        </p:nvSpPr>
        <p:spPr/>
        <p:txBody>
          <a:bodyPr/>
          <a:lstStyle/>
          <a:p>
            <a:r>
              <a:rPr lang="en-US" dirty="0" smtClean="0"/>
              <a:t>MIS 5212.001</a:t>
            </a:r>
            <a:endParaRPr lang="en-US" dirty="0"/>
          </a:p>
        </p:txBody>
      </p:sp>
      <p:sp>
        <p:nvSpPr>
          <p:cNvPr id="7" name="Slide Number Placeholder 6"/>
          <p:cNvSpPr>
            <a:spLocks noGrp="1"/>
          </p:cNvSpPr>
          <p:nvPr>
            <p:ph type="sldNum" sz="quarter" idx="12"/>
          </p:nvPr>
        </p:nvSpPr>
        <p:spPr/>
        <p:txBody>
          <a:bodyPr/>
          <a:lstStyle/>
          <a:p>
            <a:fld id="{9531A82B-D576-4EA4-92F7-EA973A73D49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AD605FA-77E8-486D-A72C-29A302D25A58}" type="datetime1">
              <a:rPr lang="en-US" smtClean="0"/>
              <a:t>2/9/2018</a:t>
            </a:fld>
            <a:endParaRPr lang="en-US" dirty="0"/>
          </a:p>
        </p:txBody>
      </p:sp>
      <p:sp>
        <p:nvSpPr>
          <p:cNvPr id="8" name="Footer Placeholder 7"/>
          <p:cNvSpPr>
            <a:spLocks noGrp="1"/>
          </p:cNvSpPr>
          <p:nvPr>
            <p:ph type="ftr" sz="quarter" idx="11"/>
          </p:nvPr>
        </p:nvSpPr>
        <p:spPr/>
        <p:txBody>
          <a:bodyPr/>
          <a:lstStyle/>
          <a:p>
            <a:r>
              <a:rPr lang="en-US" dirty="0" smtClean="0"/>
              <a:t>MIS 5212.001</a:t>
            </a:r>
            <a:endParaRPr lang="en-US" dirty="0"/>
          </a:p>
        </p:txBody>
      </p:sp>
      <p:sp>
        <p:nvSpPr>
          <p:cNvPr id="9" name="Slide Number Placeholder 8"/>
          <p:cNvSpPr>
            <a:spLocks noGrp="1"/>
          </p:cNvSpPr>
          <p:nvPr>
            <p:ph type="sldNum" sz="quarter" idx="12"/>
          </p:nvPr>
        </p:nvSpPr>
        <p:spPr/>
        <p:txBody>
          <a:bodyPr/>
          <a:lstStyle/>
          <a:p>
            <a:fld id="{9531A82B-D576-4EA4-92F7-EA973A73D49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BC0C28-E26C-4DC7-93F7-CB9C6847859B}" type="datetime1">
              <a:rPr lang="en-US" smtClean="0"/>
              <a:t>2/9/2018</a:t>
            </a:fld>
            <a:endParaRPr lang="en-US" dirty="0"/>
          </a:p>
        </p:txBody>
      </p:sp>
      <p:sp>
        <p:nvSpPr>
          <p:cNvPr id="4" name="Footer Placeholder 3"/>
          <p:cNvSpPr>
            <a:spLocks noGrp="1"/>
          </p:cNvSpPr>
          <p:nvPr>
            <p:ph type="ftr" sz="quarter" idx="11"/>
          </p:nvPr>
        </p:nvSpPr>
        <p:spPr/>
        <p:txBody>
          <a:bodyPr/>
          <a:lstStyle/>
          <a:p>
            <a:r>
              <a:rPr lang="en-US" dirty="0"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55A80-EBA4-49DF-8F85-F594DC2D708F}" type="datetime1">
              <a:rPr lang="en-US" smtClean="0"/>
              <a:t>2/9/2018</a:t>
            </a:fld>
            <a:endParaRPr lang="en-US" dirty="0"/>
          </a:p>
        </p:txBody>
      </p:sp>
      <p:sp>
        <p:nvSpPr>
          <p:cNvPr id="3" name="Footer Placeholder 2"/>
          <p:cNvSpPr>
            <a:spLocks noGrp="1"/>
          </p:cNvSpPr>
          <p:nvPr>
            <p:ph type="ftr" sz="quarter" idx="11"/>
          </p:nvPr>
        </p:nvSpPr>
        <p:spPr/>
        <p:txBody>
          <a:bodyPr/>
          <a:lstStyle/>
          <a:p>
            <a:r>
              <a:rPr lang="en-US" dirty="0" smtClean="0"/>
              <a:t>MIS 5212.001</a:t>
            </a:r>
            <a:endParaRPr lang="en-US" dirty="0"/>
          </a:p>
        </p:txBody>
      </p:sp>
      <p:sp>
        <p:nvSpPr>
          <p:cNvPr id="4" name="Slide Number Placeholder 3"/>
          <p:cNvSpPr>
            <a:spLocks noGrp="1"/>
          </p:cNvSpPr>
          <p:nvPr>
            <p:ph type="sldNum" sz="quarter" idx="12"/>
          </p:nvPr>
        </p:nvSpPr>
        <p:spPr/>
        <p:txBody>
          <a:bodyPr/>
          <a:lstStyle/>
          <a:p>
            <a:fld id="{9531A82B-D576-4EA4-92F7-EA973A73D49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E21642-F15F-4E65-B44C-4ABA64DEB2C4}" type="datetime1">
              <a:rPr lang="en-US" smtClean="0"/>
              <a:t>2/9/2018</a:t>
            </a:fld>
            <a:endParaRPr lang="en-US" dirty="0"/>
          </a:p>
        </p:txBody>
      </p:sp>
      <p:sp>
        <p:nvSpPr>
          <p:cNvPr id="6" name="Footer Placeholder 5"/>
          <p:cNvSpPr>
            <a:spLocks noGrp="1"/>
          </p:cNvSpPr>
          <p:nvPr>
            <p:ph type="ftr" sz="quarter" idx="11"/>
          </p:nvPr>
        </p:nvSpPr>
        <p:spPr/>
        <p:txBody>
          <a:bodyPr/>
          <a:lstStyle/>
          <a:p>
            <a:r>
              <a:rPr lang="en-US" dirty="0" smtClean="0"/>
              <a:t>MIS 5212.001</a:t>
            </a:r>
            <a:endParaRPr lang="en-US" dirty="0"/>
          </a:p>
        </p:txBody>
      </p:sp>
      <p:sp>
        <p:nvSpPr>
          <p:cNvPr id="7" name="Slide Number Placeholder 6"/>
          <p:cNvSpPr>
            <a:spLocks noGrp="1"/>
          </p:cNvSpPr>
          <p:nvPr>
            <p:ph type="sldNum" sz="quarter" idx="12"/>
          </p:nvPr>
        </p:nvSpPr>
        <p:spPr/>
        <p:txBody>
          <a:bodyPr/>
          <a:lstStyle/>
          <a:p>
            <a:fld id="{9531A82B-D576-4EA4-92F7-EA973A73D49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DE2636-F1D8-451B-B1F1-F0B47FB23766}" type="datetime1">
              <a:rPr lang="en-US" smtClean="0"/>
              <a:t>2/9/2018</a:t>
            </a:fld>
            <a:endParaRPr lang="en-US" dirty="0"/>
          </a:p>
        </p:txBody>
      </p:sp>
      <p:sp>
        <p:nvSpPr>
          <p:cNvPr id="6" name="Footer Placeholder 5"/>
          <p:cNvSpPr>
            <a:spLocks noGrp="1"/>
          </p:cNvSpPr>
          <p:nvPr>
            <p:ph type="ftr" sz="quarter" idx="11"/>
          </p:nvPr>
        </p:nvSpPr>
        <p:spPr/>
        <p:txBody>
          <a:bodyPr/>
          <a:lstStyle/>
          <a:p>
            <a:r>
              <a:rPr lang="en-US" dirty="0" smtClean="0"/>
              <a:t>MIS 5212.001</a:t>
            </a:r>
            <a:endParaRPr lang="en-US" dirty="0"/>
          </a:p>
        </p:txBody>
      </p:sp>
      <p:sp>
        <p:nvSpPr>
          <p:cNvPr id="7" name="Slide Number Placeholder 6"/>
          <p:cNvSpPr>
            <a:spLocks noGrp="1"/>
          </p:cNvSpPr>
          <p:nvPr>
            <p:ph type="sldNum" sz="quarter" idx="12"/>
          </p:nvPr>
        </p:nvSpPr>
        <p:spPr/>
        <p:txBody>
          <a:bodyPr/>
          <a:lstStyle/>
          <a:p>
            <a:fld id="{9531A82B-D576-4EA4-92F7-EA973A73D49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B61B9F9-BE58-4BA5-A3D6-0A21342FEC76}" type="datetime1">
              <a:rPr lang="en-US" smtClean="0"/>
              <a:t>2/9/2018</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dirty="0" smtClean="0"/>
              <a:t>MIS 5212.001</a:t>
            </a: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531A82B-D576-4EA4-92F7-EA973A73D499}"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darkoperator.com/" TargetMode="External"/><Relationship Id="rId2" Type="http://schemas.openxmlformats.org/officeDocument/2006/relationships/hyperlink" Target="https://community.rapid7.com/welcom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ommunity.rapid7.com/community/metasploit/blog/2016/01/22/weekly-metasploit-wrapu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coresecurity.com/core-impact-pro"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immunitysec.com/products/canva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 to Ethical Hacking</a:t>
            </a:r>
            <a:endParaRPr lang="en-US" dirty="0"/>
          </a:p>
        </p:txBody>
      </p:sp>
      <p:sp>
        <p:nvSpPr>
          <p:cNvPr id="3" name="Subtitle 2"/>
          <p:cNvSpPr>
            <a:spLocks noGrp="1"/>
          </p:cNvSpPr>
          <p:nvPr>
            <p:ph type="subTitle" idx="1"/>
          </p:nvPr>
        </p:nvSpPr>
        <p:spPr>
          <a:xfrm>
            <a:off x="1295400" y="3331698"/>
            <a:ext cx="6553200" cy="1752600"/>
          </a:xfrm>
        </p:spPr>
        <p:txBody>
          <a:bodyPr>
            <a:normAutofit/>
          </a:bodyPr>
          <a:lstStyle/>
          <a:p>
            <a:r>
              <a:rPr lang="en-US" dirty="0" smtClean="0"/>
              <a:t>MIS 5212.001</a:t>
            </a:r>
          </a:p>
          <a:p>
            <a:r>
              <a:rPr lang="en-US" dirty="0" smtClean="0"/>
              <a:t>Week </a:t>
            </a:r>
            <a:r>
              <a:rPr lang="en-US" dirty="0" smtClean="0"/>
              <a:t>4</a:t>
            </a:r>
            <a:endParaRPr lang="en-US" dirty="0" smtClean="0"/>
          </a:p>
        </p:txBody>
      </p:sp>
    </p:spTree>
    <p:extLst>
      <p:ext uri="{BB962C8B-B14F-4D97-AF65-F5344CB8AC3E}">
        <p14:creationId xmlns:p14="http://schemas.microsoft.com/office/powerpoint/2010/main" val="2922056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Ruby Math Functions</a:t>
            </a:r>
            <a:endParaRPr lang="en-US" dirty="0"/>
          </a:p>
        </p:txBody>
      </p:sp>
      <p:pic>
        <p:nvPicPr>
          <p:cNvPr id="6" name="Content Placeholder 5"/>
          <p:cNvPicPr>
            <a:picLocks noGrp="1" noChangeAspect="1"/>
          </p:cNvPicPr>
          <p:nvPr>
            <p:ph idx="1"/>
          </p:nvPr>
        </p:nvPicPr>
        <p:blipFill>
          <a:blip r:embed="rId2"/>
          <a:stretch>
            <a:fillRect/>
          </a:stretch>
        </p:blipFill>
        <p:spPr>
          <a:xfrm>
            <a:off x="1333905" y="1295400"/>
            <a:ext cx="6476190" cy="4438095"/>
          </a:xfrm>
          <a:prstGeom prst="rect">
            <a:avLst/>
          </a:prstGeom>
        </p:spPr>
      </p:pic>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10</a:t>
            </a:fld>
            <a:endParaRPr lang="en-US" dirty="0"/>
          </a:p>
        </p:txBody>
      </p:sp>
      <p:sp>
        <p:nvSpPr>
          <p:cNvPr id="7" name="TextBox 6"/>
          <p:cNvSpPr txBox="1"/>
          <p:nvPr/>
        </p:nvSpPr>
        <p:spPr>
          <a:xfrm>
            <a:off x="465908" y="5733495"/>
            <a:ext cx="8297091" cy="646331"/>
          </a:xfrm>
          <a:prstGeom prst="rect">
            <a:avLst/>
          </a:prstGeom>
          <a:noFill/>
        </p:spPr>
        <p:txBody>
          <a:bodyPr wrap="square" rtlCol="0">
            <a:spAutoFit/>
          </a:bodyPr>
          <a:lstStyle/>
          <a:p>
            <a:r>
              <a:rPr lang="en-US" dirty="0"/>
              <a:t>Source: http://www.techotopia.com/index.php/Ruby_Math_Functions_and_Methods</a:t>
            </a:r>
          </a:p>
        </p:txBody>
      </p:sp>
    </p:spTree>
    <p:extLst>
      <p:ext uri="{BB962C8B-B14F-4D97-AF65-F5344CB8AC3E}">
        <p14:creationId xmlns:p14="http://schemas.microsoft.com/office/powerpoint/2010/main" val="3114176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Method</a:t>
            </a:r>
            <a:endParaRPr lang="en-US" dirty="0"/>
          </a:p>
        </p:txBody>
      </p:sp>
      <p:sp>
        <p:nvSpPr>
          <p:cNvPr id="3" name="Content Placeholder 2"/>
          <p:cNvSpPr>
            <a:spLocks noGrp="1"/>
          </p:cNvSpPr>
          <p:nvPr>
            <p:ph idx="1"/>
          </p:nvPr>
        </p:nvSpPr>
        <p:spPr/>
        <p:txBody>
          <a:bodyPr/>
          <a:lstStyle/>
          <a:p>
            <a:r>
              <a:rPr lang="en-US" dirty="0" smtClean="0"/>
              <a:t>Defining the method “Hi” as a shortcut to “Hello World”</a:t>
            </a:r>
          </a:p>
          <a:p>
            <a:endParaRPr lang="en-US" dirty="0"/>
          </a:p>
          <a:p>
            <a:endParaRPr lang="en-US" dirty="0" smtClean="0"/>
          </a:p>
          <a:p>
            <a:endParaRPr lang="en-US" dirty="0" smtClean="0"/>
          </a:p>
          <a:p>
            <a:endParaRPr lang="en-US" dirty="0"/>
          </a:p>
          <a:p>
            <a:r>
              <a:rPr lang="en-US" dirty="0" smtClean="0"/>
              <a:t>Now, when we type hi ruby knows we mean Hello World</a:t>
            </a:r>
            <a:endParaRPr lang="en-US" dirty="0"/>
          </a:p>
          <a:p>
            <a:pPr marL="13716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11</a:t>
            </a:fld>
            <a:endParaRPr lang="en-US" dirty="0"/>
          </a:p>
        </p:txBody>
      </p:sp>
      <p:pic>
        <p:nvPicPr>
          <p:cNvPr id="7" name="Picture 6"/>
          <p:cNvPicPr>
            <a:picLocks noChangeAspect="1"/>
          </p:cNvPicPr>
          <p:nvPr/>
        </p:nvPicPr>
        <p:blipFill>
          <a:blip r:embed="rId2"/>
          <a:stretch>
            <a:fillRect/>
          </a:stretch>
        </p:blipFill>
        <p:spPr>
          <a:xfrm>
            <a:off x="1062476" y="2695666"/>
            <a:ext cx="7019048" cy="1466667"/>
          </a:xfrm>
          <a:prstGeom prst="rect">
            <a:avLst/>
          </a:prstGeom>
        </p:spPr>
      </p:pic>
    </p:spTree>
    <p:extLst>
      <p:ext uri="{BB962C8B-B14F-4D97-AF65-F5344CB8AC3E}">
        <p14:creationId xmlns:p14="http://schemas.microsoft.com/office/powerpoint/2010/main" val="26160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an Input</a:t>
            </a:r>
            <a:endParaRPr lang="en-US" dirty="0"/>
          </a:p>
        </p:txBody>
      </p:sp>
      <p:sp>
        <p:nvSpPr>
          <p:cNvPr id="3" name="Content Placeholder 2"/>
          <p:cNvSpPr>
            <a:spLocks noGrp="1"/>
          </p:cNvSpPr>
          <p:nvPr>
            <p:ph idx="1"/>
          </p:nvPr>
        </p:nvSpPr>
        <p:spPr/>
        <p:txBody>
          <a:bodyPr>
            <a:normAutofit lnSpcReduction="10000"/>
          </a:bodyPr>
          <a:lstStyle/>
          <a:p>
            <a:r>
              <a:rPr lang="en-US" dirty="0" smtClean="0"/>
              <a:t>Lets say we want to customize a bit.  Say Hello to one person</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Note the error.  That was me not remember to use “input”</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12</a:t>
            </a:fld>
            <a:endParaRPr lang="en-US" dirty="0"/>
          </a:p>
        </p:txBody>
      </p:sp>
      <p:pic>
        <p:nvPicPr>
          <p:cNvPr id="6" name="Picture 5"/>
          <p:cNvPicPr>
            <a:picLocks noChangeAspect="1"/>
          </p:cNvPicPr>
          <p:nvPr/>
        </p:nvPicPr>
        <p:blipFill>
          <a:blip r:embed="rId2"/>
          <a:stretch>
            <a:fillRect/>
          </a:stretch>
        </p:blipFill>
        <p:spPr>
          <a:xfrm>
            <a:off x="1067238" y="2438400"/>
            <a:ext cx="7009524" cy="2819048"/>
          </a:xfrm>
          <a:prstGeom prst="rect">
            <a:avLst/>
          </a:prstGeom>
        </p:spPr>
      </p:pic>
    </p:spTree>
    <p:extLst>
      <p:ext uri="{BB962C8B-B14F-4D97-AF65-F5344CB8AC3E}">
        <p14:creationId xmlns:p14="http://schemas.microsoft.com/office/powerpoint/2010/main" val="745957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an Input</a:t>
            </a:r>
          </a:p>
        </p:txBody>
      </p:sp>
      <p:sp>
        <p:nvSpPr>
          <p:cNvPr id="3" name="Content Placeholder 2"/>
          <p:cNvSpPr>
            <a:spLocks noGrp="1"/>
          </p:cNvSpPr>
          <p:nvPr>
            <p:ph idx="1"/>
          </p:nvPr>
        </p:nvSpPr>
        <p:spPr/>
        <p:txBody>
          <a:bodyPr/>
          <a:lstStyle/>
          <a:p>
            <a:r>
              <a:rPr lang="en-CA" dirty="0"/>
              <a:t>Holding Spots in a String</a:t>
            </a:r>
          </a:p>
          <a:p>
            <a:pPr lvl="1"/>
            <a:r>
              <a:rPr lang="en-CA" dirty="0" smtClean="0"/>
              <a:t>What’s </a:t>
            </a:r>
            <a:r>
              <a:rPr lang="en-CA" dirty="0"/>
              <a:t>the #{name} bit? That’s Ruby’s way of inserting something into a string. The bit between the braces is turned into a string (if it isn’t one already) and then substituted into the outer string at that point. </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13</a:t>
            </a:fld>
            <a:endParaRPr lang="en-US" dirty="0"/>
          </a:p>
        </p:txBody>
      </p:sp>
    </p:spTree>
    <p:extLst>
      <p:ext uri="{BB962C8B-B14F-4D97-AF65-F5344CB8AC3E}">
        <p14:creationId xmlns:p14="http://schemas.microsoft.com/office/powerpoint/2010/main" val="1299324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Parameters</a:t>
            </a:r>
            <a:endParaRPr lang="en-US" dirty="0"/>
          </a:p>
        </p:txBody>
      </p:sp>
      <p:sp>
        <p:nvSpPr>
          <p:cNvPr id="3" name="Content Placeholder 2"/>
          <p:cNvSpPr>
            <a:spLocks noGrp="1"/>
          </p:cNvSpPr>
          <p:nvPr>
            <p:ph idx="1"/>
          </p:nvPr>
        </p:nvSpPr>
        <p:spPr/>
        <p:txBody>
          <a:bodyPr>
            <a:normAutofit fontScale="85000" lnSpcReduction="20000"/>
          </a:bodyPr>
          <a:lstStyle/>
          <a:p>
            <a:r>
              <a:rPr lang="en-CA" dirty="0"/>
              <a:t>You can also use this to make sure that someone’s name is properly capitalized</a:t>
            </a:r>
            <a:r>
              <a:rPr lang="en-CA" dirty="0" smtClean="0"/>
              <a:t>:</a:t>
            </a:r>
          </a:p>
          <a:p>
            <a:endParaRPr lang="en-CA" dirty="0"/>
          </a:p>
          <a:p>
            <a:endParaRPr lang="en-CA" dirty="0" smtClean="0"/>
          </a:p>
          <a:p>
            <a:endParaRPr lang="en-CA" dirty="0"/>
          </a:p>
          <a:p>
            <a:endParaRPr lang="en-CA" dirty="0" smtClean="0"/>
          </a:p>
          <a:p>
            <a:endParaRPr lang="en-CA" dirty="0"/>
          </a:p>
          <a:p>
            <a:endParaRPr lang="en-CA" dirty="0" smtClean="0"/>
          </a:p>
          <a:p>
            <a:r>
              <a:rPr lang="en-CA" dirty="0"/>
              <a:t>A couple of other tricks to spot here. One is that we’re calling the method without parentheses again. If it’s obvious what you’re doing, the parentheses are optional. The other trick is the default parameter World. What this is saying is “If the name isn’t supplied, use the default name of "World"”.</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14</a:t>
            </a:fld>
            <a:endParaRPr lang="en-US" dirty="0"/>
          </a:p>
        </p:txBody>
      </p:sp>
      <p:pic>
        <p:nvPicPr>
          <p:cNvPr id="6" name="Picture 5"/>
          <p:cNvPicPr>
            <a:picLocks noChangeAspect="1"/>
          </p:cNvPicPr>
          <p:nvPr/>
        </p:nvPicPr>
        <p:blipFill>
          <a:blip r:embed="rId2"/>
          <a:stretch>
            <a:fillRect/>
          </a:stretch>
        </p:blipFill>
        <p:spPr>
          <a:xfrm>
            <a:off x="1067238" y="2362200"/>
            <a:ext cx="7009524" cy="1923810"/>
          </a:xfrm>
          <a:prstGeom prst="rect">
            <a:avLst/>
          </a:prstGeom>
        </p:spPr>
      </p:pic>
    </p:spTree>
    <p:extLst>
      <p:ext uri="{BB962C8B-B14F-4D97-AF65-F5344CB8AC3E}">
        <p14:creationId xmlns:p14="http://schemas.microsoft.com/office/powerpoint/2010/main" val="2631963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Defining a class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CA" dirty="0"/>
              <a:t>The new keyword here is class. This defines a new class called Greeter and a bunch of methods for that class. Also notice @name. This is an instance variable, and is available to all the methods of the class. As you can see it’s used by </a:t>
            </a:r>
            <a:r>
              <a:rPr lang="en-CA" dirty="0" err="1"/>
              <a:t>say_hi</a:t>
            </a:r>
            <a:r>
              <a:rPr lang="en-CA" dirty="0"/>
              <a:t> and </a:t>
            </a:r>
            <a:r>
              <a:rPr lang="en-CA" dirty="0" err="1"/>
              <a:t>say_bye</a:t>
            </a:r>
            <a:r>
              <a:rPr lang="en-CA" dirty="0"/>
              <a:t>.</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15</a:t>
            </a:fld>
            <a:endParaRPr lang="en-US" dirty="0"/>
          </a:p>
        </p:txBody>
      </p:sp>
      <p:pic>
        <p:nvPicPr>
          <p:cNvPr id="7" name="Picture 6"/>
          <p:cNvPicPr>
            <a:picLocks noChangeAspect="1"/>
          </p:cNvPicPr>
          <p:nvPr/>
        </p:nvPicPr>
        <p:blipFill>
          <a:blip r:embed="rId2"/>
          <a:stretch>
            <a:fillRect/>
          </a:stretch>
        </p:blipFill>
        <p:spPr>
          <a:xfrm>
            <a:off x="1057714" y="2057400"/>
            <a:ext cx="7028571" cy="2409524"/>
          </a:xfrm>
          <a:prstGeom prst="rect">
            <a:avLst/>
          </a:prstGeom>
        </p:spPr>
      </p:pic>
    </p:spTree>
    <p:extLst>
      <p:ext uri="{BB962C8B-B14F-4D97-AF65-F5344CB8AC3E}">
        <p14:creationId xmlns:p14="http://schemas.microsoft.com/office/powerpoint/2010/main" val="788729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Invoking Class</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16</a:t>
            </a:fld>
            <a:endParaRPr lang="en-US" dirty="0"/>
          </a:p>
        </p:txBody>
      </p:sp>
      <p:pic>
        <p:nvPicPr>
          <p:cNvPr id="7" name="Picture 6"/>
          <p:cNvPicPr>
            <a:picLocks noChangeAspect="1"/>
          </p:cNvPicPr>
          <p:nvPr/>
        </p:nvPicPr>
        <p:blipFill>
          <a:blip r:embed="rId2"/>
          <a:stretch>
            <a:fillRect/>
          </a:stretch>
        </p:blipFill>
        <p:spPr>
          <a:xfrm>
            <a:off x="1062476" y="4122046"/>
            <a:ext cx="7009524" cy="714286"/>
          </a:xfrm>
          <a:prstGeom prst="rect">
            <a:avLst/>
          </a:prstGeom>
        </p:spPr>
      </p:pic>
      <p:pic>
        <p:nvPicPr>
          <p:cNvPr id="8" name="Picture 7"/>
          <p:cNvPicPr>
            <a:picLocks noChangeAspect="1"/>
          </p:cNvPicPr>
          <p:nvPr/>
        </p:nvPicPr>
        <p:blipFill>
          <a:blip r:embed="rId3"/>
          <a:stretch>
            <a:fillRect/>
          </a:stretch>
        </p:blipFill>
        <p:spPr>
          <a:xfrm>
            <a:off x="1062476" y="2541703"/>
            <a:ext cx="7028571" cy="380952"/>
          </a:xfrm>
          <a:prstGeom prst="rect">
            <a:avLst/>
          </a:prstGeom>
        </p:spPr>
      </p:pic>
      <p:pic>
        <p:nvPicPr>
          <p:cNvPr id="10" name="Content Placeholder 9"/>
          <p:cNvPicPr>
            <a:picLocks noGrp="1" noChangeAspect="1"/>
          </p:cNvPicPr>
          <p:nvPr>
            <p:ph idx="1"/>
          </p:nvPr>
        </p:nvPicPr>
        <p:blipFill>
          <a:blip r:embed="rId4"/>
          <a:stretch>
            <a:fillRect/>
          </a:stretch>
        </p:blipFill>
        <p:spPr>
          <a:xfrm>
            <a:off x="1052952" y="3283355"/>
            <a:ext cx="7019048" cy="533333"/>
          </a:xfrm>
          <a:prstGeom prst="rect">
            <a:avLst/>
          </a:prstGeom>
        </p:spPr>
      </p:pic>
    </p:spTree>
    <p:extLst>
      <p:ext uri="{BB962C8B-B14F-4D97-AF65-F5344CB8AC3E}">
        <p14:creationId xmlns:p14="http://schemas.microsoft.com/office/powerpoint/2010/main" val="4125780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Inside the Class</a:t>
            </a:r>
            <a:endParaRPr lang="en-US" dirty="0"/>
          </a:p>
        </p:txBody>
      </p:sp>
      <p:sp>
        <p:nvSpPr>
          <p:cNvPr id="3" name="Content Placeholder 2"/>
          <p:cNvSpPr>
            <a:spLocks noGrp="1"/>
          </p:cNvSpPr>
          <p:nvPr>
            <p:ph idx="1"/>
          </p:nvPr>
        </p:nvSpPr>
        <p:spPr/>
        <p:txBody>
          <a:bodyPr/>
          <a:lstStyle/>
          <a:p>
            <a:r>
              <a:rPr lang="en-US" dirty="0" smtClean="0"/>
              <a:t>Use .</a:t>
            </a:r>
            <a:r>
              <a:rPr lang="en-US" dirty="0" err="1" smtClean="0"/>
              <a:t>instance_methods</a:t>
            </a:r>
            <a:r>
              <a:rPr lang="en-US" dirty="0" smtClean="0"/>
              <a:t> to say methods available</a:t>
            </a:r>
          </a:p>
          <a:p>
            <a:endParaRPr lang="en-US" dirty="0"/>
          </a:p>
          <a:p>
            <a:endParaRPr lang="en-US" dirty="0" smtClean="0"/>
          </a:p>
          <a:p>
            <a:endParaRPr lang="en-US" dirty="0"/>
          </a:p>
          <a:p>
            <a:endParaRPr lang="en-US" dirty="0" smtClean="0"/>
          </a:p>
          <a:p>
            <a:r>
              <a:rPr lang="en-US" dirty="0" smtClean="0"/>
              <a:t>Lots of inherited (Ancestry) methods are also listed</a:t>
            </a:r>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17</a:t>
            </a:fld>
            <a:endParaRPr lang="en-US" dirty="0"/>
          </a:p>
        </p:txBody>
      </p:sp>
      <p:pic>
        <p:nvPicPr>
          <p:cNvPr id="6" name="Picture 5"/>
          <p:cNvPicPr>
            <a:picLocks noChangeAspect="1"/>
          </p:cNvPicPr>
          <p:nvPr/>
        </p:nvPicPr>
        <p:blipFill>
          <a:blip r:embed="rId2"/>
          <a:stretch>
            <a:fillRect/>
          </a:stretch>
        </p:blipFill>
        <p:spPr>
          <a:xfrm>
            <a:off x="1067238" y="2476619"/>
            <a:ext cx="7009524" cy="1904762"/>
          </a:xfrm>
          <a:prstGeom prst="rect">
            <a:avLst/>
          </a:prstGeom>
        </p:spPr>
      </p:pic>
    </p:spTree>
    <p:extLst>
      <p:ext uri="{BB962C8B-B14F-4D97-AF65-F5344CB8AC3E}">
        <p14:creationId xmlns:p14="http://schemas.microsoft.com/office/powerpoint/2010/main" val="752011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Inside the Class</a:t>
            </a:r>
          </a:p>
        </p:txBody>
      </p:sp>
      <p:sp>
        <p:nvSpPr>
          <p:cNvPr id="3" name="Content Placeholder 2"/>
          <p:cNvSpPr>
            <a:spLocks noGrp="1"/>
          </p:cNvSpPr>
          <p:nvPr>
            <p:ph idx="1"/>
          </p:nvPr>
        </p:nvSpPr>
        <p:spPr/>
        <p:txBody>
          <a:bodyPr>
            <a:normAutofit fontScale="92500"/>
          </a:bodyPr>
          <a:lstStyle/>
          <a:p>
            <a:r>
              <a:rPr lang="en-US" dirty="0" smtClean="0"/>
              <a:t>To see just the methods we defined (filter out inherited methods) us .</a:t>
            </a:r>
            <a:r>
              <a:rPr lang="en-US" dirty="0" err="1" smtClean="0"/>
              <a:t>instance_methods</a:t>
            </a:r>
            <a:r>
              <a:rPr lang="en-US" dirty="0" smtClean="0"/>
              <a:t> (false)</a:t>
            </a:r>
          </a:p>
          <a:p>
            <a:endParaRPr lang="en-US" dirty="0"/>
          </a:p>
          <a:p>
            <a:endParaRPr lang="en-US" dirty="0" smtClean="0"/>
          </a:p>
          <a:p>
            <a:r>
              <a:rPr lang="en-US" dirty="0" smtClean="0"/>
              <a:t>What methods will greeter respond to?</a:t>
            </a:r>
          </a:p>
          <a:p>
            <a:endParaRPr lang="en-US" dirty="0"/>
          </a:p>
          <a:p>
            <a:endParaRPr lang="en-US" dirty="0" smtClean="0"/>
          </a:p>
          <a:p>
            <a:endParaRPr lang="en-US" dirty="0"/>
          </a:p>
          <a:p>
            <a:r>
              <a:rPr lang="en-CA" dirty="0"/>
              <a:t>"</a:t>
            </a:r>
            <a:r>
              <a:rPr lang="en-CA" dirty="0" err="1"/>
              <a:t>to_s</a:t>
            </a:r>
            <a:r>
              <a:rPr lang="en-CA" dirty="0"/>
              <a:t>" (meaning convert something to a string, a method that’s defined by default for every object).</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18</a:t>
            </a:fld>
            <a:endParaRPr lang="en-US" dirty="0"/>
          </a:p>
        </p:txBody>
      </p:sp>
      <p:pic>
        <p:nvPicPr>
          <p:cNvPr id="6" name="Picture 5"/>
          <p:cNvPicPr>
            <a:picLocks noChangeAspect="1"/>
          </p:cNvPicPr>
          <p:nvPr/>
        </p:nvPicPr>
        <p:blipFill>
          <a:blip r:embed="rId2"/>
          <a:stretch>
            <a:fillRect/>
          </a:stretch>
        </p:blipFill>
        <p:spPr>
          <a:xfrm>
            <a:off x="1062476" y="2667000"/>
            <a:ext cx="7019048" cy="571429"/>
          </a:xfrm>
          <a:prstGeom prst="rect">
            <a:avLst/>
          </a:prstGeom>
        </p:spPr>
      </p:pic>
      <p:pic>
        <p:nvPicPr>
          <p:cNvPr id="7" name="Picture 6"/>
          <p:cNvPicPr>
            <a:picLocks noChangeAspect="1"/>
          </p:cNvPicPr>
          <p:nvPr/>
        </p:nvPicPr>
        <p:blipFill>
          <a:blip r:embed="rId3"/>
          <a:stretch>
            <a:fillRect/>
          </a:stretch>
        </p:blipFill>
        <p:spPr>
          <a:xfrm>
            <a:off x="1062476" y="4038600"/>
            <a:ext cx="7019048" cy="1247619"/>
          </a:xfrm>
          <a:prstGeom prst="rect">
            <a:avLst/>
          </a:prstGeom>
        </p:spPr>
      </p:pic>
    </p:spTree>
    <p:extLst>
      <p:ext uri="{BB962C8B-B14F-4D97-AF65-F5344CB8AC3E}">
        <p14:creationId xmlns:p14="http://schemas.microsoft.com/office/powerpoint/2010/main" val="3043862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Altering a Class</a:t>
            </a:r>
            <a:endParaRPr lang="en-US" dirty="0"/>
          </a:p>
        </p:txBody>
      </p:sp>
      <p:sp>
        <p:nvSpPr>
          <p:cNvPr id="3" name="Content Placeholder 2"/>
          <p:cNvSpPr>
            <a:spLocks noGrp="1"/>
          </p:cNvSpPr>
          <p:nvPr>
            <p:ph idx="1"/>
          </p:nvPr>
        </p:nvSpPr>
        <p:spPr/>
        <p:txBody>
          <a:bodyPr/>
          <a:lstStyle/>
          <a:p>
            <a:r>
              <a:rPr lang="en-US" dirty="0" smtClean="0"/>
              <a:t>Lets add name</a:t>
            </a:r>
          </a:p>
          <a:p>
            <a:endParaRPr lang="en-US" dirty="0"/>
          </a:p>
          <a:p>
            <a:endParaRPr lang="en-US" dirty="0" smtClean="0"/>
          </a:p>
          <a:p>
            <a:r>
              <a:rPr lang="en-CA" dirty="0"/>
              <a:t>Using </a:t>
            </a:r>
            <a:r>
              <a:rPr lang="en-CA" dirty="0" err="1"/>
              <a:t>attr_accessor</a:t>
            </a:r>
            <a:r>
              <a:rPr lang="en-CA" dirty="0"/>
              <a:t> defined two new methods for us, name to get the value, and name= to set it.</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19</a:t>
            </a:fld>
            <a:endParaRPr lang="en-US" dirty="0"/>
          </a:p>
        </p:txBody>
      </p:sp>
      <p:pic>
        <p:nvPicPr>
          <p:cNvPr id="6" name="Picture 5"/>
          <p:cNvPicPr>
            <a:picLocks noChangeAspect="1"/>
          </p:cNvPicPr>
          <p:nvPr/>
        </p:nvPicPr>
        <p:blipFill>
          <a:blip r:embed="rId2"/>
          <a:stretch>
            <a:fillRect/>
          </a:stretch>
        </p:blipFill>
        <p:spPr>
          <a:xfrm>
            <a:off x="1062476" y="2133600"/>
            <a:ext cx="7019048" cy="895238"/>
          </a:xfrm>
          <a:prstGeom prst="rect">
            <a:avLst/>
          </a:prstGeom>
        </p:spPr>
      </p:pic>
    </p:spTree>
    <p:extLst>
      <p:ext uri="{BB962C8B-B14F-4D97-AF65-F5344CB8AC3E}">
        <p14:creationId xmlns:p14="http://schemas.microsoft.com/office/powerpoint/2010/main" val="2129503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Tonight's Plan</a:t>
            </a:r>
            <a:endParaRPr lang="en-US" dirty="0"/>
          </a:p>
        </p:txBody>
      </p:sp>
      <p:sp>
        <p:nvSpPr>
          <p:cNvPr id="3" name="Content Placeholder 2"/>
          <p:cNvSpPr>
            <a:spLocks noGrp="1"/>
          </p:cNvSpPr>
          <p:nvPr>
            <p:ph idx="1"/>
          </p:nvPr>
        </p:nvSpPr>
        <p:spPr/>
        <p:txBody>
          <a:bodyPr>
            <a:normAutofit/>
          </a:bodyPr>
          <a:lstStyle/>
          <a:p>
            <a:r>
              <a:rPr lang="en-US" dirty="0" smtClean="0"/>
              <a:t>Introduction to Ruby</a:t>
            </a:r>
          </a:p>
          <a:p>
            <a:r>
              <a:rPr lang="en-CA" dirty="0" smtClean="0"/>
              <a:t>Modules</a:t>
            </a:r>
            <a:endParaRPr lang="en-CA" dirty="0"/>
          </a:p>
          <a:p>
            <a:r>
              <a:rPr lang="en-CA" dirty="0"/>
              <a:t>Scripting</a:t>
            </a:r>
          </a:p>
          <a:p>
            <a:r>
              <a:rPr lang="en-US" dirty="0" smtClean="0"/>
              <a:t>Next Week</a:t>
            </a:r>
          </a:p>
          <a:p>
            <a:endParaRPr lang="en-US" dirty="0"/>
          </a:p>
        </p:txBody>
      </p:sp>
      <p:sp>
        <p:nvSpPr>
          <p:cNvPr id="4" name="Slide Number Placeholder 3"/>
          <p:cNvSpPr>
            <a:spLocks noGrp="1"/>
          </p:cNvSpPr>
          <p:nvPr>
            <p:ph type="sldNum" sz="quarter" idx="12"/>
          </p:nvPr>
        </p:nvSpPr>
        <p:spPr/>
        <p:txBody>
          <a:bodyPr/>
          <a:lstStyle/>
          <a:p>
            <a:fld id="{9531A82B-D576-4EA4-92F7-EA973A73D499}" type="slidenum">
              <a:rPr lang="en-US" smtClean="0"/>
              <a:t>2</a:t>
            </a:fld>
            <a:endParaRPr lang="en-US" dirty="0"/>
          </a:p>
        </p:txBody>
      </p:sp>
      <p:sp>
        <p:nvSpPr>
          <p:cNvPr id="5" name="Footer Placeholder 4"/>
          <p:cNvSpPr>
            <a:spLocks noGrp="1"/>
          </p:cNvSpPr>
          <p:nvPr>
            <p:ph type="ftr" sz="quarter" idx="11"/>
          </p:nvPr>
        </p:nvSpPr>
        <p:spPr/>
        <p:txBody>
          <a:bodyPr/>
          <a:lstStyle/>
          <a:p>
            <a:r>
              <a:rPr lang="en-US" dirty="0" smtClean="0"/>
              <a:t>MIS 5212.001</a:t>
            </a:r>
            <a:endParaRPr lang="en-US" dirty="0"/>
          </a:p>
        </p:txBody>
      </p:sp>
    </p:spTree>
    <p:extLst>
      <p:ext uri="{BB962C8B-B14F-4D97-AF65-F5344CB8AC3E}">
        <p14:creationId xmlns:p14="http://schemas.microsoft.com/office/powerpoint/2010/main" val="2652094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Inside Again</a:t>
            </a:r>
            <a:endParaRPr lang="en-US" dirty="0"/>
          </a:p>
        </p:txBody>
      </p:sp>
      <p:sp>
        <p:nvSpPr>
          <p:cNvPr id="3" name="Content Placeholder 2"/>
          <p:cNvSpPr>
            <a:spLocks noGrp="1"/>
          </p:cNvSpPr>
          <p:nvPr>
            <p:ph idx="1"/>
          </p:nvPr>
        </p:nvSpPr>
        <p:spPr/>
        <p:txBody>
          <a:bodyPr/>
          <a:lstStyle/>
          <a:p>
            <a:r>
              <a:rPr lang="en-US" dirty="0" smtClean="0"/>
              <a:t>After ours change we get:</a:t>
            </a:r>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20</a:t>
            </a:fld>
            <a:endParaRPr lang="en-US" dirty="0"/>
          </a:p>
        </p:txBody>
      </p:sp>
      <p:pic>
        <p:nvPicPr>
          <p:cNvPr id="6" name="Picture 5"/>
          <p:cNvPicPr>
            <a:picLocks noChangeAspect="1"/>
          </p:cNvPicPr>
          <p:nvPr/>
        </p:nvPicPr>
        <p:blipFill>
          <a:blip r:embed="rId2"/>
          <a:stretch>
            <a:fillRect/>
          </a:stretch>
        </p:blipFill>
        <p:spPr>
          <a:xfrm>
            <a:off x="1062476" y="2209800"/>
            <a:ext cx="7019048" cy="3314286"/>
          </a:xfrm>
          <a:prstGeom prst="rect">
            <a:avLst/>
          </a:prstGeom>
        </p:spPr>
      </p:pic>
    </p:spTree>
    <p:extLst>
      <p:ext uri="{BB962C8B-B14F-4D97-AF65-F5344CB8AC3E}">
        <p14:creationId xmlns:p14="http://schemas.microsoft.com/office/powerpoint/2010/main" val="579671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Program File</a:t>
            </a:r>
            <a:endParaRPr lang="en-US" dirty="0"/>
          </a:p>
        </p:txBody>
      </p:sp>
      <p:sp>
        <p:nvSpPr>
          <p:cNvPr id="3" name="Content Placeholder 2"/>
          <p:cNvSpPr>
            <a:spLocks noGrp="1"/>
          </p:cNvSpPr>
          <p:nvPr>
            <p:ph idx="1"/>
          </p:nvPr>
        </p:nvSpPr>
        <p:spPr/>
        <p:txBody>
          <a:bodyPr/>
          <a:lstStyle/>
          <a:p>
            <a:r>
              <a:rPr lang="en-US" dirty="0" smtClean="0"/>
              <a:t>I’ll show snippets here.</a:t>
            </a:r>
          </a:p>
          <a:p>
            <a:r>
              <a:rPr lang="en-US" dirty="0" smtClean="0"/>
              <a:t>Full text will be loaded to blog</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21</a:t>
            </a:fld>
            <a:endParaRPr lang="en-US" dirty="0"/>
          </a:p>
        </p:txBody>
      </p:sp>
      <p:pic>
        <p:nvPicPr>
          <p:cNvPr id="7" name="Picture 6"/>
          <p:cNvPicPr>
            <a:picLocks noChangeAspect="1"/>
          </p:cNvPicPr>
          <p:nvPr/>
        </p:nvPicPr>
        <p:blipFill>
          <a:blip r:embed="rId2"/>
          <a:stretch>
            <a:fillRect/>
          </a:stretch>
        </p:blipFill>
        <p:spPr>
          <a:xfrm>
            <a:off x="685800" y="2668323"/>
            <a:ext cx="3538108" cy="3748352"/>
          </a:xfrm>
          <a:prstGeom prst="rect">
            <a:avLst/>
          </a:prstGeom>
        </p:spPr>
      </p:pic>
      <p:pic>
        <p:nvPicPr>
          <p:cNvPr id="8" name="Picture 7"/>
          <p:cNvPicPr>
            <a:picLocks noChangeAspect="1"/>
          </p:cNvPicPr>
          <p:nvPr/>
        </p:nvPicPr>
        <p:blipFill>
          <a:blip r:embed="rId3"/>
          <a:stretch>
            <a:fillRect/>
          </a:stretch>
        </p:blipFill>
        <p:spPr>
          <a:xfrm>
            <a:off x="4452508" y="2666146"/>
            <a:ext cx="3568096" cy="2286000"/>
          </a:xfrm>
          <a:prstGeom prst="rect">
            <a:avLst/>
          </a:prstGeom>
        </p:spPr>
      </p:pic>
    </p:spTree>
    <p:extLst>
      <p:ext uri="{BB962C8B-B14F-4D97-AF65-F5344CB8AC3E}">
        <p14:creationId xmlns:p14="http://schemas.microsoft.com/office/powerpoint/2010/main" val="1883854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Save to root and run by typing</a:t>
            </a:r>
          </a:p>
          <a:p>
            <a:pPr lvl="1"/>
            <a:r>
              <a:rPr lang="en-US" dirty="0" smtClean="0"/>
              <a:t>“ruby [</a:t>
            </a:r>
            <a:r>
              <a:rPr lang="en-US" dirty="0" err="1" smtClean="0"/>
              <a:t>file_name</a:t>
            </a:r>
            <a:r>
              <a:rPr lang="en-US" dirty="0" smtClean="0"/>
              <a:t>]</a:t>
            </a:r>
          </a:p>
          <a:p>
            <a:pPr lvl="1"/>
            <a:r>
              <a:rPr lang="en-US" dirty="0" smtClean="0"/>
              <a:t>In my case “ruby Unir5212.rb”</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22</a:t>
            </a:fld>
            <a:endParaRPr lang="en-US" dirty="0"/>
          </a:p>
        </p:txBody>
      </p:sp>
      <p:pic>
        <p:nvPicPr>
          <p:cNvPr id="6" name="Picture 5"/>
          <p:cNvPicPr>
            <a:picLocks noChangeAspect="1"/>
          </p:cNvPicPr>
          <p:nvPr/>
        </p:nvPicPr>
        <p:blipFill>
          <a:blip r:embed="rId2"/>
          <a:stretch>
            <a:fillRect/>
          </a:stretch>
        </p:blipFill>
        <p:spPr>
          <a:xfrm>
            <a:off x="1062476" y="3200400"/>
            <a:ext cx="7019048" cy="2409524"/>
          </a:xfrm>
          <a:prstGeom prst="rect">
            <a:avLst/>
          </a:prstGeom>
        </p:spPr>
      </p:pic>
    </p:spTree>
    <p:extLst>
      <p:ext uri="{BB962C8B-B14F-4D97-AF65-F5344CB8AC3E}">
        <p14:creationId xmlns:p14="http://schemas.microsoft.com/office/powerpoint/2010/main" val="89965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Things to Notice</a:t>
            </a:r>
            <a:endParaRPr lang="en-US" dirty="0"/>
          </a:p>
        </p:txBody>
      </p:sp>
      <p:sp>
        <p:nvSpPr>
          <p:cNvPr id="3" name="Content Placeholder 2"/>
          <p:cNvSpPr>
            <a:spLocks noGrp="1"/>
          </p:cNvSpPr>
          <p:nvPr>
            <p:ph idx="1"/>
          </p:nvPr>
        </p:nvSpPr>
        <p:spPr/>
        <p:txBody>
          <a:bodyPr/>
          <a:lstStyle/>
          <a:p>
            <a:r>
              <a:rPr lang="en-US" dirty="0" smtClean="0"/>
              <a:t>Lines in the script beginning with # are comments and are ignored by the interpreter</a:t>
            </a:r>
          </a:p>
          <a:p>
            <a:r>
              <a:rPr lang="en-US" dirty="0" smtClean="0"/>
              <a:t>The first line is a special case and tells the interpreter how to und the script</a:t>
            </a:r>
          </a:p>
          <a:p>
            <a:r>
              <a:rPr lang="en-US" dirty="0" smtClean="0"/>
              <a:t>“</a:t>
            </a:r>
            <a:r>
              <a:rPr lang="en-US" dirty="0" err="1" smtClean="0"/>
              <a:t>say_hi</a:t>
            </a:r>
            <a:r>
              <a:rPr lang="en-US" dirty="0" smtClean="0"/>
              <a:t>” looks at @names to make decisions</a:t>
            </a:r>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23</a:t>
            </a:fld>
            <a:endParaRPr lang="en-US" dirty="0"/>
          </a:p>
        </p:txBody>
      </p:sp>
      <p:pic>
        <p:nvPicPr>
          <p:cNvPr id="6" name="Picture 5"/>
          <p:cNvPicPr>
            <a:picLocks noChangeAspect="1"/>
          </p:cNvPicPr>
          <p:nvPr/>
        </p:nvPicPr>
        <p:blipFill>
          <a:blip r:embed="rId2"/>
          <a:stretch>
            <a:fillRect/>
          </a:stretch>
        </p:blipFill>
        <p:spPr>
          <a:xfrm>
            <a:off x="2252952" y="4091922"/>
            <a:ext cx="4638095" cy="2400000"/>
          </a:xfrm>
          <a:prstGeom prst="rect">
            <a:avLst/>
          </a:prstGeom>
        </p:spPr>
      </p:pic>
    </p:spTree>
    <p:extLst>
      <p:ext uri="{BB962C8B-B14F-4D97-AF65-F5344CB8AC3E}">
        <p14:creationId xmlns:p14="http://schemas.microsoft.com/office/powerpoint/2010/main" val="1972101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Iterations</a:t>
            </a:r>
            <a:endParaRPr lang="en-US" dirty="0"/>
          </a:p>
        </p:txBody>
      </p:sp>
      <p:sp>
        <p:nvSpPr>
          <p:cNvPr id="3" name="Content Placeholder 2"/>
          <p:cNvSpPr>
            <a:spLocks noGrp="1"/>
          </p:cNvSpPr>
          <p:nvPr>
            <p:ph idx="1"/>
          </p:nvPr>
        </p:nvSpPr>
        <p:spPr/>
        <p:txBody>
          <a:bodyPr/>
          <a:lstStyle/>
          <a:p>
            <a:r>
              <a:rPr lang="en-US" dirty="0" smtClean="0"/>
              <a:t>Now lets look at looping</a:t>
            </a:r>
          </a:p>
          <a:p>
            <a:r>
              <a:rPr lang="en-US" dirty="0" smtClean="0"/>
              <a:t>From the script</a:t>
            </a:r>
          </a:p>
          <a:p>
            <a:endParaRPr lang="en-US" dirty="0"/>
          </a:p>
          <a:p>
            <a:endParaRPr lang="en-US" dirty="0" smtClean="0"/>
          </a:p>
          <a:p>
            <a:r>
              <a:rPr lang="en-CA" dirty="0" smtClean="0"/>
              <a:t>“each” </a:t>
            </a:r>
            <a:r>
              <a:rPr lang="en-CA" dirty="0"/>
              <a:t>is a method that accepts a block of code then runs that block of code for every element in a list, and the bit between do and end is just such a block</a:t>
            </a:r>
            <a:r>
              <a:rPr lang="en-CA" dirty="0" smtClean="0"/>
              <a:t>.  The </a:t>
            </a:r>
            <a:r>
              <a:rPr lang="en-CA" dirty="0"/>
              <a:t>variable between pipe characters is the parameter for this block.</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24</a:t>
            </a:fld>
            <a:endParaRPr lang="en-US" dirty="0"/>
          </a:p>
        </p:txBody>
      </p:sp>
      <p:pic>
        <p:nvPicPr>
          <p:cNvPr id="6" name="Picture 5"/>
          <p:cNvPicPr>
            <a:picLocks noChangeAspect="1"/>
          </p:cNvPicPr>
          <p:nvPr/>
        </p:nvPicPr>
        <p:blipFill>
          <a:blip r:embed="rId2"/>
          <a:stretch>
            <a:fillRect/>
          </a:stretch>
        </p:blipFill>
        <p:spPr>
          <a:xfrm>
            <a:off x="3429143" y="2819400"/>
            <a:ext cx="2285714" cy="523810"/>
          </a:xfrm>
          <a:prstGeom prst="rect">
            <a:avLst/>
          </a:prstGeom>
        </p:spPr>
      </p:pic>
    </p:spTree>
    <p:extLst>
      <p:ext uri="{BB962C8B-B14F-4D97-AF65-F5344CB8AC3E}">
        <p14:creationId xmlns:p14="http://schemas.microsoft.com/office/powerpoint/2010/main" val="4127126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Iteration in Other Languages</a:t>
            </a:r>
            <a:endParaRPr lang="en-US" dirty="0"/>
          </a:p>
        </p:txBody>
      </p:sp>
      <p:sp>
        <p:nvSpPr>
          <p:cNvPr id="3" name="Content Placeholder 2"/>
          <p:cNvSpPr>
            <a:spLocks noGrp="1"/>
          </p:cNvSpPr>
          <p:nvPr>
            <p:ph idx="1"/>
          </p:nvPr>
        </p:nvSpPr>
        <p:spPr/>
        <p:txBody>
          <a:bodyPr/>
          <a:lstStyle/>
          <a:p>
            <a:r>
              <a:rPr lang="en-US" dirty="0" smtClean="0"/>
              <a:t>If you were doing this in C it might look like this:</a:t>
            </a:r>
          </a:p>
          <a:p>
            <a:endParaRPr lang="en-US" dirty="0" smtClean="0"/>
          </a:p>
          <a:p>
            <a:pPr marL="137160" indent="0">
              <a:buNone/>
            </a:pPr>
            <a:r>
              <a:rPr lang="en-CA" dirty="0"/>
              <a:t>for (</a:t>
            </a:r>
            <a:r>
              <a:rPr lang="en-CA" dirty="0" err="1"/>
              <a:t>i</a:t>
            </a:r>
            <a:r>
              <a:rPr lang="en-CA" dirty="0"/>
              <a:t>=0; </a:t>
            </a:r>
            <a:r>
              <a:rPr lang="en-CA" dirty="0" err="1"/>
              <a:t>i</a:t>
            </a:r>
            <a:r>
              <a:rPr lang="en-CA" dirty="0"/>
              <a:t>&lt;</a:t>
            </a:r>
            <a:r>
              <a:rPr lang="en-CA" dirty="0" err="1"/>
              <a:t>number_of_elements</a:t>
            </a:r>
            <a:r>
              <a:rPr lang="en-CA" dirty="0"/>
              <a:t>; </a:t>
            </a:r>
            <a:r>
              <a:rPr lang="en-CA" dirty="0" err="1"/>
              <a:t>i</a:t>
            </a:r>
            <a:r>
              <a:rPr lang="en-CA" dirty="0"/>
              <a:t>++)</a:t>
            </a:r>
          </a:p>
          <a:p>
            <a:pPr marL="137160" indent="0">
              <a:buNone/>
            </a:pPr>
            <a:r>
              <a:rPr lang="en-CA" dirty="0"/>
              <a:t>{</a:t>
            </a:r>
          </a:p>
          <a:p>
            <a:pPr marL="137160" indent="0">
              <a:buNone/>
            </a:pPr>
            <a:r>
              <a:rPr lang="en-CA" dirty="0"/>
              <a:t>  </a:t>
            </a:r>
            <a:r>
              <a:rPr lang="en-CA" dirty="0" err="1"/>
              <a:t>do_something_with</a:t>
            </a:r>
            <a:r>
              <a:rPr lang="en-CA" dirty="0"/>
              <a:t>(element[</a:t>
            </a:r>
            <a:r>
              <a:rPr lang="en-CA" dirty="0" err="1"/>
              <a:t>i</a:t>
            </a:r>
            <a:r>
              <a:rPr lang="en-CA" dirty="0"/>
              <a:t>]);</a:t>
            </a:r>
          </a:p>
          <a:p>
            <a:pPr marL="137160" indent="0">
              <a:buNone/>
            </a:pPr>
            <a:r>
              <a:rPr lang="en-CA" dirty="0"/>
              <a:t>}</a:t>
            </a:r>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25</a:t>
            </a:fld>
            <a:endParaRPr lang="en-US" dirty="0"/>
          </a:p>
        </p:txBody>
      </p:sp>
    </p:spTree>
    <p:extLst>
      <p:ext uri="{BB962C8B-B14F-4D97-AF65-F5344CB8AC3E}">
        <p14:creationId xmlns:p14="http://schemas.microsoft.com/office/powerpoint/2010/main" val="4129696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Way</a:t>
            </a:r>
            <a:endParaRPr lang="en-US" dirty="0"/>
          </a:p>
        </p:txBody>
      </p:sp>
      <p:sp>
        <p:nvSpPr>
          <p:cNvPr id="3" name="Content Placeholder 2"/>
          <p:cNvSpPr>
            <a:spLocks noGrp="1"/>
          </p:cNvSpPr>
          <p:nvPr>
            <p:ph idx="1"/>
          </p:nvPr>
        </p:nvSpPr>
        <p:spPr/>
        <p:txBody>
          <a:bodyPr/>
          <a:lstStyle/>
          <a:p>
            <a:r>
              <a:rPr lang="en-US" dirty="0" smtClean="0"/>
              <a:t>“</a:t>
            </a:r>
            <a:r>
              <a:rPr lang="en-US" dirty="0" err="1" smtClean="0"/>
              <a:t>say_bye</a:t>
            </a:r>
            <a:r>
              <a:rPr lang="en-US" dirty="0" smtClean="0"/>
              <a:t>” doesn’t use do list</a:t>
            </a:r>
          </a:p>
          <a:p>
            <a:endParaRPr lang="en-US" dirty="0"/>
          </a:p>
          <a:p>
            <a:endParaRPr lang="en-US" dirty="0" smtClean="0"/>
          </a:p>
          <a:p>
            <a:endParaRPr lang="en-US" dirty="0"/>
          </a:p>
          <a:p>
            <a:endParaRPr lang="en-US" dirty="0" smtClean="0"/>
          </a:p>
          <a:p>
            <a:endParaRPr lang="en-US" dirty="0"/>
          </a:p>
          <a:p>
            <a:r>
              <a:rPr lang="en-US" dirty="0" smtClean="0"/>
              <a:t>Instead, it tests to see is a list exists “if @</a:t>
            </a:r>
            <a:r>
              <a:rPr lang="en-US" dirty="0" err="1" smtClean="0"/>
              <a:t>names.nil</a:t>
            </a:r>
            <a:r>
              <a:rPr lang="en-US" dirty="0" smtClean="0"/>
              <a:t>? Or does @names not exist.  If so, just use “…”</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26</a:t>
            </a:fld>
            <a:endParaRPr lang="en-US" dirty="0"/>
          </a:p>
        </p:txBody>
      </p:sp>
      <p:pic>
        <p:nvPicPr>
          <p:cNvPr id="6" name="Picture 5"/>
          <p:cNvPicPr>
            <a:picLocks noChangeAspect="1"/>
          </p:cNvPicPr>
          <p:nvPr/>
        </p:nvPicPr>
        <p:blipFill>
          <a:blip r:embed="rId2"/>
          <a:stretch>
            <a:fillRect/>
          </a:stretch>
        </p:blipFill>
        <p:spPr>
          <a:xfrm>
            <a:off x="1800571" y="2257571"/>
            <a:ext cx="5542857" cy="2342857"/>
          </a:xfrm>
          <a:prstGeom prst="rect">
            <a:avLst/>
          </a:prstGeom>
        </p:spPr>
      </p:pic>
    </p:spTree>
    <p:extLst>
      <p:ext uri="{BB962C8B-B14F-4D97-AF65-F5344CB8AC3E}">
        <p14:creationId xmlns:p14="http://schemas.microsoft.com/office/powerpoint/2010/main" val="2387051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Gears</a:t>
            </a:r>
            <a:endParaRPr lang="en-US" dirty="0"/>
          </a:p>
        </p:txBody>
      </p:sp>
      <p:sp>
        <p:nvSpPr>
          <p:cNvPr id="3" name="Content Placeholder 2"/>
          <p:cNvSpPr>
            <a:spLocks noGrp="1"/>
          </p:cNvSpPr>
          <p:nvPr>
            <p:ph idx="1"/>
          </p:nvPr>
        </p:nvSpPr>
        <p:spPr/>
        <p:txBody>
          <a:bodyPr/>
          <a:lstStyle/>
          <a:p>
            <a:r>
              <a:rPr lang="en-US" dirty="0" smtClean="0"/>
              <a:t>Now we move from Ruby back to Metasploit</a:t>
            </a:r>
          </a:p>
          <a:p>
            <a:r>
              <a:rPr lang="en-US" dirty="0" smtClean="0"/>
              <a:t>Metasploit is written in Ruby</a:t>
            </a:r>
          </a:p>
          <a:p>
            <a:r>
              <a:rPr lang="en-US" dirty="0" smtClean="0"/>
              <a:t>Ruby is the language used in the modules through out Metasploit</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27</a:t>
            </a:fld>
            <a:endParaRPr lang="en-US" dirty="0"/>
          </a:p>
        </p:txBody>
      </p:sp>
      <p:pic>
        <p:nvPicPr>
          <p:cNvPr id="6" name="Picture 5"/>
          <p:cNvPicPr>
            <a:picLocks noChangeAspect="1"/>
          </p:cNvPicPr>
          <p:nvPr/>
        </p:nvPicPr>
        <p:blipFill>
          <a:blip r:embed="rId2"/>
          <a:stretch>
            <a:fillRect/>
          </a:stretch>
        </p:blipFill>
        <p:spPr>
          <a:xfrm>
            <a:off x="304800" y="3581400"/>
            <a:ext cx="8534400" cy="1030960"/>
          </a:xfrm>
          <a:prstGeom prst="rect">
            <a:avLst/>
          </a:prstGeom>
        </p:spPr>
      </p:pic>
      <p:pic>
        <p:nvPicPr>
          <p:cNvPr id="7" name="Picture 6"/>
          <p:cNvPicPr>
            <a:picLocks noChangeAspect="1"/>
          </p:cNvPicPr>
          <p:nvPr/>
        </p:nvPicPr>
        <p:blipFill>
          <a:blip r:embed="rId3"/>
          <a:stretch>
            <a:fillRect/>
          </a:stretch>
        </p:blipFill>
        <p:spPr>
          <a:xfrm>
            <a:off x="304800" y="4930501"/>
            <a:ext cx="8534400" cy="950976"/>
          </a:xfrm>
          <a:prstGeom prst="rect">
            <a:avLst/>
          </a:prstGeom>
        </p:spPr>
      </p:pic>
    </p:spTree>
    <p:extLst>
      <p:ext uri="{BB962C8B-B14F-4D97-AF65-F5344CB8AC3E}">
        <p14:creationId xmlns:p14="http://schemas.microsoft.com/office/powerpoint/2010/main" val="3735447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Look at a Ruby Module</a:t>
            </a:r>
            <a:endParaRPr lang="en-US" dirty="0"/>
          </a:p>
        </p:txBody>
      </p:sp>
      <p:sp>
        <p:nvSpPr>
          <p:cNvPr id="3" name="Content Placeholder 2"/>
          <p:cNvSpPr>
            <a:spLocks noGrp="1"/>
          </p:cNvSpPr>
          <p:nvPr>
            <p:ph idx="1"/>
          </p:nvPr>
        </p:nvSpPr>
        <p:spPr/>
        <p:txBody>
          <a:bodyPr/>
          <a:lstStyle/>
          <a:p>
            <a:r>
              <a:rPr lang="en-US" dirty="0" smtClean="0"/>
              <a:t>Here is what the start of this module looks like:</a:t>
            </a:r>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28</a:t>
            </a:fld>
            <a:endParaRPr lang="en-US" dirty="0"/>
          </a:p>
        </p:txBody>
      </p:sp>
      <p:pic>
        <p:nvPicPr>
          <p:cNvPr id="7" name="Picture 6"/>
          <p:cNvPicPr>
            <a:picLocks noChangeAspect="1"/>
          </p:cNvPicPr>
          <p:nvPr/>
        </p:nvPicPr>
        <p:blipFill>
          <a:blip r:embed="rId2"/>
          <a:stretch>
            <a:fillRect/>
          </a:stretch>
        </p:blipFill>
        <p:spPr>
          <a:xfrm>
            <a:off x="1752600" y="2133600"/>
            <a:ext cx="5638800" cy="4120351"/>
          </a:xfrm>
          <a:prstGeom prst="rect">
            <a:avLst/>
          </a:prstGeom>
        </p:spPr>
      </p:pic>
    </p:spTree>
    <p:extLst>
      <p:ext uri="{BB962C8B-B14F-4D97-AF65-F5344CB8AC3E}">
        <p14:creationId xmlns:p14="http://schemas.microsoft.com/office/powerpoint/2010/main" val="4121645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to Note</a:t>
            </a:r>
            <a:endParaRPr lang="en-US" dirty="0"/>
          </a:p>
        </p:txBody>
      </p:sp>
      <p:sp>
        <p:nvSpPr>
          <p:cNvPr id="3" name="Content Placeholder 2"/>
          <p:cNvSpPr>
            <a:spLocks noGrp="1"/>
          </p:cNvSpPr>
          <p:nvPr>
            <p:ph idx="1"/>
          </p:nvPr>
        </p:nvSpPr>
        <p:spPr/>
        <p:txBody>
          <a:bodyPr/>
          <a:lstStyle/>
          <a:p>
            <a:r>
              <a:rPr lang="en-US" dirty="0" smtClean="0"/>
              <a:t>The previous page has some interesting lines to consider</a:t>
            </a:r>
          </a:p>
          <a:p>
            <a:r>
              <a:rPr lang="en-US" dirty="0" smtClean="0"/>
              <a:t>“require ‘</a:t>
            </a:r>
            <a:r>
              <a:rPr lang="en-US" dirty="0" err="1" smtClean="0"/>
              <a:t>msf</a:t>
            </a:r>
            <a:r>
              <a:rPr lang="en-US" dirty="0" smtClean="0"/>
              <a:t>/core’”</a:t>
            </a:r>
          </a:p>
          <a:p>
            <a:pPr lvl="1"/>
            <a:r>
              <a:rPr lang="en-US" dirty="0" smtClean="0"/>
              <a:t>Module will include </a:t>
            </a:r>
            <a:r>
              <a:rPr lang="en-US" u="sng" dirty="0" smtClean="0"/>
              <a:t>all</a:t>
            </a:r>
            <a:r>
              <a:rPr lang="en-US" dirty="0" smtClean="0"/>
              <a:t> functionality from </a:t>
            </a:r>
            <a:r>
              <a:rPr lang="en-US" dirty="0" err="1" smtClean="0"/>
              <a:t>Metasploit’s</a:t>
            </a:r>
            <a:r>
              <a:rPr lang="en-US" dirty="0" smtClean="0"/>
              <a:t> core libraries</a:t>
            </a:r>
          </a:p>
          <a:p>
            <a:r>
              <a:rPr lang="en-US" dirty="0" smtClean="0"/>
              <a:t>“class Metasploit3 , </a:t>
            </a:r>
            <a:r>
              <a:rPr lang="en-US" dirty="0" err="1" smtClean="0"/>
              <a:t>Msf</a:t>
            </a:r>
            <a:r>
              <a:rPr lang="en-US" dirty="0" smtClean="0"/>
              <a:t>::Exploit::Remote</a:t>
            </a:r>
          </a:p>
          <a:p>
            <a:pPr lvl="1"/>
            <a:r>
              <a:rPr lang="en-US" dirty="0" smtClean="0"/>
              <a:t>Defines this as an “Exploit” module</a:t>
            </a:r>
          </a:p>
          <a:p>
            <a:r>
              <a:rPr lang="en-US" dirty="0" smtClean="0"/>
              <a:t>“include </a:t>
            </a:r>
            <a:r>
              <a:rPr lang="en-US" dirty="0" err="1" smtClean="0"/>
              <a:t>Msf</a:t>
            </a:r>
            <a:r>
              <a:rPr lang="en-US" dirty="0" smtClean="0"/>
              <a:t>::Exploit::Remote::SMB::Client”</a:t>
            </a:r>
          </a:p>
          <a:p>
            <a:pPr lvl="1"/>
            <a:r>
              <a:rPr lang="en-US" dirty="0" smtClean="0"/>
              <a:t>Pulls in the SMB Client module that includes functionality to handle client interaction</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29</a:t>
            </a:fld>
            <a:endParaRPr lang="en-US" dirty="0"/>
          </a:p>
        </p:txBody>
      </p:sp>
    </p:spTree>
    <p:extLst>
      <p:ext uri="{BB962C8B-B14F-4D97-AF65-F5344CB8AC3E}">
        <p14:creationId xmlns:p14="http://schemas.microsoft.com/office/powerpoint/2010/main" val="2425884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Few Words on Programming</a:t>
            </a:r>
            <a:endParaRPr lang="en-US" dirty="0"/>
          </a:p>
        </p:txBody>
      </p:sp>
      <p:sp>
        <p:nvSpPr>
          <p:cNvPr id="3" name="Content Placeholder 2"/>
          <p:cNvSpPr>
            <a:spLocks noGrp="1"/>
          </p:cNvSpPr>
          <p:nvPr>
            <p:ph idx="1"/>
          </p:nvPr>
        </p:nvSpPr>
        <p:spPr/>
        <p:txBody>
          <a:bodyPr/>
          <a:lstStyle/>
          <a:p>
            <a:r>
              <a:rPr lang="en-US" dirty="0" smtClean="0"/>
              <a:t>Metasploit is primarily written in Ruby</a:t>
            </a:r>
          </a:p>
          <a:p>
            <a:r>
              <a:rPr lang="en-US" dirty="0" smtClean="0"/>
              <a:t>The book “Metasploit” also uses a lot of PowerShell in it’s examples</a:t>
            </a:r>
          </a:p>
          <a:p>
            <a:r>
              <a:rPr lang="en-US" dirty="0" smtClean="0"/>
              <a:t>We  are not going to try and make you either Ruby or PowerShell developers here tonight</a:t>
            </a:r>
          </a:p>
          <a:p>
            <a:r>
              <a:rPr lang="en-US" dirty="0" smtClean="0"/>
              <a:t>Rather, we will look at some of the basic structure and steps you might go through to modify modules for you own purposes.</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a:t>
            </a:fld>
            <a:endParaRPr lang="en-US" dirty="0"/>
          </a:p>
        </p:txBody>
      </p:sp>
    </p:spTree>
    <p:extLst>
      <p:ext uri="{BB962C8B-B14F-4D97-AF65-F5344CB8AC3E}">
        <p14:creationId xmlns:p14="http://schemas.microsoft.com/office/powerpoint/2010/main" val="1092721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Idea</a:t>
            </a:r>
            <a:endParaRPr lang="en-US" dirty="0"/>
          </a:p>
        </p:txBody>
      </p:sp>
      <p:sp>
        <p:nvSpPr>
          <p:cNvPr id="3" name="Content Placeholder 2"/>
          <p:cNvSpPr>
            <a:spLocks noGrp="1"/>
          </p:cNvSpPr>
          <p:nvPr>
            <p:ph idx="1"/>
          </p:nvPr>
        </p:nvSpPr>
        <p:spPr/>
        <p:txBody>
          <a:bodyPr/>
          <a:lstStyle/>
          <a:p>
            <a:r>
              <a:rPr lang="en-US" dirty="0" smtClean="0"/>
              <a:t>Grab a module close to what you want to do</a:t>
            </a:r>
          </a:p>
          <a:p>
            <a:r>
              <a:rPr lang="en-US" dirty="0" smtClean="0"/>
              <a:t>Tweak it to get the functionality you need</a:t>
            </a:r>
          </a:p>
          <a:p>
            <a:r>
              <a:rPr lang="en-US" dirty="0" smtClean="0"/>
              <a:t>This may involve sharpening your coding skills first</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30</a:t>
            </a:fld>
            <a:endParaRPr lang="en-US" dirty="0"/>
          </a:p>
        </p:txBody>
      </p:sp>
    </p:spTree>
    <p:extLst>
      <p:ext uri="{BB962C8B-B14F-4D97-AF65-F5344CB8AC3E}">
        <p14:creationId xmlns:p14="http://schemas.microsoft.com/office/powerpoint/2010/main" val="2861931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Skills</a:t>
            </a:r>
            <a:endParaRPr lang="en-US" dirty="0"/>
          </a:p>
        </p:txBody>
      </p:sp>
      <p:sp>
        <p:nvSpPr>
          <p:cNvPr id="3" name="Content Placeholder 2"/>
          <p:cNvSpPr>
            <a:spLocks noGrp="1"/>
          </p:cNvSpPr>
          <p:nvPr>
            <p:ph idx="1"/>
          </p:nvPr>
        </p:nvSpPr>
        <p:spPr/>
        <p:txBody>
          <a:bodyPr/>
          <a:lstStyle/>
          <a:p>
            <a:r>
              <a:rPr lang="en-US" dirty="0" smtClean="0"/>
              <a:t>Depending on the Exploit, you may need to know:</a:t>
            </a:r>
          </a:p>
          <a:p>
            <a:pPr lvl="1"/>
            <a:r>
              <a:rPr lang="en-US" dirty="0" smtClean="0"/>
              <a:t>MSSQL</a:t>
            </a:r>
          </a:p>
          <a:p>
            <a:pPr lvl="1"/>
            <a:r>
              <a:rPr lang="en-US" dirty="0" smtClean="0"/>
              <a:t>Oracle</a:t>
            </a:r>
          </a:p>
          <a:p>
            <a:pPr lvl="1"/>
            <a:r>
              <a:rPr lang="en-US" dirty="0" smtClean="0"/>
              <a:t>PowerShell</a:t>
            </a:r>
          </a:p>
          <a:p>
            <a:pPr lvl="1"/>
            <a:r>
              <a:rPr lang="en-US" dirty="0" smtClean="0"/>
              <a:t>Bash</a:t>
            </a:r>
          </a:p>
          <a:p>
            <a:pPr lvl="1"/>
            <a:r>
              <a:rPr lang="en-US" dirty="0" smtClean="0"/>
              <a:t>Etc…</a:t>
            </a:r>
          </a:p>
          <a:p>
            <a:pPr marL="585216" lvl="1" indent="0">
              <a:buNone/>
            </a:pP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31</a:t>
            </a:fld>
            <a:endParaRPr lang="en-US" dirty="0"/>
          </a:p>
        </p:txBody>
      </p:sp>
    </p:spTree>
    <p:extLst>
      <p:ext uri="{BB962C8B-B14F-4D97-AF65-F5344CB8AC3E}">
        <p14:creationId xmlns:p14="http://schemas.microsoft.com/office/powerpoint/2010/main" val="3046769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Side Note on Penetration Testers</a:t>
            </a:r>
            <a:endParaRPr lang="en-US" dirty="0"/>
          </a:p>
        </p:txBody>
      </p:sp>
      <p:sp>
        <p:nvSpPr>
          <p:cNvPr id="3" name="Content Placeholder 2"/>
          <p:cNvSpPr>
            <a:spLocks noGrp="1"/>
          </p:cNvSpPr>
          <p:nvPr>
            <p:ph idx="1"/>
          </p:nvPr>
        </p:nvSpPr>
        <p:spPr/>
        <p:txBody>
          <a:bodyPr/>
          <a:lstStyle/>
          <a:p>
            <a:r>
              <a:rPr lang="en-US" dirty="0" smtClean="0"/>
              <a:t>Modifying the tools is one of the distinguishing skills in top flight Consultants</a:t>
            </a:r>
          </a:p>
          <a:p>
            <a:r>
              <a:rPr lang="en-US" dirty="0" smtClean="0"/>
              <a:t>Lots of people can run nmap, Nessus, and Metasploit, but to distinguish yourself in the field, this needs to be your jumping off point.</a:t>
            </a:r>
          </a:p>
          <a:p>
            <a:endParaRPr lang="en-US" dirty="0"/>
          </a:p>
          <a:p>
            <a:pPr marL="137160" indent="0">
              <a:buNone/>
            </a:pPr>
            <a:r>
              <a:rPr lang="en-US" dirty="0" smtClean="0"/>
              <a:t>Please Note: I’m not saying I am any good at this, there’s a reason I’m teaching the course instead of consulting ;-)</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32</a:t>
            </a:fld>
            <a:endParaRPr lang="en-US" dirty="0"/>
          </a:p>
        </p:txBody>
      </p:sp>
    </p:spTree>
    <p:extLst>
      <p:ext uri="{BB962C8B-B14F-4D97-AF65-F5344CB8AC3E}">
        <p14:creationId xmlns:p14="http://schemas.microsoft.com/office/powerpoint/2010/main" val="444192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Scripting</a:t>
            </a:r>
            <a:endParaRPr lang="en-US" dirty="0"/>
          </a:p>
        </p:txBody>
      </p:sp>
      <p:sp>
        <p:nvSpPr>
          <p:cNvPr id="3" name="Content Placeholder 2"/>
          <p:cNvSpPr>
            <a:spLocks noGrp="1"/>
          </p:cNvSpPr>
          <p:nvPr>
            <p:ph idx="1"/>
          </p:nvPr>
        </p:nvSpPr>
        <p:spPr/>
        <p:txBody>
          <a:bodyPr/>
          <a:lstStyle/>
          <a:p>
            <a:r>
              <a:rPr lang="en-US" dirty="0" smtClean="0"/>
              <a:t>For Metasploit, scripting is basically modules for meterpreter</a:t>
            </a:r>
          </a:p>
          <a:p>
            <a:r>
              <a:rPr lang="en-US" dirty="0" smtClean="0"/>
              <a:t>Same concept as earlier, but specific to meterpreter sessions</a:t>
            </a:r>
          </a:p>
          <a:p>
            <a:r>
              <a:rPr lang="en-US" dirty="0" smtClean="0"/>
              <a:t>This is also a point where the book contains older information</a:t>
            </a:r>
          </a:p>
          <a:p>
            <a:pPr lvl="1"/>
            <a:r>
              <a:rPr lang="en-US" dirty="0" smtClean="0"/>
              <a:t>Scripts are no longer being accepted for Metasploit</a:t>
            </a:r>
          </a:p>
          <a:p>
            <a:pPr lvl="1"/>
            <a:r>
              <a:rPr lang="en-US" dirty="0" smtClean="0"/>
              <a:t>Script functionality is being ported to modules.</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33</a:t>
            </a:fld>
            <a:endParaRPr lang="en-US" dirty="0"/>
          </a:p>
        </p:txBody>
      </p:sp>
    </p:spTree>
    <p:extLst>
      <p:ext uri="{BB962C8B-B14F-4D97-AF65-F5344CB8AC3E}">
        <p14:creationId xmlns:p14="http://schemas.microsoft.com/office/powerpoint/2010/main" val="2941763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 on Metasploit</a:t>
            </a:r>
            <a:endParaRPr lang="en-US" dirty="0"/>
          </a:p>
        </p:txBody>
      </p:sp>
      <p:sp>
        <p:nvSpPr>
          <p:cNvPr id="3" name="Content Placeholder 2"/>
          <p:cNvSpPr>
            <a:spLocks noGrp="1"/>
          </p:cNvSpPr>
          <p:nvPr>
            <p:ph idx="1"/>
          </p:nvPr>
        </p:nvSpPr>
        <p:spPr/>
        <p:txBody>
          <a:bodyPr/>
          <a:lstStyle/>
          <a:p>
            <a:r>
              <a:rPr lang="en-US" dirty="0" smtClean="0"/>
              <a:t>Metasploit is constantly evolving</a:t>
            </a:r>
          </a:p>
          <a:p>
            <a:r>
              <a:rPr lang="en-US" dirty="0" smtClean="0"/>
              <a:t>To stay on top you may want to follow on twitter:</a:t>
            </a:r>
          </a:p>
          <a:p>
            <a:pPr lvl="1"/>
            <a:r>
              <a:rPr lang="en-US" dirty="0"/>
              <a:t>HD Moore  @</a:t>
            </a:r>
            <a:r>
              <a:rPr lang="en-US" dirty="0" err="1"/>
              <a:t>hdmoore</a:t>
            </a:r>
            <a:r>
              <a:rPr lang="en-US" dirty="0"/>
              <a:t> </a:t>
            </a:r>
            <a:endParaRPr lang="en-US" dirty="0" smtClean="0"/>
          </a:p>
          <a:p>
            <a:pPr lvl="1"/>
            <a:r>
              <a:rPr lang="en-US" dirty="0"/>
              <a:t>Metasploit Project @</a:t>
            </a:r>
            <a:r>
              <a:rPr lang="en-US" dirty="0" err="1"/>
              <a:t>metasploit</a:t>
            </a:r>
            <a:r>
              <a:rPr lang="en-US" dirty="0"/>
              <a:t> </a:t>
            </a:r>
          </a:p>
          <a:p>
            <a:pPr lvl="1"/>
            <a:r>
              <a:rPr lang="en-US" dirty="0"/>
              <a:t> </a:t>
            </a:r>
            <a:r>
              <a:rPr lang="en-US" dirty="0" err="1" smtClean="0"/>
              <a:t>Andréz</a:t>
            </a:r>
            <a:r>
              <a:rPr lang="en-US" dirty="0" smtClean="0"/>
              <a:t> </a:t>
            </a:r>
            <a:r>
              <a:rPr lang="en-US" dirty="0"/>
              <a:t>LAMOUROUX @</a:t>
            </a:r>
            <a:r>
              <a:rPr lang="en-US" dirty="0" err="1"/>
              <a:t>DarkOperator</a:t>
            </a:r>
            <a:r>
              <a:rPr lang="en-US" dirty="0"/>
              <a:t> </a:t>
            </a:r>
            <a:endParaRPr lang="en-US" dirty="0" smtClean="0"/>
          </a:p>
          <a:p>
            <a:r>
              <a:rPr lang="en-US" dirty="0" smtClean="0"/>
              <a:t>Check in on Rapid7 and </a:t>
            </a:r>
            <a:r>
              <a:rPr lang="en-US" dirty="0" err="1" smtClean="0"/>
              <a:t>DarkOperator</a:t>
            </a:r>
            <a:endParaRPr lang="en-US" dirty="0" smtClean="0"/>
          </a:p>
          <a:p>
            <a:pPr lvl="1"/>
            <a:r>
              <a:rPr lang="en-US" dirty="0">
                <a:hlinkClick r:id="rId2"/>
              </a:rPr>
              <a:t>https://</a:t>
            </a:r>
            <a:r>
              <a:rPr lang="en-US" dirty="0" smtClean="0">
                <a:hlinkClick r:id="rId2"/>
              </a:rPr>
              <a:t>community.rapid7.com/welcome</a:t>
            </a:r>
            <a:endParaRPr lang="en-US" dirty="0" smtClean="0"/>
          </a:p>
          <a:p>
            <a:pPr lvl="1"/>
            <a:r>
              <a:rPr lang="en-US" dirty="0">
                <a:hlinkClick r:id="rId3"/>
              </a:rPr>
              <a:t>http://www.darkoperator.com</a:t>
            </a:r>
            <a:r>
              <a:rPr lang="en-US" dirty="0" smtClean="0">
                <a:hlinkClick r:id="rId3"/>
              </a:rPr>
              <a:t>/</a:t>
            </a:r>
            <a:endParaRPr lang="en-US" dirty="0" smtClean="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34</a:t>
            </a:fld>
            <a:endParaRPr lang="en-US" dirty="0"/>
          </a:p>
        </p:txBody>
      </p:sp>
    </p:spTree>
    <p:extLst>
      <p:ext uri="{BB962C8B-B14F-4D97-AF65-F5344CB8AC3E}">
        <p14:creationId xmlns:p14="http://schemas.microsoft.com/office/powerpoint/2010/main" val="328922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From This Week</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community.rapid7.com/community/metasploit/blog/2016/01/22/weekly-metasploit-wrapup</a:t>
            </a:r>
            <a:endParaRPr lang="en-US" dirty="0" smtClean="0"/>
          </a:p>
          <a:p>
            <a:pPr marL="13716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35</a:t>
            </a:fld>
            <a:endParaRPr lang="en-US" dirty="0"/>
          </a:p>
        </p:txBody>
      </p:sp>
      <p:pic>
        <p:nvPicPr>
          <p:cNvPr id="7" name="Picture 6"/>
          <p:cNvPicPr>
            <a:picLocks noChangeAspect="1"/>
          </p:cNvPicPr>
          <p:nvPr/>
        </p:nvPicPr>
        <p:blipFill>
          <a:blip r:embed="rId3"/>
          <a:stretch>
            <a:fillRect/>
          </a:stretch>
        </p:blipFill>
        <p:spPr>
          <a:xfrm>
            <a:off x="645509" y="2914589"/>
            <a:ext cx="7852981" cy="3577333"/>
          </a:xfrm>
          <a:prstGeom prst="rect">
            <a:avLst/>
          </a:prstGeom>
        </p:spPr>
      </p:pic>
    </p:spTree>
    <p:extLst>
      <p:ext uri="{BB962C8B-B14F-4D97-AF65-F5344CB8AC3E}">
        <p14:creationId xmlns:p14="http://schemas.microsoft.com/office/powerpoint/2010/main" val="4218374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Competitors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www.coresecurity.com/core-impact-pro</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36</a:t>
            </a:fld>
            <a:endParaRPr lang="en-US" dirty="0"/>
          </a:p>
        </p:txBody>
      </p:sp>
      <p:pic>
        <p:nvPicPr>
          <p:cNvPr id="6" name="Picture 5"/>
          <p:cNvPicPr>
            <a:picLocks noChangeAspect="1"/>
          </p:cNvPicPr>
          <p:nvPr/>
        </p:nvPicPr>
        <p:blipFill>
          <a:blip r:embed="rId3"/>
          <a:stretch>
            <a:fillRect/>
          </a:stretch>
        </p:blipFill>
        <p:spPr>
          <a:xfrm>
            <a:off x="188117" y="2590800"/>
            <a:ext cx="8767765" cy="3109705"/>
          </a:xfrm>
          <a:prstGeom prst="rect">
            <a:avLst/>
          </a:prstGeom>
        </p:spPr>
      </p:pic>
    </p:spTree>
    <p:extLst>
      <p:ext uri="{BB962C8B-B14F-4D97-AF65-F5344CB8AC3E}">
        <p14:creationId xmlns:p14="http://schemas.microsoft.com/office/powerpoint/2010/main" val="1213033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Competitors</a:t>
            </a:r>
            <a:endParaRPr lang="en-US" dirty="0"/>
          </a:p>
        </p:txBody>
      </p:sp>
      <p:sp>
        <p:nvSpPr>
          <p:cNvPr id="3" name="Content Placeholder 2"/>
          <p:cNvSpPr>
            <a:spLocks noGrp="1"/>
          </p:cNvSpPr>
          <p:nvPr>
            <p:ph idx="1"/>
          </p:nvPr>
        </p:nvSpPr>
        <p:spPr/>
        <p:txBody>
          <a:bodyPr/>
          <a:lstStyle/>
          <a:p>
            <a:r>
              <a:rPr lang="en-US" dirty="0">
                <a:hlinkClick r:id="rId2"/>
              </a:rPr>
              <a:t>http://immunitysec.com/products/canvas</a:t>
            </a:r>
            <a:r>
              <a:rPr lang="en-US" dirty="0" smtClean="0">
                <a:hlinkClick r:id="rId2"/>
              </a:rPr>
              <a:t>/</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37</a:t>
            </a:fld>
            <a:endParaRPr lang="en-US" dirty="0"/>
          </a:p>
        </p:txBody>
      </p:sp>
      <p:pic>
        <p:nvPicPr>
          <p:cNvPr id="6" name="Picture 5"/>
          <p:cNvPicPr>
            <a:picLocks noChangeAspect="1"/>
          </p:cNvPicPr>
          <p:nvPr/>
        </p:nvPicPr>
        <p:blipFill>
          <a:blip r:embed="rId3"/>
          <a:stretch>
            <a:fillRect/>
          </a:stretch>
        </p:blipFill>
        <p:spPr>
          <a:xfrm>
            <a:off x="2352863" y="2286000"/>
            <a:ext cx="4438273" cy="3889585"/>
          </a:xfrm>
          <a:prstGeom prst="rect">
            <a:avLst/>
          </a:prstGeom>
        </p:spPr>
      </p:pic>
    </p:spTree>
    <p:extLst>
      <p:ext uri="{BB962C8B-B14F-4D97-AF65-F5344CB8AC3E}">
        <p14:creationId xmlns:p14="http://schemas.microsoft.com/office/powerpoint/2010/main" val="2265705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to keep in mind</a:t>
            </a:r>
            <a:endParaRPr lang="en-US" dirty="0"/>
          </a:p>
        </p:txBody>
      </p:sp>
      <p:sp>
        <p:nvSpPr>
          <p:cNvPr id="3" name="Content Placeholder 2"/>
          <p:cNvSpPr>
            <a:spLocks noGrp="1"/>
          </p:cNvSpPr>
          <p:nvPr>
            <p:ph idx="1"/>
          </p:nvPr>
        </p:nvSpPr>
        <p:spPr/>
        <p:txBody>
          <a:bodyPr/>
          <a:lstStyle/>
          <a:p>
            <a:r>
              <a:rPr lang="en-US" dirty="0" smtClean="0"/>
              <a:t>We spent almost all of our time in the open source Metasploit Framework due to licensing</a:t>
            </a:r>
          </a:p>
          <a:p>
            <a:r>
              <a:rPr lang="en-US" dirty="0" smtClean="0"/>
              <a:t>Metasploit Pro looks just as good and works just as well as the commercial products just mentioned</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38</a:t>
            </a:fld>
            <a:endParaRPr lang="en-US" dirty="0"/>
          </a:p>
        </p:txBody>
      </p:sp>
    </p:spTree>
    <p:extLst>
      <p:ext uri="{BB962C8B-B14F-4D97-AF65-F5344CB8AC3E}">
        <p14:creationId xmlns:p14="http://schemas.microsoft.com/office/powerpoint/2010/main" val="21545143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a:t>
            </a:r>
            <a:endParaRPr lang="en-US" dirty="0"/>
          </a:p>
        </p:txBody>
      </p:sp>
      <p:sp>
        <p:nvSpPr>
          <p:cNvPr id="3" name="Content Placeholder 2"/>
          <p:cNvSpPr>
            <a:spLocks noGrp="1"/>
          </p:cNvSpPr>
          <p:nvPr>
            <p:ph idx="1"/>
          </p:nvPr>
        </p:nvSpPr>
        <p:spPr/>
        <p:txBody>
          <a:bodyPr/>
          <a:lstStyle/>
          <a:p>
            <a:r>
              <a:rPr lang="en-CA" dirty="0" smtClean="0"/>
              <a:t>Introduction </a:t>
            </a:r>
            <a:r>
              <a:rPr lang="en-CA" dirty="0" smtClean="0"/>
              <a:t>to </a:t>
            </a:r>
            <a:r>
              <a:rPr lang="en-CA" dirty="0" err="1" smtClean="0"/>
              <a:t>WebGoat</a:t>
            </a:r>
            <a:endParaRPr lang="en-CA" dirty="0" smtClean="0"/>
          </a:p>
        </p:txBody>
      </p:sp>
      <p:sp>
        <p:nvSpPr>
          <p:cNvPr id="4" name="Footer Placeholder 3"/>
          <p:cNvSpPr>
            <a:spLocks noGrp="1"/>
          </p:cNvSpPr>
          <p:nvPr>
            <p:ph type="ftr" sz="quarter" idx="11"/>
          </p:nvPr>
        </p:nvSpPr>
        <p:spPr/>
        <p:txBody>
          <a:bodyPr/>
          <a:lstStyle/>
          <a:p>
            <a:r>
              <a:rPr lang="en-US" dirty="0"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39</a:t>
            </a:fld>
            <a:endParaRPr lang="en-US" dirty="0"/>
          </a:p>
        </p:txBody>
      </p:sp>
    </p:spTree>
    <p:extLst>
      <p:ext uri="{BB962C8B-B14F-4D97-AF65-F5344CB8AC3E}">
        <p14:creationId xmlns:p14="http://schemas.microsoft.com/office/powerpoint/2010/main" val="4035365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Ruby Shell</a:t>
            </a:r>
            <a:endParaRPr lang="en-US" dirty="0"/>
          </a:p>
        </p:txBody>
      </p:sp>
      <p:sp>
        <p:nvSpPr>
          <p:cNvPr id="3" name="Content Placeholder 2"/>
          <p:cNvSpPr>
            <a:spLocks noGrp="1"/>
          </p:cNvSpPr>
          <p:nvPr>
            <p:ph idx="1"/>
          </p:nvPr>
        </p:nvSpPr>
        <p:spPr/>
        <p:txBody>
          <a:bodyPr>
            <a:normAutofit/>
          </a:bodyPr>
          <a:lstStyle/>
          <a:p>
            <a:r>
              <a:rPr lang="en-CA" dirty="0"/>
              <a:t>Interactive Ruby Shell (IRB or </a:t>
            </a:r>
            <a:r>
              <a:rPr lang="en-CA" dirty="0" err="1"/>
              <a:t>irb</a:t>
            </a:r>
            <a:r>
              <a:rPr lang="en-CA" dirty="0"/>
              <a:t>) is a REPL for programming in the object-oriented scripting language Ruby. </a:t>
            </a:r>
            <a:endParaRPr lang="en-CA" dirty="0" smtClean="0"/>
          </a:p>
          <a:p>
            <a:r>
              <a:rPr lang="en-CA" dirty="0" smtClean="0"/>
              <a:t>The </a:t>
            </a:r>
            <a:r>
              <a:rPr lang="en-CA" dirty="0"/>
              <a:t>program is launched from a command line and allows the execution of Ruby commands with immediate response, experimenting in real-time. It features command history, line editing capabilities, and job control, and is able to communicate directly as a shell script over the Internet and interact with a live server. </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4</a:t>
            </a:fld>
            <a:endParaRPr lang="en-US" dirty="0"/>
          </a:p>
        </p:txBody>
      </p:sp>
      <p:sp>
        <p:nvSpPr>
          <p:cNvPr id="6" name="TextBox 5"/>
          <p:cNvSpPr txBox="1"/>
          <p:nvPr/>
        </p:nvSpPr>
        <p:spPr>
          <a:xfrm>
            <a:off x="533400" y="6111704"/>
            <a:ext cx="7543800" cy="369332"/>
          </a:xfrm>
          <a:prstGeom prst="rect">
            <a:avLst/>
          </a:prstGeom>
          <a:noFill/>
        </p:spPr>
        <p:txBody>
          <a:bodyPr wrap="square" rtlCol="0">
            <a:spAutoFit/>
          </a:bodyPr>
          <a:lstStyle/>
          <a:p>
            <a:r>
              <a:rPr lang="en-US" dirty="0"/>
              <a:t>Source: https://www.ruby-lang.org/en/documentation/quickstart/</a:t>
            </a:r>
          </a:p>
        </p:txBody>
      </p:sp>
    </p:spTree>
    <p:extLst>
      <p:ext uri="{BB962C8B-B14F-4D97-AF65-F5344CB8AC3E}">
        <p14:creationId xmlns:p14="http://schemas.microsoft.com/office/powerpoint/2010/main" val="3882480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137160" indent="0" algn="ctr">
              <a:buNone/>
            </a:pPr>
            <a:r>
              <a:rPr lang="en-US" sz="7200" dirty="0" smtClean="0"/>
              <a:t>?</a:t>
            </a:r>
            <a:endParaRPr lang="en-US" sz="7200" dirty="0"/>
          </a:p>
        </p:txBody>
      </p:sp>
      <p:sp>
        <p:nvSpPr>
          <p:cNvPr id="4" name="Footer Placeholder 3"/>
          <p:cNvSpPr>
            <a:spLocks noGrp="1"/>
          </p:cNvSpPr>
          <p:nvPr>
            <p:ph type="ftr" sz="quarter" idx="11"/>
          </p:nvPr>
        </p:nvSpPr>
        <p:spPr/>
        <p:txBody>
          <a:bodyPr/>
          <a:lstStyle/>
          <a:p>
            <a:r>
              <a:rPr lang="en-US" dirty="0"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40</a:t>
            </a:fld>
            <a:endParaRPr lang="en-US" dirty="0"/>
          </a:p>
        </p:txBody>
      </p:sp>
    </p:spTree>
    <p:extLst>
      <p:ext uri="{BB962C8B-B14F-4D97-AF65-F5344CB8AC3E}">
        <p14:creationId xmlns:p14="http://schemas.microsoft.com/office/powerpoint/2010/main" val="4091692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Ruby Shell</a:t>
            </a:r>
          </a:p>
        </p:txBody>
      </p:sp>
      <p:sp>
        <p:nvSpPr>
          <p:cNvPr id="3" name="Content Placeholder 2"/>
          <p:cNvSpPr>
            <a:spLocks noGrp="1"/>
          </p:cNvSpPr>
          <p:nvPr>
            <p:ph idx="1"/>
          </p:nvPr>
        </p:nvSpPr>
        <p:spPr/>
        <p:txBody>
          <a:bodyPr/>
          <a:lstStyle/>
          <a:p>
            <a:r>
              <a:rPr lang="en-US" dirty="0" smtClean="0"/>
              <a:t>Example</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5</a:t>
            </a:fld>
            <a:endParaRPr lang="en-US" dirty="0"/>
          </a:p>
        </p:txBody>
      </p:sp>
      <p:pic>
        <p:nvPicPr>
          <p:cNvPr id="6" name="Picture 5"/>
          <p:cNvPicPr>
            <a:picLocks noChangeAspect="1"/>
          </p:cNvPicPr>
          <p:nvPr/>
        </p:nvPicPr>
        <p:blipFill>
          <a:blip r:embed="rId2"/>
          <a:stretch>
            <a:fillRect/>
          </a:stretch>
        </p:blipFill>
        <p:spPr>
          <a:xfrm>
            <a:off x="1072000" y="2567095"/>
            <a:ext cx="7000000" cy="1723810"/>
          </a:xfrm>
          <a:prstGeom prst="rect">
            <a:avLst/>
          </a:prstGeom>
        </p:spPr>
      </p:pic>
    </p:spTree>
    <p:extLst>
      <p:ext uri="{BB962C8B-B14F-4D97-AF65-F5344CB8AC3E}">
        <p14:creationId xmlns:p14="http://schemas.microsoft.com/office/powerpoint/2010/main" val="2401856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Ruby</a:t>
            </a:r>
            <a:endParaRPr lang="en-US" dirty="0"/>
          </a:p>
        </p:txBody>
      </p:sp>
      <p:sp>
        <p:nvSpPr>
          <p:cNvPr id="3" name="Content Placeholder 2"/>
          <p:cNvSpPr>
            <a:spLocks noGrp="1"/>
          </p:cNvSpPr>
          <p:nvPr>
            <p:ph idx="1"/>
          </p:nvPr>
        </p:nvSpPr>
        <p:spPr/>
        <p:txBody>
          <a:bodyPr/>
          <a:lstStyle/>
          <a:p>
            <a:r>
              <a:rPr lang="en-US" dirty="0" smtClean="0"/>
              <a:t>Hello World</a:t>
            </a:r>
          </a:p>
          <a:p>
            <a:endParaRPr lang="en-US" dirty="0"/>
          </a:p>
          <a:p>
            <a:endParaRPr lang="en-US" dirty="0" smtClean="0"/>
          </a:p>
          <a:p>
            <a:endParaRPr lang="en-US" dirty="0"/>
          </a:p>
          <a:p>
            <a:endParaRPr lang="en-US" dirty="0" smtClean="0"/>
          </a:p>
          <a:p>
            <a:r>
              <a:rPr lang="en-US" dirty="0" smtClean="0"/>
              <a:t>Calculator</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6</a:t>
            </a:fld>
            <a:endParaRPr lang="en-US" dirty="0"/>
          </a:p>
        </p:txBody>
      </p:sp>
      <p:pic>
        <p:nvPicPr>
          <p:cNvPr id="6" name="Picture 5"/>
          <p:cNvPicPr>
            <a:picLocks noChangeAspect="1"/>
          </p:cNvPicPr>
          <p:nvPr/>
        </p:nvPicPr>
        <p:blipFill>
          <a:blip r:embed="rId2"/>
          <a:stretch>
            <a:fillRect/>
          </a:stretch>
        </p:blipFill>
        <p:spPr>
          <a:xfrm>
            <a:off x="1072000" y="2333287"/>
            <a:ext cx="7000000" cy="1647619"/>
          </a:xfrm>
          <a:prstGeom prst="rect">
            <a:avLst/>
          </a:prstGeom>
        </p:spPr>
      </p:pic>
      <p:pic>
        <p:nvPicPr>
          <p:cNvPr id="7" name="Picture 6"/>
          <p:cNvPicPr>
            <a:picLocks noChangeAspect="1"/>
          </p:cNvPicPr>
          <p:nvPr/>
        </p:nvPicPr>
        <p:blipFill>
          <a:blip r:embed="rId3"/>
          <a:stretch>
            <a:fillRect/>
          </a:stretch>
        </p:blipFill>
        <p:spPr>
          <a:xfrm>
            <a:off x="1076762" y="4730017"/>
            <a:ext cx="6990476" cy="1761905"/>
          </a:xfrm>
          <a:prstGeom prst="rect">
            <a:avLst/>
          </a:prstGeom>
        </p:spPr>
      </p:pic>
    </p:spTree>
    <p:extLst>
      <p:ext uri="{BB962C8B-B14F-4D97-AF65-F5344CB8AC3E}">
        <p14:creationId xmlns:p14="http://schemas.microsoft.com/office/powerpoint/2010/main" val="3967518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Ruby</a:t>
            </a:r>
            <a:endParaRPr lang="en-US" dirty="0"/>
          </a:p>
        </p:txBody>
      </p:sp>
      <p:sp>
        <p:nvSpPr>
          <p:cNvPr id="3" name="Content Placeholder 2"/>
          <p:cNvSpPr>
            <a:spLocks noGrp="1"/>
          </p:cNvSpPr>
          <p:nvPr>
            <p:ph idx="1"/>
          </p:nvPr>
        </p:nvSpPr>
        <p:spPr/>
        <p:txBody>
          <a:bodyPr/>
          <a:lstStyle/>
          <a:p>
            <a:r>
              <a:rPr lang="en-US" dirty="0" smtClean="0"/>
              <a:t>Use up arrow and edit + to *</a:t>
            </a:r>
          </a:p>
          <a:p>
            <a:endParaRPr lang="en-US" dirty="0"/>
          </a:p>
          <a:p>
            <a:endParaRPr lang="en-US" dirty="0" smtClean="0"/>
          </a:p>
          <a:p>
            <a:endParaRPr lang="en-US" dirty="0"/>
          </a:p>
          <a:p>
            <a:endParaRPr lang="en-US" dirty="0" smtClean="0"/>
          </a:p>
          <a:p>
            <a:r>
              <a:rPr lang="en-US" dirty="0" smtClean="0"/>
              <a:t>Square</a:t>
            </a:r>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7</a:t>
            </a:fld>
            <a:endParaRPr lang="en-US" dirty="0"/>
          </a:p>
        </p:txBody>
      </p:sp>
      <p:pic>
        <p:nvPicPr>
          <p:cNvPr id="6" name="Picture 5"/>
          <p:cNvPicPr>
            <a:picLocks noChangeAspect="1"/>
          </p:cNvPicPr>
          <p:nvPr/>
        </p:nvPicPr>
        <p:blipFill>
          <a:blip r:embed="rId2"/>
          <a:stretch>
            <a:fillRect/>
          </a:stretch>
        </p:blipFill>
        <p:spPr>
          <a:xfrm>
            <a:off x="1072000" y="2209800"/>
            <a:ext cx="7000000" cy="1819048"/>
          </a:xfrm>
          <a:prstGeom prst="rect">
            <a:avLst/>
          </a:prstGeom>
        </p:spPr>
      </p:pic>
      <p:pic>
        <p:nvPicPr>
          <p:cNvPr id="7" name="Picture 6"/>
          <p:cNvPicPr>
            <a:picLocks noChangeAspect="1"/>
          </p:cNvPicPr>
          <p:nvPr/>
        </p:nvPicPr>
        <p:blipFill>
          <a:blip r:embed="rId2"/>
          <a:stretch>
            <a:fillRect/>
          </a:stretch>
        </p:blipFill>
        <p:spPr>
          <a:xfrm>
            <a:off x="1102480" y="4721044"/>
            <a:ext cx="7000000" cy="1819048"/>
          </a:xfrm>
          <a:prstGeom prst="rect">
            <a:avLst/>
          </a:prstGeom>
        </p:spPr>
      </p:pic>
    </p:spTree>
    <p:extLst>
      <p:ext uri="{BB962C8B-B14F-4D97-AF65-F5344CB8AC3E}">
        <p14:creationId xmlns:p14="http://schemas.microsoft.com/office/powerpoint/2010/main" val="1840250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Ruby</a:t>
            </a:r>
            <a:endParaRPr lang="en-US" dirty="0"/>
          </a:p>
        </p:txBody>
      </p:sp>
      <p:sp>
        <p:nvSpPr>
          <p:cNvPr id="3" name="Content Placeholder 2"/>
          <p:cNvSpPr>
            <a:spLocks noGrp="1"/>
          </p:cNvSpPr>
          <p:nvPr>
            <p:ph idx="1"/>
          </p:nvPr>
        </p:nvSpPr>
        <p:spPr/>
        <p:txBody>
          <a:bodyPr/>
          <a:lstStyle/>
          <a:p>
            <a:r>
              <a:rPr lang="en-US" dirty="0" smtClean="0"/>
              <a:t>Square Root</a:t>
            </a:r>
          </a:p>
          <a:p>
            <a:endParaRPr lang="en-US" dirty="0"/>
          </a:p>
          <a:p>
            <a:endParaRPr lang="en-US" dirty="0" smtClean="0"/>
          </a:p>
          <a:p>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8</a:t>
            </a:fld>
            <a:endParaRPr lang="en-US" dirty="0"/>
          </a:p>
        </p:txBody>
      </p:sp>
      <p:pic>
        <p:nvPicPr>
          <p:cNvPr id="7" name="Picture 6"/>
          <p:cNvPicPr>
            <a:picLocks noChangeAspect="1"/>
          </p:cNvPicPr>
          <p:nvPr/>
        </p:nvPicPr>
        <p:blipFill>
          <a:blip r:embed="rId2"/>
          <a:stretch>
            <a:fillRect/>
          </a:stretch>
        </p:blipFill>
        <p:spPr>
          <a:xfrm>
            <a:off x="1076762" y="2214714"/>
            <a:ext cx="6990476" cy="2428571"/>
          </a:xfrm>
          <a:prstGeom prst="rect">
            <a:avLst/>
          </a:prstGeom>
        </p:spPr>
      </p:pic>
    </p:spTree>
    <p:extLst>
      <p:ext uri="{BB962C8B-B14F-4D97-AF65-F5344CB8AC3E}">
        <p14:creationId xmlns:p14="http://schemas.microsoft.com/office/powerpoint/2010/main" val="2384317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Ruby Math Module</a:t>
            </a:r>
            <a:endParaRPr lang="en-US" dirty="0"/>
          </a:p>
        </p:txBody>
      </p:sp>
      <p:sp>
        <p:nvSpPr>
          <p:cNvPr id="3" name="Content Placeholder 2"/>
          <p:cNvSpPr>
            <a:spLocks noGrp="1"/>
          </p:cNvSpPr>
          <p:nvPr>
            <p:ph idx="1"/>
          </p:nvPr>
        </p:nvSpPr>
        <p:spPr/>
        <p:txBody>
          <a:bodyPr>
            <a:normAutofit fontScale="77500" lnSpcReduction="20000"/>
          </a:bodyPr>
          <a:lstStyle/>
          <a:p>
            <a:r>
              <a:rPr lang="en-CA" dirty="0"/>
              <a:t>Math is a built-in module for mathematics. Modules serve two roles in Ruby. This shows one role: grouping similar methods together under a familiar name. Math also contains methods like sin() and tan().</a:t>
            </a:r>
          </a:p>
          <a:p>
            <a:endParaRPr lang="en-CA" dirty="0"/>
          </a:p>
          <a:p>
            <a:r>
              <a:rPr lang="en-CA" dirty="0"/>
              <a:t>Next is a dot. What does the dot do? The dot is how you identify the receiver of a message. What’s the message? In this case it’s </a:t>
            </a:r>
            <a:r>
              <a:rPr lang="en-CA" dirty="0" err="1"/>
              <a:t>sqrt</a:t>
            </a:r>
            <a:r>
              <a:rPr lang="en-CA" dirty="0"/>
              <a:t>(9), which means call the method </a:t>
            </a:r>
            <a:r>
              <a:rPr lang="en-CA" dirty="0" err="1"/>
              <a:t>sqrt</a:t>
            </a:r>
            <a:r>
              <a:rPr lang="en-CA" dirty="0"/>
              <a:t>, shorthand for “square root” with the parameter of 9.</a:t>
            </a:r>
          </a:p>
          <a:p>
            <a:endParaRPr lang="en-CA" dirty="0"/>
          </a:p>
          <a:p>
            <a:r>
              <a:rPr lang="en-CA" dirty="0"/>
              <a:t>The result of this method call is the value 3.0. You might notice it’s not just 3. That’s because most of the time the square root of a number won’t be an integer, so the method always returns a floating-point number.</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9</a:t>
            </a:fld>
            <a:endParaRPr lang="en-US" dirty="0"/>
          </a:p>
        </p:txBody>
      </p:sp>
    </p:spTree>
    <p:extLst>
      <p:ext uri="{BB962C8B-B14F-4D97-AF65-F5344CB8AC3E}">
        <p14:creationId xmlns:p14="http://schemas.microsoft.com/office/powerpoint/2010/main" val="206617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5442</TotalTime>
  <Words>1405</Words>
  <Application>Microsoft Office PowerPoint</Application>
  <PresentationFormat>On-screen Show (4:3)</PresentationFormat>
  <Paragraphs>275</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Book Antiqua</vt:lpstr>
      <vt:lpstr>Calibri</vt:lpstr>
      <vt:lpstr>Lucida Sans</vt:lpstr>
      <vt:lpstr>Wingdings</vt:lpstr>
      <vt:lpstr>Wingdings 2</vt:lpstr>
      <vt:lpstr>Wingdings 3</vt:lpstr>
      <vt:lpstr>Apex</vt:lpstr>
      <vt:lpstr>Intro to Ethical Hacking</vt:lpstr>
      <vt:lpstr>Tonight's Plan</vt:lpstr>
      <vt:lpstr>A Few Words on Programming</vt:lpstr>
      <vt:lpstr>Interactive Ruby Shell</vt:lpstr>
      <vt:lpstr>Interactive Ruby Shell</vt:lpstr>
      <vt:lpstr>Ruby</vt:lpstr>
      <vt:lpstr>Ruby</vt:lpstr>
      <vt:lpstr>Ruby</vt:lpstr>
      <vt:lpstr>Ruby Math Module</vt:lpstr>
      <vt:lpstr>Ruby Math Functions</vt:lpstr>
      <vt:lpstr>Defining a Method</vt:lpstr>
      <vt:lpstr>Using an Input</vt:lpstr>
      <vt:lpstr>Using an Input</vt:lpstr>
      <vt:lpstr>Default Parameters</vt:lpstr>
      <vt:lpstr>Class</vt:lpstr>
      <vt:lpstr>Invoking Class</vt:lpstr>
      <vt:lpstr>Looking Inside the Class</vt:lpstr>
      <vt:lpstr>Looking Inside the Class</vt:lpstr>
      <vt:lpstr>Altering a Class</vt:lpstr>
      <vt:lpstr>Looking Inside Again</vt:lpstr>
      <vt:lpstr>Creating a Program File</vt:lpstr>
      <vt:lpstr>PowerPoint Presentation</vt:lpstr>
      <vt:lpstr>A Few Things to Notice</vt:lpstr>
      <vt:lpstr>Iterations</vt:lpstr>
      <vt:lpstr>Iteration in Other Languages</vt:lpstr>
      <vt:lpstr>Another Way</vt:lpstr>
      <vt:lpstr>Changing Gears</vt:lpstr>
      <vt:lpstr>First Look at a Ruby Module</vt:lpstr>
      <vt:lpstr>Items to Note</vt:lpstr>
      <vt:lpstr>Basic Idea</vt:lpstr>
      <vt:lpstr>Additional Skills</vt:lpstr>
      <vt:lpstr>Side Note on Penetration Testers</vt:lpstr>
      <vt:lpstr>Scripting</vt:lpstr>
      <vt:lpstr>Final Thoughts on Metasploit</vt:lpstr>
      <vt:lpstr>Example From This Week</vt:lpstr>
      <vt:lpstr>Competitors</vt:lpstr>
      <vt:lpstr>Competitors</vt:lpstr>
      <vt:lpstr>Something to keep in mind</vt:lpstr>
      <vt:lpstr>Next Week</vt:lpstr>
      <vt:lpstr>Questions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Ethical Hacking</dc:title>
  <dc:creator>Wade</dc:creator>
  <cp:lastModifiedBy>Wade Mackey</cp:lastModifiedBy>
  <cp:revision>371</cp:revision>
  <dcterms:created xsi:type="dcterms:W3CDTF">2014-08-27T02:09:01Z</dcterms:created>
  <dcterms:modified xsi:type="dcterms:W3CDTF">2018-02-10T04:24:34Z</dcterms:modified>
</cp:coreProperties>
</file>