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8"/>
  </p:notesMasterIdLst>
  <p:sldIdLst>
    <p:sldId id="256" r:id="rId2"/>
    <p:sldId id="682" r:id="rId3"/>
    <p:sldId id="941" r:id="rId4"/>
    <p:sldId id="942" r:id="rId5"/>
    <p:sldId id="872" r:id="rId6"/>
    <p:sldId id="924" r:id="rId7"/>
    <p:sldId id="925" r:id="rId8"/>
    <p:sldId id="882" r:id="rId9"/>
    <p:sldId id="880" r:id="rId10"/>
    <p:sldId id="879" r:id="rId11"/>
    <p:sldId id="878" r:id="rId12"/>
    <p:sldId id="877" r:id="rId13"/>
    <p:sldId id="876" r:id="rId14"/>
    <p:sldId id="875" r:id="rId15"/>
    <p:sldId id="874" r:id="rId16"/>
    <p:sldId id="883" r:id="rId17"/>
    <p:sldId id="884" r:id="rId18"/>
    <p:sldId id="885" r:id="rId19"/>
    <p:sldId id="886" r:id="rId20"/>
    <p:sldId id="927" r:id="rId21"/>
    <p:sldId id="930" r:id="rId22"/>
    <p:sldId id="931" r:id="rId23"/>
    <p:sldId id="932" r:id="rId24"/>
    <p:sldId id="933" r:id="rId25"/>
    <p:sldId id="934" r:id="rId26"/>
    <p:sldId id="935" r:id="rId27"/>
    <p:sldId id="936" r:id="rId28"/>
    <p:sldId id="937" r:id="rId29"/>
    <p:sldId id="938" r:id="rId30"/>
    <p:sldId id="939" r:id="rId31"/>
    <p:sldId id="940" r:id="rId32"/>
    <p:sldId id="887" r:id="rId33"/>
    <p:sldId id="928" r:id="rId34"/>
    <p:sldId id="888" r:id="rId35"/>
    <p:sldId id="889" r:id="rId36"/>
    <p:sldId id="890" r:id="rId37"/>
    <p:sldId id="891" r:id="rId38"/>
    <p:sldId id="892" r:id="rId39"/>
    <p:sldId id="893" r:id="rId40"/>
    <p:sldId id="894" r:id="rId41"/>
    <p:sldId id="929" r:id="rId42"/>
    <p:sldId id="895" r:id="rId43"/>
    <p:sldId id="896" r:id="rId44"/>
    <p:sldId id="897" r:id="rId45"/>
    <p:sldId id="898" r:id="rId46"/>
    <p:sldId id="899" r:id="rId47"/>
    <p:sldId id="900" r:id="rId48"/>
    <p:sldId id="901" r:id="rId49"/>
    <p:sldId id="902" r:id="rId50"/>
    <p:sldId id="903" r:id="rId51"/>
    <p:sldId id="904" r:id="rId52"/>
    <p:sldId id="905" r:id="rId53"/>
    <p:sldId id="906" r:id="rId54"/>
    <p:sldId id="907" r:id="rId55"/>
    <p:sldId id="908" r:id="rId56"/>
    <p:sldId id="909" r:id="rId57"/>
    <p:sldId id="910" r:id="rId58"/>
    <p:sldId id="911" r:id="rId59"/>
    <p:sldId id="912" r:id="rId60"/>
    <p:sldId id="913" r:id="rId61"/>
    <p:sldId id="914" r:id="rId62"/>
    <p:sldId id="915" r:id="rId63"/>
    <p:sldId id="916" r:id="rId64"/>
    <p:sldId id="922" r:id="rId65"/>
    <p:sldId id="918" r:id="rId66"/>
    <p:sldId id="396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2/24/2018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FA81E-3D39-4640-8F50-0F2C7E59BD93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15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2/24/2018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2/24/2018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2/24/2018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2/24/2018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2/24/2018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2/24/2018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2/24/2018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2/24/2018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2/24/2018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ommunity.mis.temple.edu/mis5212sec001sec701sp2018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eekstuff.com/2012/05/ettercap-tutorial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tml5rocks.com/en/tutorials/internals/howbrowserswork/#Rendering_engines" TargetMode="External"/><Relationship Id="rId2" Type="http://schemas.openxmlformats.org/officeDocument/2006/relationships/hyperlink" Target="http://taligarsiel.com/Projects/howbrowserswork1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wasp.org/index.php/Top_10-2017_Top_1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ebGoat/WebGoat/releases" TargetMode="External"/><Relationship Id="rId2" Type="http://schemas.openxmlformats.org/officeDocument/2006/relationships/hyperlink" Target="https://www.owasp.org/index.php/Category:OWASP_WebGoat_Projec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acle.com/technetwork/java/javase/downloads/index.html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localhost:8080/WebGoat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portswigger.net/burp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Penetration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MIS 5212.001</a:t>
            </a:r>
          </a:p>
          <a:p>
            <a:r>
              <a:rPr lang="en-US" dirty="0" smtClean="0"/>
              <a:t>Week 5/6</a:t>
            </a:r>
          </a:p>
          <a:p>
            <a:r>
              <a:rPr lang="en-US" sz="1900" dirty="0"/>
              <a:t>Site: </a:t>
            </a:r>
            <a:r>
              <a:rPr lang="en-US" sz="1700" dirty="0">
                <a:hlinkClick r:id="rId2"/>
              </a:rPr>
              <a:t>http://community.mis.temple.edu/mis5212sec001sec701sp2018</a:t>
            </a:r>
            <a:r>
              <a:rPr lang="en-US" sz="1700" dirty="0" smtClean="0">
                <a:hlinkClick r:id="rId2"/>
              </a:rPr>
              <a:t>/</a:t>
            </a:r>
            <a:endParaRPr lang="en-US" sz="1700" dirty="0" smtClean="0"/>
          </a:p>
          <a:p>
            <a:endParaRPr lang="en-US" sz="1700" dirty="0" smtClean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220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Ettercap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Other Features:</a:t>
            </a:r>
          </a:p>
          <a:p>
            <a:pPr lvl="1"/>
            <a:r>
              <a:rPr lang="en-US" dirty="0"/>
              <a:t>Character injection</a:t>
            </a:r>
          </a:p>
          <a:p>
            <a:pPr lvl="1"/>
            <a:r>
              <a:rPr lang="en-US" dirty="0"/>
              <a:t>SSH1 support: the sniffing of a username and password</a:t>
            </a:r>
          </a:p>
          <a:p>
            <a:pPr lvl="1"/>
            <a:r>
              <a:rPr lang="en-US" dirty="0"/>
              <a:t>HTTPS support: the sniffing of HTTP SSL secured </a:t>
            </a:r>
            <a:r>
              <a:rPr lang="en-US" dirty="0" smtClean="0"/>
              <a:t>data—even remote </a:t>
            </a:r>
            <a:r>
              <a:rPr lang="en-US" dirty="0"/>
              <a:t>traffic through a GRE tunnel</a:t>
            </a:r>
          </a:p>
          <a:p>
            <a:pPr lvl="1"/>
            <a:r>
              <a:rPr lang="en-US" dirty="0"/>
              <a:t>Plug-in support</a:t>
            </a:r>
          </a:p>
          <a:p>
            <a:pPr lvl="1"/>
            <a:r>
              <a:rPr lang="en-US" dirty="0"/>
              <a:t>Password collectors for: TELNET, FTP, POP, IMAP, rlogin, SSH1, ICQ, SMB, MySQL, HTTP, NNTP, X11, Napster, IRC, RIP, BGP, SOCKS 5, IMAP 4, VNC, LDAP, NFS, SNMP, Half-Life, Quake 3, MSN, YMSG</a:t>
            </a:r>
          </a:p>
          <a:p>
            <a:pPr lvl="1"/>
            <a:r>
              <a:rPr lang="en-US" dirty="0"/>
              <a:t>Packet filtering/dropping</a:t>
            </a:r>
          </a:p>
          <a:p>
            <a:pPr lvl="1"/>
            <a:r>
              <a:rPr lang="en-US" dirty="0"/>
              <a:t>OS fingerprinting</a:t>
            </a:r>
          </a:p>
          <a:p>
            <a:pPr lvl="1"/>
            <a:r>
              <a:rPr lang="en-US" dirty="0"/>
              <a:t>Kill a connection</a:t>
            </a:r>
          </a:p>
          <a:p>
            <a:pPr lvl="1"/>
            <a:r>
              <a:rPr lang="en-US" dirty="0"/>
              <a:t>Passive scanning of the LAN</a:t>
            </a:r>
          </a:p>
          <a:p>
            <a:pPr lvl="1"/>
            <a:r>
              <a:rPr lang="en-US" dirty="0"/>
              <a:t>Hijacking of DNS requests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Ettercap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Launch: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14" y="2033463"/>
            <a:ext cx="6824172" cy="445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Ettercap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“Unified Sniffing”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519" y="2133600"/>
            <a:ext cx="6266962" cy="408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Ettercap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Your Network Connection (May not be same)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74808"/>
            <a:ext cx="6400800" cy="39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Ettercap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 will see who is out there: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1198"/>
            <a:ext cx="6858000" cy="42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1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Ettercap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Hosts, I’m going after the last one!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885" y="2378006"/>
            <a:ext cx="6338229" cy="398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3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Ettercap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to ARP Poison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2082908"/>
            <a:ext cx="7239000" cy="1837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954780"/>
            <a:ext cx="6096000" cy="251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Work in a VM</a:t>
            </a:r>
          </a:p>
          <a:p>
            <a:r>
              <a:rPr lang="en-US" dirty="0" smtClean="0"/>
              <a:t>You will need real machines on a switch to get this fully functioning</a:t>
            </a:r>
          </a:p>
          <a:p>
            <a:endParaRPr lang="en-US" dirty="0"/>
          </a:p>
          <a:p>
            <a:r>
              <a:rPr lang="en-US" dirty="0" smtClean="0"/>
              <a:t>A good walkthrough is</a:t>
            </a:r>
          </a:p>
          <a:p>
            <a:pPr lvl="1"/>
            <a:r>
              <a:rPr lang="en-US" dirty="0">
                <a:hlinkClick r:id="rId2"/>
              </a:rPr>
              <a:t>http://www.thegeekstuff.com/2012/05/ettercap-tutorial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About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Web Browser?</a:t>
            </a:r>
          </a:p>
          <a:p>
            <a:pPr lvl="1"/>
            <a:r>
              <a:rPr lang="en-US" dirty="0"/>
              <a:t>Rendering Engine</a:t>
            </a:r>
          </a:p>
          <a:p>
            <a:pPr lvl="1"/>
            <a:r>
              <a:rPr lang="en-US" dirty="0" smtClean="0"/>
              <a:t>JavaScript </a:t>
            </a:r>
            <a:r>
              <a:rPr lang="en-US" dirty="0"/>
              <a:t>Engine</a:t>
            </a:r>
          </a:p>
          <a:p>
            <a:pPr lvl="1"/>
            <a:r>
              <a:rPr lang="en-US" dirty="0"/>
              <a:t>Network communications </a:t>
            </a:r>
            <a:r>
              <a:rPr lang="en-US" dirty="0" smtClean="0"/>
              <a:t>layer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May also include</a:t>
            </a:r>
          </a:p>
          <a:p>
            <a:pPr lvl="1"/>
            <a:r>
              <a:rPr lang="en-US" dirty="0" smtClean="0"/>
              <a:t>Add-Ins</a:t>
            </a:r>
          </a:p>
          <a:p>
            <a:pPr lvl="1"/>
            <a:r>
              <a:rPr lang="en-US" dirty="0" smtClean="0"/>
              <a:t>Browser Helper Objects</a:t>
            </a:r>
          </a:p>
          <a:p>
            <a:pPr lvl="1"/>
            <a:r>
              <a:rPr lang="en-US" dirty="0" smtClean="0"/>
              <a:t>APIs to/for other applications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About 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we talking about this?</a:t>
            </a:r>
          </a:p>
          <a:p>
            <a:pPr lvl="1"/>
            <a:r>
              <a:rPr lang="en-US" dirty="0" smtClean="0"/>
              <a:t>Browser are fairly complicated</a:t>
            </a:r>
          </a:p>
          <a:p>
            <a:pPr lvl="1"/>
            <a:r>
              <a:rPr lang="en-US" dirty="0" smtClean="0"/>
              <a:t>Browsers have many sub-components and features</a:t>
            </a:r>
          </a:p>
          <a:p>
            <a:pPr lvl="1"/>
            <a:r>
              <a:rPr lang="en-US" dirty="0" smtClean="0"/>
              <a:t>Browsers need to understand many different forms of character encoding</a:t>
            </a:r>
          </a:p>
          <a:p>
            <a:r>
              <a:rPr lang="en-US" dirty="0" smtClean="0"/>
              <a:t>All of this gives us something to work with when attacking Web Applications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Tonight's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Ettercap</a:t>
            </a:r>
          </a:p>
          <a:p>
            <a:r>
              <a:rPr lang="en-US" dirty="0" smtClean="0"/>
              <a:t>WebGoat</a:t>
            </a:r>
          </a:p>
          <a:p>
            <a:r>
              <a:rPr lang="en-US" dirty="0" smtClean="0"/>
              <a:t>Ettercap Exercise</a:t>
            </a:r>
            <a:endParaRPr lang="en-US" dirty="0"/>
          </a:p>
          <a:p>
            <a:r>
              <a:rPr lang="en-US" dirty="0" smtClean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Internals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references for details</a:t>
            </a:r>
          </a:p>
          <a:p>
            <a:r>
              <a:rPr lang="en-US" dirty="0">
                <a:hlinkClick r:id="rId2"/>
              </a:rPr>
              <a:t>http://taligarsiel.com/Projects/howbrowserswork1.htm</a:t>
            </a:r>
            <a:endParaRPr lang="en-US" dirty="0"/>
          </a:p>
          <a:p>
            <a:r>
              <a:rPr lang="en-US" dirty="0">
                <a:hlinkClick r:id="rId3"/>
              </a:rPr>
              <a:t>https://www.html5rocks.com/en/tutorials/internals/howbrowserswork/#Rendering_engines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4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OWASP Top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algn="ctr" fontAlgn="ctr">
              <a:spcBef>
                <a:spcPts val="0"/>
              </a:spcBef>
            </a:pPr>
            <a:r>
              <a:rPr lang="en-US" sz="4800" b="1" dirty="0">
                <a:solidFill>
                  <a:srgbClr val="FFFFFF"/>
                </a:solidFill>
                <a:latin typeface="Calibri"/>
              </a:rPr>
              <a:t>OWASP Top 10 – </a:t>
            </a:r>
            <a:r>
              <a:rPr lang="en-US" sz="4800" b="1" dirty="0" smtClean="0">
                <a:solidFill>
                  <a:srgbClr val="FFFFFF"/>
                </a:solidFill>
                <a:latin typeface="Calibri"/>
              </a:rPr>
              <a:t>2017 </a:t>
            </a:r>
            <a:r>
              <a:rPr lang="en-US" sz="4800" b="1" dirty="0">
                <a:solidFill>
                  <a:srgbClr val="FFFFFF"/>
                </a:solidFill>
                <a:latin typeface="Calibri"/>
              </a:rPr>
              <a:t>(New)</a:t>
            </a:r>
            <a:endParaRPr lang="en-US" sz="4000" dirty="0">
              <a:latin typeface="Arial"/>
            </a:endParaRPr>
          </a:p>
          <a:p>
            <a:r>
              <a:rPr lang="en-US" dirty="0" smtClean="0"/>
              <a:t>2017-A1 </a:t>
            </a:r>
            <a:r>
              <a:rPr lang="en-US" dirty="0"/>
              <a:t>– Injection</a:t>
            </a:r>
          </a:p>
          <a:p>
            <a:r>
              <a:rPr lang="en-US" dirty="0" smtClean="0"/>
              <a:t>2017-A2 </a:t>
            </a:r>
            <a:r>
              <a:rPr lang="en-US" dirty="0"/>
              <a:t>– Broken Authentication and Session Management</a:t>
            </a:r>
          </a:p>
          <a:p>
            <a:r>
              <a:rPr lang="en-US" dirty="0" smtClean="0"/>
              <a:t>2017-A3 </a:t>
            </a:r>
            <a:r>
              <a:rPr lang="en-US" dirty="0"/>
              <a:t>– Sensitive Data </a:t>
            </a:r>
            <a:r>
              <a:rPr lang="en-US" dirty="0" smtClean="0"/>
              <a:t>Exposure</a:t>
            </a:r>
          </a:p>
          <a:p>
            <a:r>
              <a:rPr lang="en-US" dirty="0" smtClean="0"/>
              <a:t>2017-A4 </a:t>
            </a:r>
            <a:r>
              <a:rPr lang="mr-IN" dirty="0" smtClean="0"/>
              <a:t>–</a:t>
            </a:r>
            <a:r>
              <a:rPr lang="en-US" dirty="0" smtClean="0"/>
              <a:t> XML External Entities (XXE)</a:t>
            </a:r>
          </a:p>
          <a:p>
            <a:r>
              <a:rPr lang="en-US" dirty="0" smtClean="0"/>
              <a:t>2017-A5 -  Broken Access Control</a:t>
            </a:r>
          </a:p>
          <a:p>
            <a:r>
              <a:rPr lang="en-US" dirty="0"/>
              <a:t>2017-A6 – Security Misconfiguration</a:t>
            </a:r>
          </a:p>
          <a:p>
            <a:r>
              <a:rPr lang="en-US" dirty="0" smtClean="0"/>
              <a:t>2017-A7 </a:t>
            </a:r>
            <a:r>
              <a:rPr lang="en-US" dirty="0"/>
              <a:t>– Cross Site Scripting (XSS)</a:t>
            </a:r>
          </a:p>
          <a:p>
            <a:r>
              <a:rPr lang="en-US" dirty="0" smtClean="0"/>
              <a:t>2017-A8 </a:t>
            </a:r>
            <a:r>
              <a:rPr lang="en-US" dirty="0"/>
              <a:t>– </a:t>
            </a:r>
            <a:r>
              <a:rPr lang="en-US" dirty="0" smtClean="0"/>
              <a:t>Insecure Deserialization</a:t>
            </a:r>
            <a:endParaRPr lang="en-US" dirty="0"/>
          </a:p>
          <a:p>
            <a:r>
              <a:rPr lang="en-US" dirty="0" smtClean="0"/>
              <a:t>2017-A9 </a:t>
            </a:r>
            <a:r>
              <a:rPr lang="en-US" dirty="0"/>
              <a:t>– Using Known Vulnerable Components </a:t>
            </a:r>
          </a:p>
          <a:p>
            <a:r>
              <a:rPr lang="en-US" dirty="0" smtClean="0"/>
              <a:t>2017-A10 </a:t>
            </a:r>
            <a:r>
              <a:rPr lang="en-US" dirty="0"/>
              <a:t>– </a:t>
            </a:r>
            <a:r>
              <a:rPr lang="en-US" dirty="0" smtClean="0"/>
              <a:t>Insufficient Logging &amp; Monitoring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073333"/>
            <a:ext cx="3276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</a:t>
            </a:r>
            <a:r>
              <a:rPr lang="en-US" sz="1100" dirty="0">
                <a:hlinkClick r:id="rId2"/>
              </a:rPr>
              <a:t>https://</a:t>
            </a:r>
            <a:r>
              <a:rPr lang="en-US" sz="1100" dirty="0" smtClean="0">
                <a:hlinkClick r:id="rId2"/>
              </a:rPr>
              <a:t>www.owasp.org/index.php/Top_10-2017_Top_10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405136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2017-A1 – </a:t>
            </a:r>
            <a:r>
              <a:rPr lang="en-US" dirty="0" smtClean="0"/>
              <a:t>Injection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8229600" cy="12481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2590800"/>
            <a:ext cx="6324600" cy="414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1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2017-A2 – Broken Authentication and Session </a:t>
            </a:r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13758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006192"/>
            <a:ext cx="6172200" cy="374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2017-A3 – Sensitive Data Exposure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1253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035974"/>
            <a:ext cx="4876800" cy="36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2017-A4 </a:t>
            </a:r>
            <a:r>
              <a:rPr lang="mr-IN" dirty="0"/>
              <a:t>–</a:t>
            </a:r>
            <a:r>
              <a:rPr lang="en-US" dirty="0"/>
              <a:t> XML External Entities (XXE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1380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011269"/>
            <a:ext cx="5334000" cy="37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2017-A5 -  Broken Access </a:t>
            </a:r>
            <a:r>
              <a:rPr lang="en-US" dirty="0" smtClean="0"/>
              <a:t>Control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8229600" cy="1385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571" y="2743200"/>
            <a:ext cx="6128857" cy="395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9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2017-A6 – Security </a:t>
            </a:r>
            <a:r>
              <a:rPr lang="en-US" dirty="0" smtClean="0"/>
              <a:t>Misconfiguration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1253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883574"/>
            <a:ext cx="6630885" cy="38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2017-A7 – Cross Site Scripting (XSS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9708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602721"/>
            <a:ext cx="6553995" cy="410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2017-A8 – Insecure </a:t>
            </a:r>
            <a:r>
              <a:rPr lang="en-US" dirty="0" smtClean="0"/>
              <a:t>Deserialization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12582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471" y="2862755"/>
            <a:ext cx="6967057" cy="384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1 is due</a:t>
            </a:r>
          </a:p>
          <a:p>
            <a:r>
              <a:rPr lang="en-US" dirty="0" smtClean="0"/>
              <a:t>Remember to post and comment on blog</a:t>
            </a:r>
          </a:p>
          <a:p>
            <a:r>
              <a:rPr lang="en-CA" dirty="0"/>
              <a:t>No Class next </a:t>
            </a:r>
            <a:r>
              <a:rPr lang="en-CA" u="sng" dirty="0"/>
              <a:t>Two</a:t>
            </a:r>
            <a:r>
              <a:rPr lang="en-CA" dirty="0"/>
              <a:t> weeks.  Next time we meet is March 17</a:t>
            </a:r>
          </a:p>
          <a:p>
            <a:r>
              <a:rPr lang="en-CA" dirty="0"/>
              <a:t>First test will be published after Spring break (week of March 11)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4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2017-A9 – Using Known Vulnerable Components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1243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90" y="2874194"/>
            <a:ext cx="7048019" cy="377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8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2017-A10 – Insufficient Logging &amp; </a:t>
            </a:r>
            <a:r>
              <a:rPr lang="en-US" dirty="0" smtClean="0"/>
              <a:t>Monitoring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1111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43" y="2708164"/>
            <a:ext cx="7685714" cy="3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WebGoat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WebGoat is a deliberately insecure web application maintained by OWASP designed to teach web application security </a:t>
            </a:r>
            <a:r>
              <a:rPr lang="en-CA" dirty="0" smtClean="0"/>
              <a:t>lessons</a:t>
            </a:r>
          </a:p>
          <a:p>
            <a:r>
              <a:rPr lang="en-CA" dirty="0" smtClean="0"/>
              <a:t>The current version is </a:t>
            </a:r>
            <a:r>
              <a:rPr lang="en-CA" dirty="0"/>
              <a:t>v8.0.0.M12, </a:t>
            </a:r>
            <a:r>
              <a:rPr lang="en-CA" dirty="0" smtClean="0"/>
              <a:t>this is still a work in progress.</a:t>
            </a:r>
          </a:p>
          <a:p>
            <a:r>
              <a:rPr lang="en-US" dirty="0"/>
              <a:t>WebGoat for J2EE is written in Java and therefore installs on any platform with a Java virtual machine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WebWolf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WebWolf is a completely separate web application which you **can** use to solve assignments</a:t>
            </a:r>
            <a:r>
              <a:rPr lang="en-CA" dirty="0" smtClean="0"/>
              <a:t>.</a:t>
            </a:r>
          </a:p>
          <a:p>
            <a:r>
              <a:rPr lang="en-CA" dirty="0" smtClean="0"/>
              <a:t>In </a:t>
            </a:r>
            <a:r>
              <a:rPr lang="en-CA" dirty="0"/>
              <a:t>the current version a couple of assignment/challenges use WebWolf. </a:t>
            </a:r>
            <a:r>
              <a:rPr lang="en-CA" dirty="0" smtClean="0"/>
              <a:t>More </a:t>
            </a:r>
            <a:r>
              <a:rPr lang="en-CA" dirty="0"/>
              <a:t>details can be found in </a:t>
            </a:r>
            <a:r>
              <a:rPr lang="en-CA" dirty="0" smtClean="0"/>
              <a:t>the WebWolf </a:t>
            </a:r>
            <a:r>
              <a:rPr lang="en-CA" dirty="0"/>
              <a:t>lesson inside WebWolf.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WebGoat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download WebGoat at: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www.owasp.org/index.php/Category:OWASP_WebGoat_Project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github.com/WebGoat/WebGoat/releases</a:t>
            </a:r>
            <a:endParaRPr lang="en-US" dirty="0" smtClean="0"/>
          </a:p>
          <a:p>
            <a:r>
              <a:rPr lang="en-US" dirty="0" smtClean="0"/>
              <a:t>You will also need  Java &gt;= 1.6 (JDK 1.7 Recommended)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www.oracle.com/technetwork/java/javase/downloads/index.html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WebGoat Download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Entering URL for WebGoat gives:</a:t>
            </a:r>
          </a:p>
          <a:p>
            <a:endParaRPr lang="en-US" dirty="0"/>
          </a:p>
          <a:p>
            <a:r>
              <a:rPr lang="en-US" dirty="0" smtClean="0"/>
              <a:t>Use the down arrow and select “Save As” to save file to the location of your choice.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8152829" cy="4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Installing Java JRE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URL to: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95" y="2133600"/>
            <a:ext cx="5123809" cy="3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Java JRE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Selecting </a:t>
            </a:r>
            <a:r>
              <a:rPr lang="en-US" dirty="0"/>
              <a:t>“JRE</a:t>
            </a:r>
            <a:r>
              <a:rPr lang="en-US" dirty="0" smtClean="0"/>
              <a:t>” gives: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857" y="2209800"/>
            <a:ext cx="5114286" cy="3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Java JRE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“Accept” and select the OS</a:t>
            </a:r>
          </a:p>
          <a:p>
            <a:r>
              <a:rPr lang="en-US" dirty="0" smtClean="0"/>
              <a:t>Same as WebGoat, use save as option to put the file where you want it</a:t>
            </a:r>
          </a:p>
          <a:p>
            <a:r>
              <a:rPr lang="en-US" dirty="0" smtClean="0"/>
              <a:t>Once downloaded, run the file and follow the prompts</a:t>
            </a:r>
          </a:p>
          <a:p>
            <a:r>
              <a:rPr lang="en-US" dirty="0" smtClean="0"/>
              <a:t>To launch in Windows, open the command line and type: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Java –jar webgoat-server-8.0.0.M12.jar</a:t>
            </a:r>
          </a:p>
          <a:p>
            <a:pPr lvl="1"/>
            <a:r>
              <a:rPr lang="en-US" dirty="0" smtClean="0"/>
              <a:t>Command line will say busy and will look like it hangs at Initializing Spring ….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08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Cloud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Cloud Security Alliance will be putting on a seminar at Temple</a:t>
            </a:r>
          </a:p>
          <a:p>
            <a:pPr fontAlgn="t"/>
            <a:endParaRPr lang="en-US" dirty="0"/>
          </a:p>
          <a:p>
            <a:pPr fontAlgn="t"/>
            <a:r>
              <a:rPr lang="en-US" dirty="0"/>
              <a:t>When:  March 13, 2018</a:t>
            </a:r>
          </a:p>
          <a:p>
            <a:pPr fontAlgn="t"/>
            <a:r>
              <a:rPr lang="en-US" dirty="0"/>
              <a:t>Time – 5 PM to 9 </a:t>
            </a:r>
            <a:r>
              <a:rPr lang="en-US" dirty="0" smtClean="0"/>
              <a:t>PM</a:t>
            </a:r>
          </a:p>
          <a:p>
            <a:pPr fontAlgn="t"/>
            <a:endParaRPr lang="en-US" dirty="0"/>
          </a:p>
          <a:p>
            <a:pPr fontAlgn="t"/>
            <a:r>
              <a:rPr lang="en-US" dirty="0" smtClean="0"/>
              <a:t>I will share more details when I have them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2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WebGoat is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 browser and type the following in the URL bar: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localhost:8080/WebGoat/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116" y="3089683"/>
            <a:ext cx="384776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1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Use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49662"/>
            <a:ext cx="8229600" cy="340960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browser doesn’t appear to connect.</a:t>
            </a:r>
          </a:p>
          <a:p>
            <a:r>
              <a:rPr lang="en-US" dirty="0" smtClean="0"/>
              <a:t>Check “Intercept On” is turned of in Proxy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0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the “jar” file as described on the earlier slide</a:t>
            </a:r>
          </a:p>
          <a:p>
            <a:r>
              <a:rPr lang="en-US" dirty="0" smtClean="0"/>
              <a:t>Java JRE is already installed in Kali</a:t>
            </a:r>
          </a:p>
          <a:p>
            <a:r>
              <a:rPr lang="en-US" dirty="0" smtClean="0"/>
              <a:t>Open a terminal and execute the same command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Java –jar </a:t>
            </a:r>
            <a:r>
              <a:rPr lang="en-US" dirty="0" smtClean="0"/>
              <a:t>WebGoat-6.0.1-war-exec.jar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Verify same as earlier slide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4038600"/>
            <a:ext cx="6857143" cy="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downloaded the jar file to Kali, you are ready to launch the Intercepting Proxy, point the browser at the proxy and start</a:t>
            </a:r>
          </a:p>
          <a:p>
            <a:r>
              <a:rPr lang="en-US" dirty="0" smtClean="0"/>
              <a:t>If you want to work in Windows, you will need to get an intercepting proxy on to your windows machine</a:t>
            </a:r>
          </a:p>
          <a:p>
            <a:r>
              <a:rPr lang="en-US" dirty="0" smtClean="0"/>
              <a:t>Go to:</a:t>
            </a:r>
          </a:p>
          <a:p>
            <a:pPr lvl="1"/>
            <a:r>
              <a:rPr lang="en-US" dirty="0">
                <a:hlinkClick r:id="rId2"/>
              </a:rPr>
              <a:t>http://portswigger.net/burp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Select “Download” tab and then “Free”</a:t>
            </a:r>
          </a:p>
          <a:p>
            <a:pPr lvl="1"/>
            <a:r>
              <a:rPr lang="en-US" dirty="0" smtClean="0"/>
              <a:t>This will bring down another jar file for BurpSuite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WebGoat is running, you are one of the most vulnerable systems on the internet!</a:t>
            </a:r>
          </a:p>
          <a:p>
            <a:r>
              <a:rPr lang="en-US" dirty="0" smtClean="0"/>
              <a:t>Once you have downloaded the files consider disconnecting from the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6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an Intercepting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instance, an intercepting proxy is software that acts as a server and sits between the web browser and your internet connection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Burp Suite</a:t>
            </a:r>
          </a:p>
          <a:p>
            <a:pPr lvl="1"/>
            <a:r>
              <a:rPr lang="en-US" dirty="0" smtClean="0"/>
              <a:t>Webscarab</a:t>
            </a:r>
          </a:p>
          <a:p>
            <a:pPr lvl="1"/>
            <a:r>
              <a:rPr lang="en-US" dirty="0" smtClean="0"/>
              <a:t>Paros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5319712" cy="274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6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Kali 2.0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575594"/>
            <a:ext cx="1576842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562893"/>
            <a:ext cx="4493534" cy="4721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98221" y="336315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Rules for Our Use of Intercepting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7515"/>
            <a:ext cx="8229600" cy="4709160"/>
          </a:xfrm>
        </p:spPr>
        <p:txBody>
          <a:bodyPr/>
          <a:lstStyle/>
          <a:p>
            <a:r>
              <a:rPr lang="en-US" dirty="0" smtClean="0"/>
              <a:t>For this course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Monitor and record ONLY for external sites</a:t>
            </a:r>
          </a:p>
          <a:p>
            <a:r>
              <a:rPr lang="en-US" dirty="0" smtClean="0"/>
              <a:t>Do not inject or alter any traffic unless you personally own the web site.</a:t>
            </a:r>
          </a:p>
          <a:p>
            <a:pPr lvl="1"/>
            <a:r>
              <a:rPr lang="en-US" dirty="0" smtClean="0"/>
              <a:t>Like your personal copy of WebGoat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Burp Suite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Burp Suite by logging in to Kali and selecting Burp Suite from:</a:t>
            </a:r>
          </a:p>
          <a:p>
            <a:r>
              <a:rPr lang="en-US" dirty="0" smtClean="0"/>
              <a:t>Kali Linux &gt; Web Applications &gt; Web Application Proxies &gt; </a:t>
            </a:r>
            <a:r>
              <a:rPr lang="en-US" dirty="0" smtClean="0"/>
              <a:t>BurpSuite</a:t>
            </a:r>
            <a:endParaRPr lang="en-US" dirty="0" smtClean="0"/>
          </a:p>
          <a:p>
            <a:r>
              <a:rPr lang="en-US" dirty="0" smtClean="0"/>
              <a:t>Kali 2.0 &gt; Applications &gt; Web Application Analysis &gt; </a:t>
            </a:r>
            <a:r>
              <a:rPr lang="en-US" dirty="0" smtClean="0"/>
              <a:t>BurpSuite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2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In The Middle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Intercepting traffic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265" y="2173605"/>
            <a:ext cx="3947469" cy="3562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19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http://www.valencynetworks.com/articles/cyber-attacks-explained-man-in-the-middle-attack.html</a:t>
            </a:r>
          </a:p>
        </p:txBody>
      </p:sp>
    </p:spTree>
    <p:extLst>
      <p:ext uri="{BB962C8B-B14F-4D97-AF65-F5344CB8AC3E}">
        <p14:creationId xmlns:p14="http://schemas.microsoft.com/office/powerpoint/2010/main" val="4405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Burp Suite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172" y="1600200"/>
            <a:ext cx="588565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4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</a:t>
            </a:r>
            <a:r>
              <a:rPr lang="en-US" dirty="0" smtClean="0"/>
              <a:t>BurpSuite </a:t>
            </a:r>
            <a:r>
              <a:rPr lang="en-US" dirty="0" smtClean="0"/>
              <a:t>is running, you will need to start and configure a browser</a:t>
            </a:r>
          </a:p>
          <a:p>
            <a:r>
              <a:rPr lang="en-US" dirty="0" smtClean="0"/>
              <a:t>Kali’s </a:t>
            </a:r>
            <a:r>
              <a:rPr lang="en-US" dirty="0"/>
              <a:t>web browser is “Iceweasel”, an adaptation of </a:t>
            </a:r>
            <a:r>
              <a:rPr lang="en-US" dirty="0" smtClean="0"/>
              <a:t>Firefox</a:t>
            </a:r>
          </a:p>
          <a:p>
            <a:r>
              <a:rPr lang="en-US" dirty="0" smtClean="0"/>
              <a:t>After starting Iceweasel, navigate to preferences</a:t>
            </a:r>
          </a:p>
          <a:p>
            <a:r>
              <a:rPr lang="en-US" dirty="0" smtClean="0"/>
              <a:t>And select it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44" y="4038600"/>
            <a:ext cx="2576512" cy="258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342" y="3238818"/>
            <a:ext cx="2076916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Configuring the Network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709160"/>
          </a:xfrm>
        </p:spPr>
        <p:txBody>
          <a:bodyPr/>
          <a:lstStyle/>
          <a:p>
            <a:r>
              <a:rPr lang="en-US" dirty="0" smtClean="0"/>
              <a:t>Navigate to the Network Tab and select settings… for Connection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4938712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58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Change selection from “Use system proxy settings” to “Manual proxy configuration and enter “127.0.0.1” for “HTTP Proxy” and “8080” for “Port”</a:t>
            </a:r>
          </a:p>
          <a:p>
            <a:pPr lvl="1"/>
            <a:r>
              <a:rPr lang="en-US" dirty="0" smtClean="0"/>
              <a:t>Or any other port number that works for you</a:t>
            </a:r>
          </a:p>
          <a:p>
            <a:pPr lvl="1"/>
            <a:r>
              <a:rPr lang="en-US" dirty="0" smtClean="0"/>
              <a:t>8080 is used by WebGoat, so we should pick something else</a:t>
            </a:r>
          </a:p>
          <a:p>
            <a:r>
              <a:rPr lang="en-US" dirty="0" smtClean="0"/>
              <a:t>Also, select check box for “Use this proxy server for all protocols”</a:t>
            </a:r>
          </a:p>
          <a:p>
            <a:r>
              <a:rPr lang="en-US" dirty="0" smtClean="0"/>
              <a:t>Select “OK” when done</a:t>
            </a:r>
          </a:p>
          <a:p>
            <a:r>
              <a:rPr lang="en-US" dirty="0" smtClean="0"/>
              <a:t>Browser is now setup to use </a:t>
            </a:r>
            <a:r>
              <a:rPr lang="en-US" dirty="0" smtClean="0"/>
              <a:t>BurpSuite</a:t>
            </a:r>
            <a:endParaRPr lang="en-US" dirty="0" smtClean="0"/>
          </a:p>
          <a:p>
            <a:r>
              <a:rPr lang="en-US" dirty="0" smtClean="0"/>
              <a:t>See next slide for example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3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the Network Proxy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376" y="1417638"/>
            <a:ext cx="3998624" cy="470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003" y="1417637"/>
            <a:ext cx="3533208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</a:t>
            </a:r>
            <a:r>
              <a:rPr lang="en-US" dirty="0" smtClean="0"/>
              <a:t>BurpSuite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6762" y="1417639"/>
            <a:ext cx="5443038" cy="214088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362" y="3584650"/>
            <a:ext cx="4485438" cy="287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BurpSuite Should Look Like This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446" y="1600200"/>
            <a:ext cx="5865108" cy="47085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3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Look Like This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0762"/>
            <a:ext cx="8229600" cy="420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4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Can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browser, navigate to google.com</a:t>
            </a:r>
          </a:p>
          <a:p>
            <a:r>
              <a:rPr lang="en-US" dirty="0" smtClean="0"/>
              <a:t>Browser will hang and look busy</a:t>
            </a:r>
          </a:p>
          <a:p>
            <a:r>
              <a:rPr lang="en-US" dirty="0" smtClean="0"/>
              <a:t>Select the “Proxy” tab in </a:t>
            </a:r>
            <a:r>
              <a:rPr lang="en-US" dirty="0" smtClean="0"/>
              <a:t>BurpSuite</a:t>
            </a:r>
            <a:endParaRPr lang="en-US" dirty="0" smtClean="0"/>
          </a:p>
          <a:p>
            <a:r>
              <a:rPr lang="en-US" dirty="0" smtClean="0"/>
              <a:t>BurpSuite </a:t>
            </a:r>
            <a:r>
              <a:rPr lang="en-US" dirty="0" smtClean="0"/>
              <a:t>is waiting for you, select forward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6858000" cy="269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9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Browser Knows Something is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“I understand the Risks” and follow prompts to add an exception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59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6172200" cy="358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1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ARP spoofing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i="1" dirty="0"/>
              <a:t>What is ARP?</a:t>
            </a:r>
            <a:r>
              <a:rPr lang="en-US" altLang="en-US" dirty="0"/>
              <a:t> 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Address Resolution Protocol</a:t>
            </a:r>
          </a:p>
          <a:p>
            <a:pPr lvl="1"/>
            <a:r>
              <a:rPr lang="en-US" altLang="en-US" dirty="0" smtClean="0"/>
              <a:t>IP-</a:t>
            </a:r>
            <a:r>
              <a:rPr lang="en-US" altLang="en-US" dirty="0"/>
              <a:t>&gt;MAC mapping</a:t>
            </a:r>
          </a:p>
          <a:p>
            <a:r>
              <a:rPr lang="en-US" altLang="en-US" dirty="0"/>
              <a:t>Make </a:t>
            </a:r>
            <a:r>
              <a:rPr lang="en-US" altLang="en-US" dirty="0" smtClean="0"/>
              <a:t>machine(s) </a:t>
            </a:r>
            <a:r>
              <a:rPr lang="en-US" altLang="en-US" dirty="0"/>
              <a:t>think that the IP address it is searching for is you.</a:t>
            </a:r>
          </a:p>
          <a:p>
            <a:r>
              <a:rPr lang="en-US" altLang="en-US" dirty="0"/>
              <a:t>How it works:</a:t>
            </a:r>
          </a:p>
          <a:p>
            <a:pPr lvl="1"/>
            <a:r>
              <a:rPr lang="en-US" altLang="en-US" dirty="0"/>
              <a:t>Broadcast and ask if anyone knows</a:t>
            </a:r>
          </a:p>
          <a:p>
            <a:pPr lvl="1"/>
            <a:r>
              <a:rPr lang="en-US" altLang="en-US" dirty="0"/>
              <a:t>Response is typically from that </a:t>
            </a:r>
            <a:r>
              <a:rPr lang="en-US" altLang="en-US" dirty="0" smtClean="0"/>
              <a:t>IP</a:t>
            </a:r>
          </a:p>
          <a:p>
            <a:pPr marL="850392" lvl="2" indent="0">
              <a:buNone/>
            </a:pPr>
            <a:r>
              <a:rPr lang="en-US" altLang="en-US" dirty="0" smtClean="0"/>
              <a:t>or</a:t>
            </a:r>
          </a:p>
          <a:p>
            <a:pPr lvl="1"/>
            <a:r>
              <a:rPr lang="en-US" altLang="en-US" dirty="0" smtClean="0"/>
              <a:t>Flood with unsolicited responses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27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Browser Knows Something is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60</a:t>
            </a:fld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484" y="1600200"/>
            <a:ext cx="6283031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1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WebGoat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 Screen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36173"/>
            <a:ext cx="8229600" cy="26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WebGoat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HTTP Basics (Just to get a feel of how WebGoat works)</a:t>
            </a:r>
          </a:p>
          <a:p>
            <a:r>
              <a:rPr lang="en-US" dirty="0" smtClean="0"/>
              <a:t>Injection </a:t>
            </a:r>
            <a:r>
              <a:rPr lang="en-US" dirty="0" smtClean="0"/>
              <a:t>Flaws</a:t>
            </a:r>
          </a:p>
          <a:p>
            <a:pPr lvl="1"/>
            <a:r>
              <a:rPr lang="en-US" dirty="0" smtClean="0"/>
              <a:t>SQL Injection</a:t>
            </a:r>
          </a:p>
          <a:p>
            <a:r>
              <a:rPr lang="en-US" dirty="0" smtClean="0"/>
              <a:t>Authentication Flaws</a:t>
            </a:r>
          </a:p>
          <a:p>
            <a:pPr lvl="1"/>
            <a:r>
              <a:rPr lang="en-US" dirty="0" smtClean="0"/>
              <a:t>Authentication Bypass</a:t>
            </a:r>
          </a:p>
          <a:p>
            <a:r>
              <a:rPr lang="en-US" dirty="0" smtClean="0"/>
              <a:t>Cross-Site Scripting</a:t>
            </a:r>
          </a:p>
          <a:p>
            <a:r>
              <a:rPr lang="en-US" dirty="0" smtClean="0"/>
              <a:t>Access Control Flaws</a:t>
            </a:r>
          </a:p>
          <a:p>
            <a:pPr lvl="1"/>
            <a:r>
              <a:rPr lang="en-CA" dirty="0"/>
              <a:t>Insecure Direct Object References</a:t>
            </a:r>
          </a:p>
          <a:p>
            <a:pPr lvl="1"/>
            <a:r>
              <a:rPr lang="en-CA" dirty="0"/>
              <a:t>Missing Function Level Access Control</a:t>
            </a:r>
            <a:endParaRPr lang="en-US" dirty="0" smtClean="0"/>
          </a:p>
          <a:p>
            <a:r>
              <a:rPr lang="en-US" dirty="0" smtClean="0"/>
              <a:t>Insecure Communications</a:t>
            </a:r>
            <a:endParaRPr lang="en-US" dirty="0"/>
          </a:p>
          <a:p>
            <a:r>
              <a:rPr lang="en-US" dirty="0" smtClean="0"/>
              <a:t>Request Forgeries</a:t>
            </a:r>
          </a:p>
          <a:p>
            <a:r>
              <a:rPr lang="en-US" dirty="0" smtClean="0"/>
              <a:t>Client Side</a:t>
            </a:r>
          </a:p>
          <a:p>
            <a:pPr lvl="1"/>
            <a:r>
              <a:rPr lang="en-US" dirty="0" smtClean="0"/>
              <a:t>Client Side Filtering (Requires FireBug, now built </a:t>
            </a:r>
            <a:r>
              <a:rPr lang="en-US" dirty="0" smtClean="0"/>
              <a:t>in as DevTools)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No </a:t>
            </a:r>
            <a:r>
              <a:rPr lang="en-CA" dirty="0" smtClean="0"/>
              <a:t>Class next </a:t>
            </a:r>
            <a:r>
              <a:rPr lang="en-CA" u="sng" dirty="0" smtClean="0"/>
              <a:t>Two</a:t>
            </a:r>
            <a:r>
              <a:rPr lang="en-CA" dirty="0" smtClean="0"/>
              <a:t> weeks.  Next time we meet is March 17</a:t>
            </a:r>
          </a:p>
          <a:p>
            <a:r>
              <a:rPr lang="en-CA" dirty="0" smtClean="0"/>
              <a:t>First test will be published after Spring break (week of March 11)</a:t>
            </a:r>
            <a:endParaRPr lang="en-CA" dirty="0" smtClean="0"/>
          </a:p>
          <a:p>
            <a:r>
              <a:rPr lang="en-CA" dirty="0" smtClean="0"/>
              <a:t>Do WebGoat Exercises and Submit Screen Caps of Success </a:t>
            </a:r>
            <a:r>
              <a:rPr lang="en-CA" dirty="0" smtClean="0"/>
              <a:t>as </a:t>
            </a:r>
            <a:r>
              <a:rPr lang="en-CA" dirty="0" smtClean="0"/>
              <a:t>Evidence of Completion.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98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Ettercap Practical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3370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ARP spoofing </a:t>
            </a:r>
            <a:r>
              <a:rPr lang="en-US" altLang="en-US" sz="2000" i="1" dirty="0"/>
              <a:t>(more)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 dirty="0"/>
              <a:t>If 2 machines (real and fake) respond, effect depends on OS</a:t>
            </a:r>
          </a:p>
          <a:p>
            <a:pPr lvl="1"/>
            <a:r>
              <a:rPr lang="en-US" altLang="en-US" dirty="0"/>
              <a:t>some OS overwrite earlier response</a:t>
            </a:r>
          </a:p>
          <a:p>
            <a:pPr lvl="1"/>
            <a:r>
              <a:rPr lang="en-US" altLang="en-US" dirty="0"/>
              <a:t>other OS ignore unless it’s current entry expires</a:t>
            </a:r>
          </a:p>
          <a:p>
            <a:r>
              <a:rPr lang="en-US" altLang="en-US" dirty="0"/>
              <a:t>Original can be disconnected by</a:t>
            </a:r>
          </a:p>
          <a:p>
            <a:pPr lvl="1"/>
            <a:r>
              <a:rPr lang="en-US" altLang="en-US" dirty="0"/>
              <a:t>Power</a:t>
            </a:r>
          </a:p>
          <a:p>
            <a:pPr lvl="1"/>
            <a:r>
              <a:rPr lang="en-US" altLang="en-US" dirty="0"/>
              <a:t>Wiring (connectivity)</a:t>
            </a:r>
          </a:p>
        </p:txBody>
      </p:sp>
    </p:spTree>
    <p:extLst>
      <p:ext uri="{BB962C8B-B14F-4D97-AF65-F5344CB8AC3E}">
        <p14:creationId xmlns:p14="http://schemas.microsoft.com/office/powerpoint/2010/main" val="218100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Ettercap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tool for performing man in the middle attacks</a:t>
            </a:r>
          </a:p>
          <a:p>
            <a:r>
              <a:rPr lang="en-US" dirty="0" smtClean="0"/>
              <a:t>Pre-installed in Kali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438400"/>
            <a:ext cx="4191000" cy="364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Ettercap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Ettercap supports active and passive dissection of many protocols (including ciphered </a:t>
            </a:r>
            <a:r>
              <a:rPr lang="en-CA" dirty="0" smtClean="0"/>
              <a:t>ones). </a:t>
            </a:r>
          </a:p>
          <a:p>
            <a:r>
              <a:rPr lang="en-CA" dirty="0" smtClean="0"/>
              <a:t>Ettercap </a:t>
            </a:r>
            <a:r>
              <a:rPr lang="en-CA" dirty="0"/>
              <a:t>offers four modes of operation:</a:t>
            </a:r>
          </a:p>
          <a:p>
            <a:pPr lvl="1"/>
            <a:r>
              <a:rPr lang="en-CA" dirty="0"/>
              <a:t>IP-based: packets are filtered based on IP source and destination.</a:t>
            </a:r>
          </a:p>
          <a:p>
            <a:pPr lvl="1"/>
            <a:r>
              <a:rPr lang="en-CA" dirty="0"/>
              <a:t>MAC-based: packets are filtered based on MAC address, useful for sniffing connections through a gateway.</a:t>
            </a:r>
          </a:p>
          <a:p>
            <a:pPr lvl="1"/>
            <a:r>
              <a:rPr lang="en-CA" dirty="0"/>
              <a:t>ARP-based: uses ARP poisoning to sniff on a switched LAN between two hosts (full-duplex).</a:t>
            </a:r>
          </a:p>
          <a:p>
            <a:pPr lvl="1"/>
            <a:r>
              <a:rPr lang="en-CA" dirty="0" smtClean="0"/>
              <a:t>Public ARP-based</a:t>
            </a:r>
            <a:r>
              <a:rPr lang="en-CA" dirty="0"/>
              <a:t>: uses ARP poisoning to sniff on a switched LAN from a victim host to all other hosts (half-duplex).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6025</TotalTime>
  <Words>1697</Words>
  <Application>Microsoft Office PowerPoint</Application>
  <PresentationFormat>On-screen Show (4:3)</PresentationFormat>
  <Paragraphs>359</Paragraphs>
  <Slides>66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5" baseType="lpstr">
      <vt:lpstr>Arial</vt:lpstr>
      <vt:lpstr>Book Antiqua</vt:lpstr>
      <vt:lpstr>Calibri</vt:lpstr>
      <vt:lpstr>Lucida Sans</vt:lpstr>
      <vt:lpstr>Mangal</vt:lpstr>
      <vt:lpstr>Wingdings</vt:lpstr>
      <vt:lpstr>Wingdings 2</vt:lpstr>
      <vt:lpstr>Wingdings 3</vt:lpstr>
      <vt:lpstr>Apex</vt:lpstr>
      <vt:lpstr>Advanced Penetration testing</vt:lpstr>
      <vt:lpstr>Tonight's Plan</vt:lpstr>
      <vt:lpstr>Reminders</vt:lpstr>
      <vt:lpstr>Upcoming Cloud Meeting</vt:lpstr>
      <vt:lpstr>Man In The Middle</vt:lpstr>
      <vt:lpstr>ARP spoofing</vt:lpstr>
      <vt:lpstr>ARP spoofing (more)</vt:lpstr>
      <vt:lpstr>Ettercap</vt:lpstr>
      <vt:lpstr>Ettercap Attacks</vt:lpstr>
      <vt:lpstr>Ettercap</vt:lpstr>
      <vt:lpstr>Ettercap</vt:lpstr>
      <vt:lpstr>Ettercap</vt:lpstr>
      <vt:lpstr>Ettercap</vt:lpstr>
      <vt:lpstr>Ettercap</vt:lpstr>
      <vt:lpstr>Ettercap</vt:lpstr>
      <vt:lpstr>Ettercap</vt:lpstr>
      <vt:lpstr>Problem</vt:lpstr>
      <vt:lpstr>A Little About Browsers</vt:lpstr>
      <vt:lpstr>A Little About Browsers</vt:lpstr>
      <vt:lpstr>Browser Internals</vt:lpstr>
      <vt:lpstr>The OWASP Top 10</vt:lpstr>
      <vt:lpstr>2017-A1 – Injection</vt:lpstr>
      <vt:lpstr>2017-A2 – Broken Authentication and Session Management</vt:lpstr>
      <vt:lpstr>2017-A3 – Sensitive Data Exposure</vt:lpstr>
      <vt:lpstr>2017-A4 – XML External Entities (XXE)</vt:lpstr>
      <vt:lpstr>2017-A5 -  Broken Access Control</vt:lpstr>
      <vt:lpstr>2017-A6 – Security Misconfiguration</vt:lpstr>
      <vt:lpstr>2017-A7 – Cross Site Scripting (XSS)</vt:lpstr>
      <vt:lpstr>2017-A8 – Insecure Deserialization</vt:lpstr>
      <vt:lpstr>2017-A9 – Using Known Vulnerable Components </vt:lpstr>
      <vt:lpstr>2017-A10 – Insufficient Logging &amp; Monitoring</vt:lpstr>
      <vt:lpstr>WebGoat</vt:lpstr>
      <vt:lpstr>WebWolf</vt:lpstr>
      <vt:lpstr>How to get WebGoat</vt:lpstr>
      <vt:lpstr>Windows Version</vt:lpstr>
      <vt:lpstr>WebGoat Download</vt:lpstr>
      <vt:lpstr>Installing Java JRE</vt:lpstr>
      <vt:lpstr>Installing Java JRE</vt:lpstr>
      <vt:lpstr>Installing Java JRE</vt:lpstr>
      <vt:lpstr>Verifying WebGoat is Up</vt:lpstr>
      <vt:lpstr>Basic Use</vt:lpstr>
      <vt:lpstr>Remember</vt:lpstr>
      <vt:lpstr>Linux Version</vt:lpstr>
      <vt:lpstr>Now What </vt:lpstr>
      <vt:lpstr>Caution</vt:lpstr>
      <vt:lpstr>What’s an Intercepting Proxy</vt:lpstr>
      <vt:lpstr>In Kali 2.0</vt:lpstr>
      <vt:lpstr>Some Rules for Our Use of Intercepting Proxies</vt:lpstr>
      <vt:lpstr>Burp Suite</vt:lpstr>
      <vt:lpstr>Burp Suite</vt:lpstr>
      <vt:lpstr>Getting Started</vt:lpstr>
      <vt:lpstr>Configuring the Network Proxy</vt:lpstr>
      <vt:lpstr>Configuring the Network Proxy</vt:lpstr>
      <vt:lpstr>Configuring the Network Proxy</vt:lpstr>
      <vt:lpstr>Configuring BurpSuite</vt:lpstr>
      <vt:lpstr>BurpSuite Should Look Like This</vt:lpstr>
      <vt:lpstr>Should Look Like This</vt:lpstr>
      <vt:lpstr>Now We Can Test</vt:lpstr>
      <vt:lpstr>Browser Knows Something is Up</vt:lpstr>
      <vt:lpstr>Browser Knows Something is Up</vt:lpstr>
      <vt:lpstr>Back to WebGoat</vt:lpstr>
      <vt:lpstr>Landing Screen</vt:lpstr>
      <vt:lpstr>WebGoat Exercises</vt:lpstr>
      <vt:lpstr>Next Week</vt:lpstr>
      <vt:lpstr>Ettercap Practical</vt:lpstr>
      <vt:lpstr>Questions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Smart Room</cp:lastModifiedBy>
  <cp:revision>412</cp:revision>
  <dcterms:created xsi:type="dcterms:W3CDTF">2014-08-27T02:09:01Z</dcterms:created>
  <dcterms:modified xsi:type="dcterms:W3CDTF">2018-02-24T13:48:36Z</dcterms:modified>
</cp:coreProperties>
</file>