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7"/>
  </p:notesMasterIdLst>
  <p:sldIdLst>
    <p:sldId id="256" r:id="rId2"/>
    <p:sldId id="682" r:id="rId3"/>
    <p:sldId id="868" r:id="rId4"/>
    <p:sldId id="870" r:id="rId5"/>
    <p:sldId id="871" r:id="rId6"/>
    <p:sldId id="872" r:id="rId7"/>
    <p:sldId id="873" r:id="rId8"/>
    <p:sldId id="874" r:id="rId9"/>
    <p:sldId id="875" r:id="rId10"/>
    <p:sldId id="876" r:id="rId11"/>
    <p:sldId id="877" r:id="rId12"/>
    <p:sldId id="878" r:id="rId13"/>
    <p:sldId id="879" r:id="rId14"/>
    <p:sldId id="880" r:id="rId15"/>
    <p:sldId id="881" r:id="rId16"/>
    <p:sldId id="882" r:id="rId17"/>
    <p:sldId id="883" r:id="rId18"/>
    <p:sldId id="884" r:id="rId19"/>
    <p:sldId id="885" r:id="rId20"/>
    <p:sldId id="886" r:id="rId21"/>
    <p:sldId id="887" r:id="rId22"/>
    <p:sldId id="888" r:id="rId23"/>
    <p:sldId id="889" r:id="rId24"/>
    <p:sldId id="528" r:id="rId25"/>
    <p:sldId id="39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3EAD8-6D9C-474A-80E8-55CD568CC287}" type="datetimeFigureOut">
              <a:rPr lang="en-US" smtClean="0"/>
              <a:t>3/16/2018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FA81E-3D39-4640-8F50-0F2C7E59BD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411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16FC-DB13-4775-8542-A0839789E26D}" type="datetime1">
              <a:rPr lang="en-US" smtClean="0"/>
              <a:t>3/16/2018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C08E-2CD5-4480-99D2-BB5B6DFF4394}" type="datetime1">
              <a:rPr lang="en-US" smtClean="0"/>
              <a:t>3/16/2018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5E81B-1403-4C3D-B531-0F099872ECE3}" type="datetime1">
              <a:rPr lang="en-US" smtClean="0"/>
              <a:t>3/16/2018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5903-7047-4F5D-8686-6626786867B1}" type="datetime1">
              <a:rPr lang="en-US" smtClean="0"/>
              <a:t>3/16/2018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A707E-D9EE-4D7D-9620-459B3B8D359B}" type="datetime1">
              <a:rPr lang="en-US" smtClean="0"/>
              <a:t>3/16/2018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03512-1900-4914-88BF-994DCED40401}" type="datetime1">
              <a:rPr lang="en-US" smtClean="0"/>
              <a:t>3/16/2018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05FA-77E8-486D-A72C-29A302D25A58}" type="datetime1">
              <a:rPr lang="en-US" smtClean="0"/>
              <a:t>3/16/2018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0C28-E26C-4DC7-93F7-CB9C6847859B}" type="datetime1">
              <a:rPr lang="en-US" smtClean="0"/>
              <a:t>3/16/2018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55A80-EBA4-49DF-8F85-F594DC2D708F}" type="datetime1">
              <a:rPr lang="en-US" smtClean="0"/>
              <a:t>3/16/2018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21642-F15F-4E65-B44C-4ABA64DEB2C4}" type="datetime1">
              <a:rPr lang="en-US" smtClean="0"/>
              <a:t>3/16/2018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2636-F1D8-451B-B1F1-F0B47FB23766}" type="datetime1">
              <a:rPr lang="en-US" smtClean="0"/>
              <a:t>3/16/2018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B61B9F9-BE58-4BA5-A3D6-0A21342FEC76}" type="datetime1">
              <a:rPr lang="en-US" smtClean="0"/>
              <a:t>3/16/2018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community.mis.temple.edu/mis5212sec001sp2017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tools.ietf.org/html/rfc3748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edy_Lamarr#/media/File:Lamarr_patent.png" TargetMode="External"/><Relationship Id="rId2" Type="http://schemas.openxmlformats.org/officeDocument/2006/relationships/hyperlink" Target="http://www.pixmule.com/hedy-lamar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gadget.com/2007/06/19/venezuelans-set-new-wifi-distance-record-237-miles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rkgovernment.com/news/wp-content/uploads/2009/04/area-51-satellite-image.jp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Advanced Penetration testing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331698"/>
            <a:ext cx="65532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MIS 5212.001</a:t>
            </a:r>
          </a:p>
          <a:p>
            <a:r>
              <a:rPr lang="en-US" dirty="0" smtClean="0"/>
              <a:t>Week 9</a:t>
            </a:r>
          </a:p>
          <a:p>
            <a:r>
              <a:rPr lang="en-US" sz="2200" dirty="0"/>
              <a:t>Site: </a:t>
            </a:r>
            <a:r>
              <a:rPr lang="en-US" sz="1900" dirty="0">
                <a:hlinkClick r:id="rId2"/>
              </a:rPr>
              <a:t>http://community.mis.temple.edu/mis5212sec001sp2017/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92205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Denial of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RF Jamming</a:t>
            </a:r>
          </a:p>
          <a:p>
            <a:pPr lvl="1"/>
            <a:r>
              <a:rPr lang="en-US" dirty="0" smtClean="0"/>
              <a:t>Expensive</a:t>
            </a:r>
          </a:p>
          <a:p>
            <a:pPr lvl="1"/>
            <a:r>
              <a:rPr lang="en-US" dirty="0" smtClean="0"/>
              <a:t>Traceable</a:t>
            </a:r>
          </a:p>
          <a:p>
            <a:r>
              <a:rPr lang="en-US" dirty="0" smtClean="0"/>
              <a:t>802.11 attacks</a:t>
            </a:r>
          </a:p>
          <a:p>
            <a:pPr lvl="1"/>
            <a:r>
              <a:rPr lang="en-US" dirty="0" smtClean="0"/>
              <a:t>Cheap (Free?)</a:t>
            </a:r>
          </a:p>
          <a:p>
            <a:pPr lvl="1"/>
            <a:r>
              <a:rPr lang="en-US" dirty="0" smtClean="0"/>
              <a:t>Can look like regular traffic</a:t>
            </a:r>
          </a:p>
          <a:p>
            <a:pPr lvl="1"/>
            <a:r>
              <a:rPr lang="en-US" dirty="0" smtClean="0"/>
              <a:t>Effective, and hard to locate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716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Long history of problems</a:t>
            </a:r>
          </a:p>
          <a:p>
            <a:pPr lvl="1"/>
            <a:r>
              <a:rPr lang="en-US" dirty="0" smtClean="0"/>
              <a:t>WEP</a:t>
            </a:r>
          </a:p>
          <a:p>
            <a:pPr lvl="1"/>
            <a:r>
              <a:rPr lang="en-US" dirty="0" smtClean="0"/>
              <a:t>LEAP</a:t>
            </a:r>
          </a:p>
          <a:p>
            <a:pPr lvl="1"/>
            <a:r>
              <a:rPr lang="en-US" dirty="0" smtClean="0"/>
              <a:t>Bluetooth authentication</a:t>
            </a:r>
          </a:p>
          <a:p>
            <a:pPr lvl="1"/>
            <a:r>
              <a:rPr lang="en-US" dirty="0" smtClean="0"/>
              <a:t>Preferred networks broadcast</a:t>
            </a:r>
          </a:p>
          <a:p>
            <a:pPr lvl="1"/>
            <a:r>
              <a:rPr lang="en-US" dirty="0" smtClean="0"/>
              <a:t>Management frames cannot be encrypted</a:t>
            </a:r>
          </a:p>
          <a:p>
            <a:pPr lvl="2"/>
            <a:r>
              <a:rPr lang="en-US" dirty="0" smtClean="0"/>
              <a:t>Easily capture</a:t>
            </a:r>
          </a:p>
          <a:p>
            <a:pPr lvl="1"/>
            <a:r>
              <a:rPr lang="en-US" dirty="0" smtClean="0"/>
              <a:t>Geo Location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387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players</a:t>
            </a:r>
          </a:p>
          <a:p>
            <a:pPr lvl="1"/>
            <a:r>
              <a:rPr lang="en-US" dirty="0" smtClean="0"/>
              <a:t>FCC – Federal Communications Commission</a:t>
            </a:r>
          </a:p>
          <a:p>
            <a:pPr lvl="1"/>
            <a:r>
              <a:rPr lang="en-US" dirty="0" smtClean="0"/>
              <a:t>IEEE – Institute of Electrical and Electronics Engineers</a:t>
            </a:r>
          </a:p>
          <a:p>
            <a:pPr lvl="1"/>
            <a:r>
              <a:rPr lang="en-US" dirty="0" smtClean="0"/>
              <a:t>IETF – Internet Engineering Task Force</a:t>
            </a:r>
          </a:p>
          <a:p>
            <a:pPr lvl="1"/>
            <a:r>
              <a:rPr lang="en-US" dirty="0" err="1" smtClean="0"/>
              <a:t>WiFi</a:t>
            </a:r>
            <a:r>
              <a:rPr lang="en-US" dirty="0" smtClean="0"/>
              <a:t> Alliance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403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Government Regulatory Body</a:t>
            </a:r>
          </a:p>
          <a:p>
            <a:pPr lvl="1"/>
            <a:r>
              <a:rPr lang="en-US" dirty="0" smtClean="0"/>
              <a:t>Sets output power limits</a:t>
            </a:r>
          </a:p>
          <a:p>
            <a:pPr lvl="1"/>
            <a:r>
              <a:rPr lang="en-US" dirty="0" smtClean="0"/>
              <a:t>Investigates interference cases</a:t>
            </a:r>
          </a:p>
          <a:p>
            <a:pPr lvl="1"/>
            <a:r>
              <a:rPr lang="en-US" dirty="0" smtClean="0"/>
              <a:t>Requires acceptance testing of new products prior to going on sale</a:t>
            </a:r>
          </a:p>
          <a:p>
            <a:pPr lvl="1"/>
            <a:r>
              <a:rPr lang="en-US" dirty="0" smtClean="0"/>
              <a:t>Covers all of US including territories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28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Develops the detailed “specifications” for layer 1 and 2</a:t>
            </a:r>
          </a:p>
          <a:p>
            <a:pPr lvl="1"/>
            <a:r>
              <a:rPr lang="en-US" dirty="0" smtClean="0"/>
              <a:t>PHY</a:t>
            </a:r>
          </a:p>
          <a:p>
            <a:pPr lvl="1"/>
            <a:r>
              <a:rPr lang="en-US" dirty="0" smtClean="0"/>
              <a:t>MAC</a:t>
            </a:r>
          </a:p>
          <a:p>
            <a:r>
              <a:rPr lang="en-US" dirty="0" smtClean="0"/>
              <a:t>Complies with FCC and other country regulatory bodies</a:t>
            </a:r>
          </a:p>
          <a:p>
            <a:r>
              <a:rPr lang="en-US" dirty="0" smtClean="0"/>
              <a:t>Membership made up of vendors, manufactures, etc…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365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IETF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 makeup to IEEE</a:t>
            </a:r>
          </a:p>
          <a:p>
            <a:r>
              <a:rPr lang="en-US" dirty="0" smtClean="0"/>
              <a:t>Responsible for layer 3 and above</a:t>
            </a:r>
          </a:p>
          <a:p>
            <a:r>
              <a:rPr lang="en-US" dirty="0" smtClean="0"/>
              <a:t>Standards are published as RFCs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577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WiFi</a:t>
            </a:r>
            <a:r>
              <a:rPr lang="en-US" dirty="0" smtClean="0"/>
              <a:t> Alliance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Trade Organization</a:t>
            </a:r>
          </a:p>
          <a:p>
            <a:r>
              <a:rPr lang="en-US" dirty="0" smtClean="0"/>
              <a:t>Focused on interoperability</a:t>
            </a:r>
          </a:p>
          <a:p>
            <a:r>
              <a:rPr lang="en-US" dirty="0" smtClean="0"/>
              <a:t>In early </a:t>
            </a:r>
            <a:r>
              <a:rPr lang="en-US" dirty="0" smtClean="0"/>
              <a:t>days, worked </a:t>
            </a:r>
            <a:r>
              <a:rPr lang="en-US" dirty="0" smtClean="0"/>
              <a:t>out pre-specification requirements due to vendor concerns over time required by IEEE and IETF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620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Extensible Authentication Protocol</a:t>
            </a:r>
          </a:p>
          <a:p>
            <a:r>
              <a:rPr lang="en-US" dirty="0" smtClean="0"/>
              <a:t>Defines framework to authenticate users to the network (Not limited to Wireless)</a:t>
            </a:r>
          </a:p>
          <a:p>
            <a:r>
              <a:rPr lang="en-US" dirty="0" smtClean="0"/>
              <a:t>Works with IEEE 802.1x</a:t>
            </a:r>
          </a:p>
          <a:p>
            <a:r>
              <a:rPr lang="en-US" dirty="0" smtClean="0"/>
              <a:t>IETF provides extremely detailed information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tools.ietf.org/html/rfc3748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17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802.11i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replacement for WEP</a:t>
            </a:r>
          </a:p>
          <a:p>
            <a:r>
              <a:rPr lang="en-US" dirty="0" smtClean="0"/>
              <a:t>Provided for enhanced security</a:t>
            </a:r>
          </a:p>
          <a:p>
            <a:r>
              <a:rPr lang="en-US" dirty="0" smtClean="0"/>
              <a:t>Introduces TKIP and CCMP</a:t>
            </a:r>
          </a:p>
          <a:p>
            <a:pPr lvl="1"/>
            <a:r>
              <a:rPr lang="en-US" dirty="0" smtClean="0"/>
              <a:t>TKIP – Temporal Key Interchange Protocol</a:t>
            </a:r>
          </a:p>
          <a:p>
            <a:pPr lvl="1"/>
            <a:r>
              <a:rPr lang="en-US" dirty="0"/>
              <a:t>CCMP - Counter Mode Cipher Block Chaining Message Authentication Code Protocol, Counter Mode CBC-MAC Protocol or simply </a:t>
            </a:r>
            <a:r>
              <a:rPr lang="en-US" dirty="0" smtClean="0"/>
              <a:t>CCMP</a:t>
            </a:r>
          </a:p>
          <a:p>
            <a:r>
              <a:rPr lang="en-US" dirty="0" smtClean="0"/>
              <a:t>Later rolled in to 802.11-2007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060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802.11 MAC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</a:p>
          <a:p>
            <a:pPr lvl="1"/>
            <a:r>
              <a:rPr lang="en-US" dirty="0" smtClean="0"/>
              <a:t>“dB” – Decibels</a:t>
            </a:r>
          </a:p>
          <a:p>
            <a:pPr lvl="1"/>
            <a:r>
              <a:rPr lang="en-US" dirty="0" smtClean="0"/>
              <a:t>SSID – Service Set Identifier (Name Advertised)</a:t>
            </a:r>
          </a:p>
          <a:p>
            <a:pPr lvl="1"/>
            <a:r>
              <a:rPr lang="en-US" dirty="0" smtClean="0"/>
              <a:t>BSSID – Basic Service Set Identifier (Think MAC Address)</a:t>
            </a:r>
          </a:p>
          <a:p>
            <a:pPr lvl="1"/>
            <a:r>
              <a:rPr lang="en-US" dirty="0" smtClean="0"/>
              <a:t>EAP Extensible Authentication Protocol</a:t>
            </a:r>
          </a:p>
          <a:p>
            <a:pPr lvl="1"/>
            <a:r>
              <a:rPr lang="en-US" dirty="0" smtClean="0"/>
              <a:t>EAPOL – EAP over LAN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447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Tonight's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 to Wireless Security</a:t>
            </a:r>
            <a:endParaRPr lang="en-US" dirty="0"/>
          </a:p>
          <a:p>
            <a:r>
              <a:rPr lang="en-US" dirty="0" smtClean="0"/>
              <a:t>Next Week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09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 MAC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access mechanism</a:t>
            </a:r>
          </a:p>
          <a:p>
            <a:r>
              <a:rPr lang="en-US" dirty="0" smtClean="0"/>
              <a:t>Fragmentation support</a:t>
            </a:r>
          </a:p>
          <a:p>
            <a:r>
              <a:rPr lang="en-US" dirty="0" smtClean="0"/>
              <a:t>Reliable data delivery</a:t>
            </a:r>
          </a:p>
          <a:p>
            <a:r>
              <a:rPr lang="en-US" dirty="0" smtClean="0"/>
              <a:t>Network separation on same frequency (BSSID)</a:t>
            </a:r>
          </a:p>
          <a:p>
            <a:r>
              <a:rPr lang="en-US" dirty="0" smtClean="0"/>
              <a:t>Mobility between BSSs (Roaming)</a:t>
            </a:r>
          </a:p>
          <a:p>
            <a:r>
              <a:rPr lang="en-US" dirty="0" smtClean="0"/>
              <a:t>Power Management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4768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just Access Points</a:t>
            </a:r>
          </a:p>
          <a:p>
            <a:pPr lvl="1"/>
            <a:r>
              <a:rPr lang="en-US" dirty="0" smtClean="0"/>
              <a:t>Peer to Peer (Ad-Hoc)</a:t>
            </a:r>
          </a:p>
          <a:p>
            <a:pPr lvl="1"/>
            <a:r>
              <a:rPr lang="en-US" dirty="0" smtClean="0"/>
              <a:t>Point to Point (Typically proprietary to bridge locations where cabling is not feasible, also known as Wireless Distribution Networks)</a:t>
            </a:r>
          </a:p>
          <a:p>
            <a:pPr lvl="1"/>
            <a:r>
              <a:rPr lang="en-US" dirty="0" smtClean="0"/>
              <a:t>Mesh (Think massive ad-hoc)</a:t>
            </a:r>
          </a:p>
          <a:p>
            <a:pPr lvl="1"/>
            <a:r>
              <a:rPr lang="en-US" dirty="0" smtClean="0"/>
              <a:t>Wireless Switches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9071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802.1x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IEEE Specification for network authentication</a:t>
            </a:r>
          </a:p>
          <a:p>
            <a:r>
              <a:rPr lang="en-US" dirty="0" smtClean="0"/>
              <a:t>Originally designed for wired networks</a:t>
            </a:r>
          </a:p>
          <a:p>
            <a:r>
              <a:rPr lang="en-US" dirty="0" smtClean="0"/>
              <a:t>Used for NAC (Network Access Control)</a:t>
            </a:r>
          </a:p>
          <a:p>
            <a:r>
              <a:rPr lang="en-US" dirty="0" smtClean="0"/>
              <a:t>Requires</a:t>
            </a:r>
          </a:p>
          <a:p>
            <a:pPr lvl="1"/>
            <a:r>
              <a:rPr lang="en-US" dirty="0" smtClean="0"/>
              <a:t>Supplicant (End point agent)</a:t>
            </a:r>
          </a:p>
          <a:p>
            <a:pPr lvl="1"/>
            <a:r>
              <a:rPr lang="en-US" dirty="0" smtClean="0"/>
              <a:t>Authenticator (Typically a 802.1x capable switch)</a:t>
            </a:r>
          </a:p>
          <a:p>
            <a:pPr lvl="1"/>
            <a:r>
              <a:rPr lang="en-US" dirty="0" smtClean="0"/>
              <a:t>Authentication Server (LDAP, AD, etc…)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5185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802.11 Framing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802.11-2007 defines MAC layer</a:t>
            </a:r>
          </a:p>
          <a:p>
            <a:r>
              <a:rPr lang="en-US" dirty="0" smtClean="0"/>
              <a:t>Three types of frames</a:t>
            </a:r>
          </a:p>
          <a:p>
            <a:pPr lvl="1"/>
            <a:r>
              <a:rPr lang="en-US" dirty="0" smtClean="0"/>
              <a:t>Management (Beacon, Probe, Authentication)</a:t>
            </a:r>
          </a:p>
          <a:p>
            <a:pPr lvl="1"/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Control (Confirmation of packet reception)</a:t>
            </a:r>
          </a:p>
          <a:p>
            <a:r>
              <a:rPr lang="en-US" dirty="0" smtClean="0"/>
              <a:t>Defines addressing and features</a:t>
            </a:r>
          </a:p>
          <a:p>
            <a:r>
              <a:rPr lang="en-US" dirty="0" smtClean="0"/>
              <a:t>Designed to accommodate roaming, power management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9105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More wireless</a:t>
            </a:r>
          </a:p>
          <a:p>
            <a:pPr lvl="1"/>
            <a:r>
              <a:rPr lang="en-CA" dirty="0" smtClean="0"/>
              <a:t>Kismet</a:t>
            </a:r>
          </a:p>
          <a:p>
            <a:pPr lvl="1"/>
            <a:r>
              <a:rPr lang="en-CA" dirty="0" smtClean="0"/>
              <a:t>More about WEP</a:t>
            </a:r>
          </a:p>
          <a:p>
            <a:pPr lvl="1"/>
            <a:r>
              <a:rPr lang="en-CA" dirty="0" smtClean="0"/>
              <a:t>Intro to </a:t>
            </a:r>
            <a:r>
              <a:rPr lang="en-CA" dirty="0" err="1" smtClean="0"/>
              <a:t>AirCrack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36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en-US" sz="7200" dirty="0" smtClean="0"/>
              <a:t>?</a:t>
            </a:r>
            <a:endParaRPr lang="en-US" sz="7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69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First, a small bit of trivia:</a:t>
            </a:r>
          </a:p>
          <a:p>
            <a:r>
              <a:rPr lang="en-US" dirty="0" smtClean="0"/>
              <a:t>Who invented the technology we now think of as </a:t>
            </a:r>
            <a:r>
              <a:rPr lang="en-US" dirty="0" err="1" smtClean="0"/>
              <a:t>WiFi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749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304099"/>
            <a:ext cx="3581400" cy="477701"/>
          </a:xfrm>
        </p:spPr>
        <p:txBody>
          <a:bodyPr>
            <a:normAutofit fontScale="32500" lnSpcReduction="20000"/>
          </a:bodyPr>
          <a:lstStyle/>
          <a:p>
            <a:pPr lvl="1"/>
            <a:r>
              <a:rPr lang="en-US" dirty="0" smtClean="0"/>
              <a:t>Source: </a:t>
            </a:r>
            <a:r>
              <a:rPr lang="en-US" dirty="0">
                <a:hlinkClick r:id="rId2"/>
              </a:rPr>
              <a:t>http://www.pixmule.com/hedy-lamarr</a:t>
            </a:r>
            <a:r>
              <a:rPr lang="en-US" dirty="0" smtClean="0">
                <a:hlinkClick r:id="rId2"/>
              </a:rPr>
              <a:t>/</a:t>
            </a:r>
            <a:r>
              <a:rPr lang="en-US" dirty="0"/>
              <a:t> and </a:t>
            </a:r>
            <a:r>
              <a:rPr lang="en-US" dirty="0">
                <a:hlinkClick r:id="rId3"/>
              </a:rPr>
              <a:t>https://en.wikipedia.org/wiki/Hedy_Lamarr#/</a:t>
            </a:r>
            <a:r>
              <a:rPr lang="en-US" dirty="0" smtClean="0">
                <a:hlinkClick r:id="rId3"/>
              </a:rPr>
              <a:t>media/File:Lamarr_patent.png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295400"/>
            <a:ext cx="4052134" cy="4876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0" y="132588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Actress </a:t>
            </a:r>
            <a:r>
              <a:rPr lang="en-US" dirty="0" err="1" smtClean="0"/>
              <a:t>Hedy</a:t>
            </a:r>
            <a:r>
              <a:rPr lang="en-US" dirty="0" smtClean="0"/>
              <a:t> Lamar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1878296"/>
            <a:ext cx="4048207" cy="424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29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vs Mobility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Wireless is different</a:t>
            </a:r>
          </a:p>
          <a:p>
            <a:pPr lvl="1"/>
            <a:r>
              <a:rPr lang="en-US" dirty="0" smtClean="0"/>
              <a:t>Physical security is no longer relevant</a:t>
            </a:r>
          </a:p>
          <a:p>
            <a:pPr lvl="2"/>
            <a:r>
              <a:rPr lang="en-US" dirty="0" smtClean="0"/>
              <a:t>Access from outside perimeter</a:t>
            </a:r>
          </a:p>
          <a:p>
            <a:pPr lvl="2"/>
            <a:r>
              <a:rPr lang="en-US" dirty="0" smtClean="0"/>
              <a:t>Users connecting to “other” networks</a:t>
            </a:r>
          </a:p>
          <a:p>
            <a:pPr lvl="1"/>
            <a:r>
              <a:rPr lang="en-US" dirty="0" smtClean="0"/>
              <a:t>Users and Networks are vulnerable even when not in use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263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Attack tools are cheap</a:t>
            </a:r>
          </a:p>
          <a:p>
            <a:pPr lvl="1"/>
            <a:r>
              <a:rPr lang="en-US" dirty="0" smtClean="0"/>
              <a:t>Hardware is close to zero</a:t>
            </a:r>
          </a:p>
          <a:p>
            <a:pPr lvl="1"/>
            <a:r>
              <a:rPr lang="en-US" dirty="0" smtClean="0"/>
              <a:t>Software </a:t>
            </a:r>
            <a:r>
              <a:rPr lang="en-US" u="sng" dirty="0" smtClean="0"/>
              <a:t>is</a:t>
            </a:r>
            <a:r>
              <a:rPr lang="en-US" dirty="0" smtClean="0"/>
              <a:t> zero</a:t>
            </a:r>
          </a:p>
          <a:p>
            <a:r>
              <a:rPr lang="en-US" dirty="0" smtClean="0"/>
              <a:t>Segregation doesn’t work</a:t>
            </a:r>
          </a:p>
          <a:p>
            <a:pPr lvl="1"/>
            <a:r>
              <a:rPr lang="en-US" dirty="0" smtClean="0"/>
              <a:t>Even with “guest” networks, there still on your wires and can still cause you issues</a:t>
            </a:r>
          </a:p>
          <a:p>
            <a:r>
              <a:rPr lang="en-US" dirty="0" smtClean="0"/>
              <a:t>Fallacy of “We don’t have any wireless”</a:t>
            </a:r>
          </a:p>
          <a:p>
            <a:pPr lvl="1"/>
            <a:r>
              <a:rPr lang="en-US" dirty="0" smtClean="0"/>
              <a:t>No, you just don’t know about the wireless you have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167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Still More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Encryption doesn’t protect you, at least not completely</a:t>
            </a:r>
          </a:p>
          <a:p>
            <a:r>
              <a:rPr lang="en-US" dirty="0" smtClean="0"/>
              <a:t>Authentication doesn’t </a:t>
            </a:r>
            <a:r>
              <a:rPr lang="en-US" dirty="0"/>
              <a:t>protect you, at least not completely</a:t>
            </a:r>
          </a:p>
          <a:p>
            <a:r>
              <a:rPr lang="en-US" dirty="0" smtClean="0"/>
              <a:t>Firewalls?  Really, we’re going to go their?</a:t>
            </a:r>
          </a:p>
          <a:p>
            <a:r>
              <a:rPr lang="en-US" dirty="0" smtClean="0"/>
              <a:t>Why would anybody attack us?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849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Leakage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Signal required to use wireless access means you need to be relatively close</a:t>
            </a:r>
          </a:p>
          <a:p>
            <a:r>
              <a:rPr lang="en-US" dirty="0" smtClean="0"/>
              <a:t>Signal required to “sniff” traffic means attacker could be miles away with the right conditions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286" y="3657600"/>
            <a:ext cx="8371428" cy="16190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5867400"/>
            <a:ext cx="3048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</a:t>
            </a:r>
            <a:r>
              <a:rPr lang="en-US" sz="1000" dirty="0" smtClean="0"/>
              <a:t>: </a:t>
            </a:r>
            <a:r>
              <a:rPr lang="en-US" sz="1000" dirty="0" smtClean="0">
                <a:hlinkClick r:id="rId3"/>
              </a:rPr>
              <a:t>http</a:t>
            </a:r>
            <a:r>
              <a:rPr lang="en-US" sz="1000" dirty="0">
                <a:hlinkClick r:id="rId3"/>
              </a:rPr>
              <a:t>://www.engadget.com/2007/06/19/venezuelans-set-new-wifi-distance-record-237-miles</a:t>
            </a:r>
            <a:r>
              <a:rPr lang="en-US" sz="1000" dirty="0" smtClean="0">
                <a:hlinkClick r:id="rId3"/>
              </a:rPr>
              <a:t>/</a:t>
            </a:r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4135682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Ways Are The Worst 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7091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Wireless networking is a shared segment</a:t>
            </a:r>
          </a:p>
          <a:p>
            <a:pPr lvl="1"/>
            <a:r>
              <a:rPr lang="en-US" dirty="0" smtClean="0"/>
              <a:t>Think “Hub”, not “Switch”</a:t>
            </a:r>
          </a:p>
          <a:p>
            <a:r>
              <a:rPr lang="en-US" dirty="0" smtClean="0"/>
              <a:t>Sniffing is passive</a:t>
            </a:r>
          </a:p>
          <a:p>
            <a:pPr lvl="1"/>
            <a:r>
              <a:rPr lang="en-US" dirty="0" smtClean="0"/>
              <a:t>No access required</a:t>
            </a:r>
          </a:p>
          <a:p>
            <a:pPr lvl="1"/>
            <a:r>
              <a:rPr lang="en-US" dirty="0" smtClean="0"/>
              <a:t>No forensic evidence attacker was there</a:t>
            </a:r>
          </a:p>
          <a:p>
            <a:pPr lvl="1"/>
            <a:r>
              <a:rPr lang="en-US" dirty="0" smtClean="0"/>
              <a:t>Only need some level of physical proximity</a:t>
            </a:r>
          </a:p>
          <a:p>
            <a:r>
              <a:rPr lang="en-US" dirty="0" smtClean="0"/>
              <a:t>So, you would need to be here, to be safe.  Maybe!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3124200"/>
            <a:ext cx="3490862" cy="274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86400" y="5986376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</a:t>
            </a:r>
            <a:r>
              <a:rPr lang="en-US" sz="1000" dirty="0">
                <a:hlinkClick r:id="rId3"/>
              </a:rPr>
              <a:t>http://</a:t>
            </a:r>
            <a:r>
              <a:rPr lang="en-US" sz="1000" dirty="0" smtClean="0">
                <a:hlinkClick r:id="rId3"/>
              </a:rPr>
              <a:t>www.darkgovernment.com/news/wp-content/uploads/2009/04/area-51-satellite-image.jpg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8732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5756</TotalTime>
  <Words>797</Words>
  <Application>Microsoft Office PowerPoint</Application>
  <PresentationFormat>On-screen Show (4:3)</PresentationFormat>
  <Paragraphs>192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Book Antiqua</vt:lpstr>
      <vt:lpstr>Calibri</vt:lpstr>
      <vt:lpstr>Lucida Sans</vt:lpstr>
      <vt:lpstr>Wingdings</vt:lpstr>
      <vt:lpstr>Wingdings 2</vt:lpstr>
      <vt:lpstr>Wingdings 3</vt:lpstr>
      <vt:lpstr>Apex</vt:lpstr>
      <vt:lpstr>Advanced Penetration testing</vt:lpstr>
      <vt:lpstr>Tonight's Plan</vt:lpstr>
      <vt:lpstr>Wireless Security</vt:lpstr>
      <vt:lpstr>The Answer</vt:lpstr>
      <vt:lpstr>Security vs Mobility</vt:lpstr>
      <vt:lpstr>More Issues</vt:lpstr>
      <vt:lpstr>Still More Issues</vt:lpstr>
      <vt:lpstr>Leakage</vt:lpstr>
      <vt:lpstr>Old Ways Are The Worst Ways</vt:lpstr>
      <vt:lpstr>Denial of Service</vt:lpstr>
      <vt:lpstr>Protocol Issues</vt:lpstr>
      <vt:lpstr>Standards</vt:lpstr>
      <vt:lpstr>FCC</vt:lpstr>
      <vt:lpstr>IEEE</vt:lpstr>
      <vt:lpstr>IETF</vt:lpstr>
      <vt:lpstr>WiFi Alliance</vt:lpstr>
      <vt:lpstr>EAP</vt:lpstr>
      <vt:lpstr>802.11i</vt:lpstr>
      <vt:lpstr>802.11 MAC Layer</vt:lpstr>
      <vt:lpstr>802.11 MAC Layer</vt:lpstr>
      <vt:lpstr>Architectures</vt:lpstr>
      <vt:lpstr>802.1x</vt:lpstr>
      <vt:lpstr>802.11 Framing</vt:lpstr>
      <vt:lpstr>Next Week</vt:lpstr>
      <vt:lpstr>Questions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Ethical Hacking</dc:title>
  <dc:creator>Wade</dc:creator>
  <cp:lastModifiedBy>Wade Mackey</cp:lastModifiedBy>
  <cp:revision>396</cp:revision>
  <dcterms:created xsi:type="dcterms:W3CDTF">2014-08-27T02:09:01Z</dcterms:created>
  <dcterms:modified xsi:type="dcterms:W3CDTF">2018-03-17T03:09:03Z</dcterms:modified>
</cp:coreProperties>
</file>