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682" r:id="rId3"/>
    <p:sldId id="872" r:id="rId4"/>
    <p:sldId id="880" r:id="rId5"/>
    <p:sldId id="879" r:id="rId6"/>
    <p:sldId id="882" r:id="rId7"/>
    <p:sldId id="878" r:id="rId8"/>
    <p:sldId id="877" r:id="rId9"/>
    <p:sldId id="876" r:id="rId10"/>
    <p:sldId id="875" r:id="rId11"/>
    <p:sldId id="874" r:id="rId12"/>
    <p:sldId id="883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891" r:id="rId21"/>
    <p:sldId id="892" r:id="rId22"/>
    <p:sldId id="893" r:id="rId23"/>
    <p:sldId id="894" r:id="rId24"/>
    <p:sldId id="895" r:id="rId25"/>
    <p:sldId id="896" r:id="rId26"/>
    <p:sldId id="897" r:id="rId27"/>
    <p:sldId id="898" r:id="rId28"/>
    <p:sldId id="899" r:id="rId29"/>
    <p:sldId id="900" r:id="rId30"/>
    <p:sldId id="901" r:id="rId31"/>
    <p:sldId id="902" r:id="rId32"/>
    <p:sldId id="903" r:id="rId33"/>
    <p:sldId id="904" r:id="rId34"/>
    <p:sldId id="905" r:id="rId35"/>
    <p:sldId id="906" r:id="rId36"/>
    <p:sldId id="907" r:id="rId37"/>
    <p:sldId id="908" r:id="rId38"/>
    <p:sldId id="909" r:id="rId39"/>
    <p:sldId id="910" r:id="rId40"/>
    <p:sldId id="911" r:id="rId41"/>
    <p:sldId id="912" r:id="rId42"/>
    <p:sldId id="913" r:id="rId43"/>
    <p:sldId id="914" r:id="rId44"/>
    <p:sldId id="915" r:id="rId45"/>
    <p:sldId id="916" r:id="rId46"/>
    <p:sldId id="917" r:id="rId47"/>
    <p:sldId id="918" r:id="rId48"/>
    <p:sldId id="528" r:id="rId49"/>
    <p:sldId id="3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1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p20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eekstuff.com/2012/05/ettercap-tutoria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taligarsiel.com/Projects/howbrowserswork1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downloads/index.html" TargetMode="External"/><Relationship Id="rId2" Type="http://schemas.openxmlformats.org/officeDocument/2006/relationships/hyperlink" Target="https://webgoat.atlassian.net/builds/browse/WEB-WGM/latestSuccessful/artifact/shared/WebGoat-Embedded-Tomcat/WebGoat-6.0.1-war-exec.ja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ocalhost:8080/WebGoa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portswigger.net/burp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</a:t>
            </a:r>
            <a:r>
              <a:rPr lang="en-US" dirty="0" smtClean="0"/>
              <a:t>6</a:t>
            </a:r>
            <a:endParaRPr lang="en-US" dirty="0" smtClean="0"/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http://community.mis.temple.edu/mis5212sec001sp2017/</a:t>
            </a:r>
            <a:endParaRPr lang="en-US" sz="1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will see who is out there: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1198"/>
            <a:ext cx="6858000" cy="42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1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Hosts, I’m going after the last one!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85" y="2378006"/>
            <a:ext cx="6338229" cy="39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3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to ARP Poison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082908"/>
            <a:ext cx="7239000" cy="183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54780"/>
            <a:ext cx="6096000" cy="25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Work in a VM</a:t>
            </a:r>
          </a:p>
          <a:p>
            <a:r>
              <a:rPr lang="en-US" dirty="0" smtClean="0"/>
              <a:t>You will need real machines on a switch to get this fully functioning</a:t>
            </a:r>
          </a:p>
          <a:p>
            <a:endParaRPr lang="en-US" dirty="0"/>
          </a:p>
          <a:p>
            <a:r>
              <a:rPr lang="en-US" dirty="0" smtClean="0"/>
              <a:t>A good walkthrough is</a:t>
            </a:r>
          </a:p>
          <a:p>
            <a:pPr lvl="1"/>
            <a:r>
              <a:rPr lang="en-US" dirty="0">
                <a:hlinkClick r:id="rId2"/>
              </a:rPr>
              <a:t>http://www.thegeekstuff.com/2012/05/ettercap-tutorial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08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Web Browser?</a:t>
            </a:r>
          </a:p>
          <a:p>
            <a:pPr lvl="1"/>
            <a:r>
              <a:rPr lang="en-US" dirty="0"/>
              <a:t>Rendering Engine</a:t>
            </a:r>
          </a:p>
          <a:p>
            <a:pPr lvl="1"/>
            <a:r>
              <a:rPr lang="en-US" dirty="0" smtClean="0"/>
              <a:t>JavaScript </a:t>
            </a:r>
            <a:r>
              <a:rPr lang="en-US" dirty="0"/>
              <a:t>Engine</a:t>
            </a:r>
          </a:p>
          <a:p>
            <a:pPr lvl="1"/>
            <a:r>
              <a:rPr lang="en-US" dirty="0"/>
              <a:t>Network communications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May also include</a:t>
            </a:r>
          </a:p>
          <a:p>
            <a:pPr lvl="1"/>
            <a:r>
              <a:rPr lang="en-US" dirty="0" smtClean="0"/>
              <a:t>Add-Ins</a:t>
            </a:r>
          </a:p>
          <a:p>
            <a:pPr lvl="1"/>
            <a:r>
              <a:rPr lang="en-US" dirty="0" smtClean="0"/>
              <a:t>Browser Helper Objects</a:t>
            </a:r>
          </a:p>
          <a:p>
            <a:pPr lvl="1"/>
            <a:r>
              <a:rPr lang="en-US" dirty="0" smtClean="0"/>
              <a:t>APIs to/for </a:t>
            </a:r>
            <a:r>
              <a:rPr lang="en-US" dirty="0" err="1" smtClean="0"/>
              <a:t>othere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01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are we talking about this?</a:t>
            </a:r>
          </a:p>
          <a:p>
            <a:pPr lvl="1"/>
            <a:r>
              <a:rPr lang="en-US" dirty="0" smtClean="0"/>
              <a:t>Browser are fairly complicated</a:t>
            </a:r>
          </a:p>
          <a:p>
            <a:pPr lvl="1"/>
            <a:r>
              <a:rPr lang="en-US" dirty="0" smtClean="0"/>
              <a:t>Browsers have many sub-components and features</a:t>
            </a:r>
          </a:p>
          <a:p>
            <a:pPr lvl="1"/>
            <a:r>
              <a:rPr lang="en-US" dirty="0" smtClean="0"/>
              <a:t>Browsers need to understand many different forms of character encoding</a:t>
            </a:r>
          </a:p>
          <a:p>
            <a:r>
              <a:rPr lang="en-US" dirty="0" smtClean="0"/>
              <a:t>All of this gives us something to work with when attacking Web Applications</a:t>
            </a:r>
          </a:p>
          <a:p>
            <a:endParaRPr lang="en-US" dirty="0"/>
          </a:p>
          <a:p>
            <a:r>
              <a:rPr lang="en-US" dirty="0" smtClean="0"/>
              <a:t>Good reference for details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taligarsiel.com/Projects/howbrowserswork1.htm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1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WebGoat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WebGoat</a:t>
            </a:r>
            <a:r>
              <a:rPr lang="en-CA" dirty="0"/>
              <a:t> is a deliberately insecure web application maintained by OWASP designed to teach web application security </a:t>
            </a:r>
            <a:r>
              <a:rPr lang="en-CA" dirty="0" smtClean="0"/>
              <a:t>lessons</a:t>
            </a:r>
          </a:p>
          <a:p>
            <a:r>
              <a:rPr lang="en-CA" dirty="0" smtClean="0"/>
              <a:t>The current version is 6.0.1, this is still a work in progress.</a:t>
            </a:r>
          </a:p>
          <a:p>
            <a:r>
              <a:rPr lang="en-US" dirty="0" err="1"/>
              <a:t>WebGoat</a:t>
            </a:r>
            <a:r>
              <a:rPr lang="en-US" dirty="0"/>
              <a:t> for J2EE is written in Java and therefore installs on any platform with a Java virtual machine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8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</a:t>
            </a:r>
            <a:r>
              <a:rPr lang="en-US" dirty="0" err="1" smtClean="0"/>
              <a:t>WebGoat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download </a:t>
            </a:r>
            <a:r>
              <a:rPr lang="en-US" dirty="0" err="1" smtClean="0"/>
              <a:t>WebGoat</a:t>
            </a:r>
            <a:r>
              <a:rPr lang="en-US" dirty="0" smtClean="0"/>
              <a:t> at: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webgoat.atlassian.net/builds/browse/WEB-WGM/latestSuccessful/artifact/shared/WebGoat-Embedded-Tomcat/WebGoat-6.0.1-war-exec.jar</a:t>
            </a:r>
            <a:endParaRPr lang="en-US" dirty="0" smtClean="0"/>
          </a:p>
          <a:p>
            <a:r>
              <a:rPr lang="en-US" dirty="0" smtClean="0"/>
              <a:t>You will also need  Java &gt;= 1.6 (JDK 1.7 Recommended)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www.oracle.com/technetwork/java/javase/downloads/index.html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8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7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WebGoat</a:t>
            </a:r>
            <a:r>
              <a:rPr lang="en-US" dirty="0" smtClean="0"/>
              <a:t>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Entering URL for </a:t>
            </a:r>
            <a:r>
              <a:rPr lang="en-US" dirty="0" err="1" smtClean="0"/>
              <a:t>WebGoat</a:t>
            </a:r>
            <a:r>
              <a:rPr lang="en-US" dirty="0" smtClean="0"/>
              <a:t> gives:</a:t>
            </a:r>
          </a:p>
          <a:p>
            <a:endParaRPr lang="en-US" dirty="0"/>
          </a:p>
          <a:p>
            <a:r>
              <a:rPr lang="en-US" dirty="0" smtClean="0"/>
              <a:t>Use the down arrow and select “Save As” to save file to the location of your choice.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8152829" cy="4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Ettercap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WebGoat</a:t>
            </a:r>
            <a:endParaRPr lang="en-US" dirty="0" smtClean="0"/>
          </a:p>
          <a:p>
            <a:r>
              <a:rPr lang="en-US" dirty="0" smtClean="0"/>
              <a:t>Ettercap Exercise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Java JRE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URL to: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95" y="2133600"/>
            <a:ext cx="5123809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9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Java JRE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</a:t>
            </a:r>
            <a:r>
              <a:rPr lang="en-US" dirty="0"/>
              <a:t>“JRE</a:t>
            </a:r>
            <a:r>
              <a:rPr lang="en-US" dirty="0" smtClean="0"/>
              <a:t>” gives: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57" y="2209800"/>
            <a:ext cx="5114286" cy="3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2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Java JRE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“Accept” and select the OS</a:t>
            </a:r>
          </a:p>
          <a:p>
            <a:r>
              <a:rPr lang="en-US" dirty="0" smtClean="0"/>
              <a:t>Same as </a:t>
            </a:r>
            <a:r>
              <a:rPr lang="en-US" dirty="0" err="1" smtClean="0"/>
              <a:t>WebGoat</a:t>
            </a:r>
            <a:r>
              <a:rPr lang="en-US" dirty="0" smtClean="0"/>
              <a:t>, use save as option to put the file where you want it</a:t>
            </a:r>
          </a:p>
          <a:p>
            <a:r>
              <a:rPr lang="en-US" dirty="0" smtClean="0"/>
              <a:t>Once downloaded, run the file and follow the prompts</a:t>
            </a:r>
          </a:p>
          <a:p>
            <a:r>
              <a:rPr lang="en-US" dirty="0" smtClean="0"/>
              <a:t>To launch in Windows, open the command line and type:</a:t>
            </a:r>
          </a:p>
          <a:p>
            <a:pPr lvl="1"/>
            <a:r>
              <a:rPr lang="en-US" dirty="0" smtClean="0"/>
              <a:t>Java –jar WebGoat-6.0.1-war-exec.jar</a:t>
            </a:r>
          </a:p>
          <a:p>
            <a:pPr lvl="1"/>
            <a:r>
              <a:rPr lang="en-US" dirty="0" smtClean="0"/>
              <a:t>Command line will say busy and will look like it hangs at Initializing Spring 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84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</a:t>
            </a:r>
            <a:r>
              <a:rPr lang="en-US" dirty="0" err="1" smtClean="0"/>
              <a:t>WebGoat</a:t>
            </a:r>
            <a:r>
              <a:rPr lang="en-US" dirty="0" smtClean="0"/>
              <a:t> is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 browser and type the following in the URL bar: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localhost:8080/WebGoat/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3100608"/>
            <a:ext cx="6019800" cy="33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15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Remeber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browser doesn’t appear to connect.</a:t>
            </a:r>
          </a:p>
          <a:p>
            <a:r>
              <a:rPr lang="en-US" dirty="0" smtClean="0"/>
              <a:t>Check “Intercept On” is turned of in Proxy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65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“jar” file as described on the earlier slide</a:t>
            </a:r>
          </a:p>
          <a:p>
            <a:r>
              <a:rPr lang="en-US" dirty="0" smtClean="0"/>
              <a:t>Java JRE is already installed in Kali</a:t>
            </a:r>
          </a:p>
          <a:p>
            <a:r>
              <a:rPr lang="en-US" dirty="0" smtClean="0"/>
              <a:t>Open a terminal and execute the same command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Java –jar </a:t>
            </a:r>
            <a:r>
              <a:rPr lang="en-US" dirty="0" smtClean="0"/>
              <a:t>WebGoat-6.0.1-war-exec.jar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Verify same as earlier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4038600"/>
            <a:ext cx="6857143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82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downloaded the jar file to Kali, you are ready to launch the Intercepting Proxy, point the browser at the proxy and start</a:t>
            </a:r>
          </a:p>
          <a:p>
            <a:r>
              <a:rPr lang="en-US" dirty="0" smtClean="0"/>
              <a:t>If you want to work in Windows, you will need to get an intercepting proxy on to your windows machine</a:t>
            </a:r>
          </a:p>
          <a:p>
            <a:r>
              <a:rPr lang="en-US" dirty="0" smtClean="0"/>
              <a:t>Go to:</a:t>
            </a:r>
          </a:p>
          <a:p>
            <a:pPr lvl="1"/>
            <a:r>
              <a:rPr lang="en-US" dirty="0">
                <a:hlinkClick r:id="rId2"/>
              </a:rPr>
              <a:t>http://portswigger.net/burp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Select “Download” tab and then “Free”</a:t>
            </a:r>
          </a:p>
          <a:p>
            <a:pPr lvl="1"/>
            <a:r>
              <a:rPr lang="en-US" dirty="0" smtClean="0"/>
              <a:t>This will bring down another jar file for </a:t>
            </a:r>
            <a:r>
              <a:rPr lang="en-US" dirty="0" err="1" smtClean="0"/>
              <a:t>BurpSuite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0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</a:t>
            </a:r>
            <a:r>
              <a:rPr lang="en-US" dirty="0" err="1" smtClean="0"/>
              <a:t>WebGoat</a:t>
            </a:r>
            <a:r>
              <a:rPr lang="en-US" dirty="0" smtClean="0"/>
              <a:t> is running, you are one of the most vulnerable systems on the internet!</a:t>
            </a:r>
          </a:p>
          <a:p>
            <a:r>
              <a:rPr lang="en-US" dirty="0" smtClean="0"/>
              <a:t>Once you have downloaded the files consider disconnecting from the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8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Intercepting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an intercepting proxy is software that acts as a server and sits between the web browser and your internet connection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Burp Suite</a:t>
            </a:r>
          </a:p>
          <a:p>
            <a:pPr lvl="1"/>
            <a:r>
              <a:rPr lang="en-US" dirty="0" smtClean="0"/>
              <a:t>Webscarab</a:t>
            </a:r>
          </a:p>
          <a:p>
            <a:pPr lvl="1"/>
            <a:r>
              <a:rPr lang="en-US" dirty="0" smtClean="0"/>
              <a:t>Paros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319712" cy="2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85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Kali 2.0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75594"/>
            <a:ext cx="1576842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62893"/>
            <a:ext cx="4493534" cy="4721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8221" y="33631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2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Intercepting traffic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265" y="2173605"/>
            <a:ext cx="3947469" cy="3562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19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http://www.valencynetworks.com/articles/cyber-attacks-explained-man-in-the-middle-attack.html</a:t>
            </a:r>
          </a:p>
        </p:txBody>
      </p:sp>
    </p:spTree>
    <p:extLst>
      <p:ext uri="{BB962C8B-B14F-4D97-AF65-F5344CB8AC3E}">
        <p14:creationId xmlns:p14="http://schemas.microsoft.com/office/powerpoint/2010/main" val="440556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Rules for Our Use of Intercepting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7515"/>
            <a:ext cx="8229600" cy="4709160"/>
          </a:xfrm>
        </p:spPr>
        <p:txBody>
          <a:bodyPr/>
          <a:lstStyle/>
          <a:p>
            <a:r>
              <a:rPr lang="en-US" dirty="0" smtClean="0"/>
              <a:t>For this course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 and record ONLY</a:t>
            </a:r>
          </a:p>
          <a:p>
            <a:r>
              <a:rPr lang="en-US" dirty="0" smtClean="0"/>
              <a:t>Do not inject or alter any traffic unless you personally own the web site.</a:t>
            </a:r>
          </a:p>
          <a:p>
            <a:pPr lvl="1"/>
            <a:r>
              <a:rPr lang="en-US" dirty="0" smtClean="0"/>
              <a:t>Like your personal copy of </a:t>
            </a:r>
            <a:r>
              <a:rPr lang="en-US" dirty="0" err="1" smtClean="0"/>
              <a:t>WebGoat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3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Burp Suite by logging in to Kali and selecting Burp Suite from:</a:t>
            </a:r>
          </a:p>
          <a:p>
            <a:r>
              <a:rPr lang="en-US" dirty="0" smtClean="0"/>
              <a:t>Kali Linux &gt; Web Applications &gt; Web Application Proxies &gt; </a:t>
            </a:r>
            <a:r>
              <a:rPr lang="en-US" dirty="0" err="1" smtClean="0"/>
              <a:t>burpsuite</a:t>
            </a:r>
            <a:endParaRPr lang="en-US" dirty="0" smtClean="0"/>
          </a:p>
          <a:p>
            <a:r>
              <a:rPr lang="en-US" dirty="0" smtClean="0"/>
              <a:t>Kali 2.0 &gt; Applications &gt; Web Application Analysis &gt; </a:t>
            </a:r>
            <a:r>
              <a:rPr lang="en-US" dirty="0" err="1" smtClean="0"/>
              <a:t>burpsuite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53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Burp Suite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0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burpsuite is running, you will need to start and configure a browser</a:t>
            </a:r>
          </a:p>
          <a:p>
            <a:r>
              <a:rPr lang="en-US" dirty="0" smtClean="0"/>
              <a:t>Kali’s </a:t>
            </a:r>
            <a:r>
              <a:rPr lang="en-US" dirty="0"/>
              <a:t>web browser is “Iceweasel”, an adaptation of </a:t>
            </a:r>
            <a:r>
              <a:rPr lang="en-US" dirty="0" smtClean="0"/>
              <a:t>Firefox</a:t>
            </a:r>
          </a:p>
          <a:p>
            <a:r>
              <a:rPr lang="en-US" dirty="0" smtClean="0"/>
              <a:t>After starting Iceweasel, navigate to preferences</a:t>
            </a:r>
          </a:p>
          <a:p>
            <a:r>
              <a:rPr lang="en-US" dirty="0" smtClean="0"/>
              <a:t>And select it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44" y="4038600"/>
            <a:ext cx="2576512" cy="25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42" y="3238818"/>
            <a:ext cx="207691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74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the Network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709160"/>
          </a:xfrm>
        </p:spPr>
        <p:txBody>
          <a:bodyPr/>
          <a:lstStyle/>
          <a:p>
            <a:r>
              <a:rPr lang="en-US" dirty="0" smtClean="0"/>
              <a:t>Navigate to the Network Tab and select settings… for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93871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87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Change selection from “Use system proxy settings” to “Manual proxy configuration and enter “127.0.0.1” for “HTTP Proxy” and “8080” for “Port”</a:t>
            </a:r>
          </a:p>
          <a:p>
            <a:pPr lvl="1"/>
            <a:r>
              <a:rPr lang="en-US" dirty="0" smtClean="0"/>
              <a:t>Or any other port number that works for you</a:t>
            </a:r>
          </a:p>
          <a:p>
            <a:pPr lvl="1"/>
            <a:r>
              <a:rPr lang="en-US" dirty="0" smtClean="0"/>
              <a:t>8080 is used by </a:t>
            </a:r>
            <a:r>
              <a:rPr lang="en-US" dirty="0" err="1" smtClean="0"/>
              <a:t>WebGoat</a:t>
            </a:r>
            <a:r>
              <a:rPr lang="en-US" dirty="0" smtClean="0"/>
              <a:t>, so we should pick something else</a:t>
            </a:r>
          </a:p>
          <a:p>
            <a:r>
              <a:rPr lang="en-US" dirty="0" smtClean="0"/>
              <a:t>Also, select check box for “Use this proxy server for all protocols”</a:t>
            </a:r>
          </a:p>
          <a:p>
            <a:r>
              <a:rPr lang="en-US" dirty="0" smtClean="0"/>
              <a:t>Select “OK” when done</a:t>
            </a:r>
          </a:p>
          <a:p>
            <a:r>
              <a:rPr lang="en-US" dirty="0" smtClean="0"/>
              <a:t>Browser is now setup to use burpsuite</a:t>
            </a:r>
          </a:p>
          <a:p>
            <a:r>
              <a:rPr lang="en-US" dirty="0" smtClean="0"/>
              <a:t>See next slide 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77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376" y="1417638"/>
            <a:ext cx="3998624" cy="470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003" y="1417637"/>
            <a:ext cx="3533208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0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 err="1" smtClean="0"/>
              <a:t>Burpsuite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62" y="1417639"/>
            <a:ext cx="5443038" cy="21408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62" y="3584650"/>
            <a:ext cx="4485438" cy="28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3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BurpSuite</a:t>
            </a:r>
            <a:r>
              <a:rPr lang="en-US" dirty="0" smtClean="0"/>
              <a:t> Should Look Like This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446" y="1600200"/>
            <a:ext cx="5865108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32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Look Like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62"/>
            <a:ext cx="8229600" cy="42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8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Ettercap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Ettercap supports active and passive dissection of many protocols (including ciphered </a:t>
            </a:r>
            <a:r>
              <a:rPr lang="en-CA" dirty="0" smtClean="0"/>
              <a:t>ones). </a:t>
            </a:r>
          </a:p>
          <a:p>
            <a:r>
              <a:rPr lang="en-CA" dirty="0" smtClean="0"/>
              <a:t>Ettercap </a:t>
            </a:r>
            <a:r>
              <a:rPr lang="en-CA" dirty="0"/>
              <a:t>offers four modes of operation:</a:t>
            </a:r>
          </a:p>
          <a:p>
            <a:pPr lvl="1"/>
            <a:r>
              <a:rPr lang="en-CA" dirty="0"/>
              <a:t>IP-based: packets are filtered based on IP source and destination.</a:t>
            </a:r>
          </a:p>
          <a:p>
            <a:pPr lvl="1"/>
            <a:r>
              <a:rPr lang="en-CA" dirty="0"/>
              <a:t>MAC-based: packets are filtered based on MAC address, useful for sniffing connections through a gateway.</a:t>
            </a:r>
          </a:p>
          <a:p>
            <a:pPr lvl="1"/>
            <a:r>
              <a:rPr lang="en-CA" dirty="0"/>
              <a:t>ARP-based: uses ARP poisoning to sniff on a switched LAN between two hosts (full-duplex).</a:t>
            </a:r>
          </a:p>
          <a:p>
            <a:pPr lvl="1"/>
            <a:r>
              <a:rPr lang="en-CA" dirty="0" err="1"/>
              <a:t>PublicARP</a:t>
            </a:r>
            <a:r>
              <a:rPr lang="en-CA" dirty="0"/>
              <a:t>-based: uses ARP poisoning to sniff on a switched LAN from a victim host to all other hosts (half-duplex).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77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browser, navigate to google.com</a:t>
            </a:r>
          </a:p>
          <a:p>
            <a:r>
              <a:rPr lang="en-US" dirty="0" smtClean="0"/>
              <a:t>Browser will hang and look busy</a:t>
            </a:r>
          </a:p>
          <a:p>
            <a:r>
              <a:rPr lang="en-US" dirty="0" smtClean="0"/>
              <a:t>Select the “Proxy” tab in burpsuite</a:t>
            </a:r>
          </a:p>
          <a:p>
            <a:r>
              <a:rPr lang="en-US" dirty="0" smtClean="0"/>
              <a:t>Burpsuite is waiting for you, select forward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858000" cy="2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31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Browser Knows Something is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“I understand the Risks” and follow prompts to add an exception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72200" cy="35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16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4" y="1600200"/>
            <a:ext cx="628303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81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WebGoat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9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Screen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161" y="1600200"/>
            <a:ext cx="3871678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27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WebGoat</a:t>
            </a:r>
            <a:r>
              <a:rPr lang="en-US" dirty="0" smtClean="0"/>
              <a:t>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 Control Flaws</a:t>
            </a:r>
          </a:p>
          <a:p>
            <a:pPr lvl="1"/>
            <a:r>
              <a:rPr lang="en-US" dirty="0" smtClean="0"/>
              <a:t>Stage 1</a:t>
            </a:r>
          </a:p>
          <a:p>
            <a:pPr lvl="1"/>
            <a:r>
              <a:rPr lang="en-US" dirty="0" smtClean="0"/>
              <a:t>Stage 3</a:t>
            </a:r>
          </a:p>
          <a:p>
            <a:r>
              <a:rPr lang="en-US" dirty="0" smtClean="0"/>
              <a:t>Authentication Flaws</a:t>
            </a:r>
          </a:p>
          <a:p>
            <a:r>
              <a:rPr lang="en-US" dirty="0" smtClean="0"/>
              <a:t>Cross-Site Scripting</a:t>
            </a:r>
          </a:p>
          <a:p>
            <a:pPr lvl="1"/>
            <a:r>
              <a:rPr lang="en-US" dirty="0" smtClean="0"/>
              <a:t>Phishing</a:t>
            </a:r>
          </a:p>
          <a:p>
            <a:pPr lvl="1"/>
            <a:r>
              <a:rPr lang="en-US" dirty="0" smtClean="0"/>
              <a:t>Stage 1</a:t>
            </a:r>
          </a:p>
          <a:p>
            <a:pPr lvl="1"/>
            <a:r>
              <a:rPr lang="en-US" dirty="0" smtClean="0"/>
              <a:t>Stage 5</a:t>
            </a:r>
          </a:p>
          <a:p>
            <a:pPr lvl="1"/>
            <a:r>
              <a:rPr lang="en-US" dirty="0" smtClean="0"/>
              <a:t>Reflected XSS Attacks</a:t>
            </a:r>
          </a:p>
          <a:p>
            <a:r>
              <a:rPr lang="en-US" dirty="0" smtClean="0"/>
              <a:t>Improper Error Handling</a:t>
            </a:r>
          </a:p>
          <a:p>
            <a:pPr lvl="1"/>
            <a:r>
              <a:rPr lang="en-US" dirty="0" smtClean="0"/>
              <a:t>Fail Open Authentication Scheme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46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WebGoat</a:t>
            </a:r>
            <a:r>
              <a:rPr lang="en-US" dirty="0" smtClean="0"/>
              <a:t>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Injection Flaws:</a:t>
            </a:r>
          </a:p>
          <a:p>
            <a:pPr lvl="1"/>
            <a:r>
              <a:rPr lang="en-US" dirty="0" smtClean="0"/>
              <a:t>Command Injection: </a:t>
            </a:r>
            <a:r>
              <a:rPr lang="en-US" dirty="0"/>
              <a:t>" &amp; </a:t>
            </a:r>
            <a:r>
              <a:rPr lang="en-US" dirty="0" err="1"/>
              <a:t>netstat</a:t>
            </a:r>
            <a:r>
              <a:rPr lang="en-US" dirty="0"/>
              <a:t> -ant &amp; </a:t>
            </a:r>
            <a:r>
              <a:rPr lang="en-US" dirty="0" err="1" smtClean="0"/>
              <a:t>ifconfig</a:t>
            </a:r>
            <a:r>
              <a:rPr lang="en-US" dirty="0" smtClean="0"/>
              <a:t>“</a:t>
            </a:r>
          </a:p>
          <a:p>
            <a:pPr lvl="1"/>
            <a:r>
              <a:rPr lang="en-US" dirty="0" smtClean="0"/>
              <a:t>Numerical </a:t>
            </a:r>
            <a:r>
              <a:rPr lang="en-US" dirty="0"/>
              <a:t>SQL Injection: </a:t>
            </a:r>
            <a:r>
              <a:rPr lang="en-US" dirty="0" smtClean="0"/>
              <a:t>or 1=1</a:t>
            </a:r>
          </a:p>
          <a:p>
            <a:pPr lvl="1"/>
            <a:r>
              <a:rPr lang="en-US" dirty="0" smtClean="0"/>
              <a:t>Log Spoofing</a:t>
            </a:r>
          </a:p>
          <a:p>
            <a:pPr lvl="1"/>
            <a:r>
              <a:rPr lang="en-US" dirty="0" smtClean="0"/>
              <a:t>XPATH Injection</a:t>
            </a:r>
          </a:p>
          <a:p>
            <a:pPr lvl="1"/>
            <a:r>
              <a:rPr lang="en-US" dirty="0" smtClean="0"/>
              <a:t>String SQL Injection</a:t>
            </a:r>
          </a:p>
          <a:p>
            <a:pPr lvl="1"/>
            <a:r>
              <a:rPr lang="en-US" dirty="0" smtClean="0"/>
              <a:t>Modifying Data with SQL Injection</a:t>
            </a:r>
          </a:p>
          <a:p>
            <a:pPr lvl="1"/>
            <a:r>
              <a:rPr lang="en-US" dirty="0" smtClean="0"/>
              <a:t>Adding Data with SQL Injection</a:t>
            </a:r>
          </a:p>
          <a:p>
            <a:pPr lvl="1"/>
            <a:r>
              <a:rPr lang="en-US" dirty="0" smtClean="0"/>
              <a:t>Blind Numeric SQL Injection</a:t>
            </a:r>
          </a:p>
          <a:p>
            <a:pPr lvl="1"/>
            <a:r>
              <a:rPr lang="en-US" dirty="0" smtClean="0"/>
              <a:t>Blind String SQL Injection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65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Ettercap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37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Follow Up on </a:t>
            </a:r>
            <a:r>
              <a:rPr lang="en-CA" dirty="0" err="1" smtClean="0"/>
              <a:t>WebGoat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Ettercap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Other Features:</a:t>
            </a:r>
          </a:p>
          <a:p>
            <a:pPr lvl="1"/>
            <a:r>
              <a:rPr lang="en-US" dirty="0"/>
              <a:t>Character injection</a:t>
            </a:r>
          </a:p>
          <a:p>
            <a:pPr lvl="1"/>
            <a:r>
              <a:rPr lang="en-US" dirty="0"/>
              <a:t>SSH1 support: the sniffing of a username and password</a:t>
            </a:r>
          </a:p>
          <a:p>
            <a:pPr lvl="1"/>
            <a:r>
              <a:rPr lang="en-US" dirty="0"/>
              <a:t>HTTPS support: the sniffing of HTTP SSL secured data—even</a:t>
            </a:r>
          </a:p>
          <a:p>
            <a:pPr lvl="1"/>
            <a:r>
              <a:rPr lang="en-US" dirty="0"/>
              <a:t>Remote traffic through a GRE tunnel</a:t>
            </a:r>
          </a:p>
          <a:p>
            <a:pPr lvl="1"/>
            <a:r>
              <a:rPr lang="en-US" dirty="0"/>
              <a:t>Plug-in support</a:t>
            </a:r>
          </a:p>
          <a:p>
            <a:pPr lvl="1"/>
            <a:r>
              <a:rPr lang="en-US" dirty="0"/>
              <a:t>Password collectors for: TELNET, FTP, POP, IMAP, rlogin, SSH1, ICQ, SMB, MySQL, HTTP, NNTP, X11, Napster, IRC, RIP, BGP, SOCKS 5, IMAP 4, VNC, LDAP, NFS, SNMP, Half-Life, Quake 3, MSN, YMSG</a:t>
            </a:r>
          </a:p>
          <a:p>
            <a:pPr lvl="1"/>
            <a:r>
              <a:rPr lang="en-US" dirty="0"/>
              <a:t>Packet filtering/dropping</a:t>
            </a:r>
          </a:p>
          <a:p>
            <a:pPr lvl="1"/>
            <a:r>
              <a:rPr lang="en-US" dirty="0"/>
              <a:t>OS fingerprinting</a:t>
            </a:r>
          </a:p>
          <a:p>
            <a:pPr lvl="1"/>
            <a:r>
              <a:rPr lang="en-US" dirty="0"/>
              <a:t>Kill a connection</a:t>
            </a:r>
          </a:p>
          <a:p>
            <a:pPr lvl="1"/>
            <a:r>
              <a:rPr lang="en-US" dirty="0"/>
              <a:t>Passive scanning of the LAN</a:t>
            </a:r>
          </a:p>
          <a:p>
            <a:pPr lvl="1"/>
            <a:r>
              <a:rPr lang="en-US" dirty="0"/>
              <a:t>Hijacking of DNS requests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1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Ettercap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tool for performing man in the middle attacks</a:t>
            </a:r>
          </a:p>
          <a:p>
            <a:r>
              <a:rPr lang="en-US" dirty="0" smtClean="0"/>
              <a:t>Pre-installed in Kali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438400"/>
            <a:ext cx="4191000" cy="36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Launch: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14" y="2033463"/>
            <a:ext cx="6824172" cy="445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“Unified Sniffing”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19" y="2133600"/>
            <a:ext cx="6266962" cy="40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9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Your Network Connection (May not be same)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74808"/>
            <a:ext cx="6400800" cy="39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6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5906</TotalTime>
  <Words>1329</Words>
  <Application>Microsoft Office PowerPoint</Application>
  <PresentationFormat>On-screen Show (4:3)</PresentationFormat>
  <Paragraphs>294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Man In The Middle</vt:lpstr>
      <vt:lpstr>Ettercap Attacks</vt:lpstr>
      <vt:lpstr>Ettercap</vt:lpstr>
      <vt:lpstr>Ettercap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</vt:lpstr>
      <vt:lpstr>A Little About Browsers</vt:lpstr>
      <vt:lpstr>A Little About Browsers</vt:lpstr>
      <vt:lpstr>WebGoat</vt:lpstr>
      <vt:lpstr>How to get WebGoat</vt:lpstr>
      <vt:lpstr>Windows Version</vt:lpstr>
      <vt:lpstr>WebGoat Download</vt:lpstr>
      <vt:lpstr>Installing Java JRE</vt:lpstr>
      <vt:lpstr>Installing Java JRE</vt:lpstr>
      <vt:lpstr>Installing Java JRE</vt:lpstr>
      <vt:lpstr>Verifying WebGoat is Up</vt:lpstr>
      <vt:lpstr>Remeber</vt:lpstr>
      <vt:lpstr>Linux Version</vt:lpstr>
      <vt:lpstr>Now What </vt:lpstr>
      <vt:lpstr>Caution</vt:lpstr>
      <vt:lpstr>What’s an Intercepting Proxy</vt:lpstr>
      <vt:lpstr>In Kali 2.0</vt:lpstr>
      <vt:lpstr>Some Rules for Our Use of Intercepting Proxies</vt:lpstr>
      <vt:lpstr>Burp Suite</vt:lpstr>
      <vt:lpstr>Burp Suite</vt:lpstr>
      <vt:lpstr>Getting Started</vt:lpstr>
      <vt:lpstr>Configuring the Network Proxy</vt:lpstr>
      <vt:lpstr>Configuring the Network Proxy</vt:lpstr>
      <vt:lpstr>Configuring the Network Proxy</vt:lpstr>
      <vt:lpstr>Configuring Burpsuite</vt:lpstr>
      <vt:lpstr>BurpSuite Should Look Like This</vt:lpstr>
      <vt:lpstr>Should Look Like This</vt:lpstr>
      <vt:lpstr>Now We Can Test</vt:lpstr>
      <vt:lpstr>Browser Knows Something is Up</vt:lpstr>
      <vt:lpstr>Browser Knows Something is Up</vt:lpstr>
      <vt:lpstr>Back to WebGoat</vt:lpstr>
      <vt:lpstr>Landing Screen</vt:lpstr>
      <vt:lpstr>WebGoat Exercises</vt:lpstr>
      <vt:lpstr>WebGoat Exercises</vt:lpstr>
      <vt:lpstr>Ettercap Practical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395</cp:revision>
  <dcterms:created xsi:type="dcterms:W3CDTF">2014-08-27T02:09:01Z</dcterms:created>
  <dcterms:modified xsi:type="dcterms:W3CDTF">2017-02-22T04:37:41Z</dcterms:modified>
</cp:coreProperties>
</file>