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434" r:id="rId3"/>
    <p:sldId id="431" r:id="rId4"/>
    <p:sldId id="432" r:id="rId5"/>
    <p:sldId id="433" r:id="rId6"/>
    <p:sldId id="430" r:id="rId7"/>
    <p:sldId id="435" r:id="rId8"/>
    <p:sldId id="436" r:id="rId9"/>
    <p:sldId id="437" r:id="rId10"/>
    <p:sldId id="352" r:id="rId11"/>
    <p:sldId id="390" r:id="rId12"/>
    <p:sldId id="391" r:id="rId13"/>
    <p:sldId id="392" r:id="rId14"/>
    <p:sldId id="393" r:id="rId15"/>
    <p:sldId id="407" r:id="rId16"/>
    <p:sldId id="408" r:id="rId17"/>
    <p:sldId id="409" r:id="rId18"/>
    <p:sldId id="410" r:id="rId19"/>
    <p:sldId id="412" r:id="rId20"/>
    <p:sldId id="413" r:id="rId21"/>
    <p:sldId id="414" r:id="rId22"/>
    <p:sldId id="415" r:id="rId23"/>
    <p:sldId id="416" r:id="rId24"/>
    <p:sldId id="417" r:id="rId25"/>
    <p:sldId id="418" r:id="rId26"/>
    <p:sldId id="419" r:id="rId27"/>
    <p:sldId id="420" r:id="rId28"/>
    <p:sldId id="421" r:id="rId29"/>
    <p:sldId id="422" r:id="rId30"/>
    <p:sldId id="423" r:id="rId31"/>
    <p:sldId id="424" r:id="rId32"/>
    <p:sldId id="425" r:id="rId33"/>
    <p:sldId id="426" r:id="rId34"/>
    <p:sldId id="427" r:id="rId35"/>
    <p:sldId id="428" r:id="rId36"/>
    <p:sldId id="429" r:id="rId37"/>
    <p:sldId id="405" r:id="rId38"/>
    <p:sldId id="394" r:id="rId39"/>
    <p:sldId id="395" r:id="rId40"/>
    <p:sldId id="397" r:id="rId41"/>
    <p:sldId id="399" r:id="rId42"/>
    <p:sldId id="398" r:id="rId43"/>
    <p:sldId id="400" r:id="rId44"/>
    <p:sldId id="396" r:id="rId45"/>
    <p:sldId id="401" r:id="rId46"/>
    <p:sldId id="402" r:id="rId47"/>
    <p:sldId id="403" r:id="rId48"/>
    <p:sldId id="40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0BB63-22C0-4F3F-A2F3-58B54087094B}" type="datetimeFigureOut">
              <a:rPr lang="en-US" smtClean="0"/>
              <a:t>6/1/2015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2167E-8BDE-4614-80AB-215E68A39292}" type="slidenum">
              <a:rPr lang="en-US" smtClean="0"/>
              <a:t>‹#›</a:t>
            </a:fld>
            <a:endParaRPr lang="en-US"/>
          </a:p>
        </p:txBody>
      </p:sp>
    </p:spTree>
    <p:extLst>
      <p:ext uri="{BB962C8B-B14F-4D97-AF65-F5344CB8AC3E}">
        <p14:creationId xmlns:p14="http://schemas.microsoft.com/office/powerpoint/2010/main" val="409301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457F25-44C1-4E9D-A7EA-9F24FCAE5FF5}" type="slidenum">
              <a:rPr lang="en-US" altLang="en-US"/>
              <a:pPr/>
              <a:t>3</a:t>
            </a:fld>
            <a:endParaRPr lang="en-US" altLang="en-US"/>
          </a:p>
        </p:txBody>
      </p:sp>
      <p:sp>
        <p:nvSpPr>
          <p:cNvPr id="1956866" name="Rectangle 2"/>
          <p:cNvSpPr>
            <a:spLocks noChangeArrowheads="1" noTextEdit="1"/>
          </p:cNvSpPr>
          <p:nvPr>
            <p:ph type="sldImg"/>
          </p:nvPr>
        </p:nvSpPr>
        <p:spPr>
          <a:ln/>
        </p:spPr>
      </p:sp>
      <p:sp>
        <p:nvSpPr>
          <p:cNvPr id="1956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11545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1A171-C0ED-4946-B232-1D4B26A4B805}" type="slidenum">
              <a:rPr lang="zh-CN" altLang="en-US"/>
              <a:pPr/>
              <a:t>13</a:t>
            </a:fld>
            <a:endParaRPr lang="en-US" altLang="zh-CN"/>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676805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1A171-C0ED-4946-B232-1D4B26A4B805}" type="slidenum">
              <a:rPr lang="zh-CN" altLang="en-US"/>
              <a:pPr/>
              <a:t>14</a:t>
            </a:fld>
            <a:endParaRPr lang="en-US" altLang="zh-CN"/>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275338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38</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25359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39</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079881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40</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402138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43</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027449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44</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990766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45</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014451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46</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65452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47</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65452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726AD-807A-4C86-8C80-D13E0A8EFEAA}" type="slidenum">
              <a:rPr lang="en-US" altLang="en-US"/>
              <a:pPr/>
              <a:t>4</a:t>
            </a:fld>
            <a:endParaRPr lang="en-US" altLang="en-US"/>
          </a:p>
        </p:txBody>
      </p:sp>
      <p:sp>
        <p:nvSpPr>
          <p:cNvPr id="1026" name="Rectangle 2"/>
          <p:cNvSpPr>
            <a:spLocks noChangeArrowheads="1" noTextEdit="1"/>
          </p:cNvSpPr>
          <p:nvPr>
            <p:ph type="sldImg"/>
          </p:nvPr>
        </p:nvSpPr>
        <p:spPr>
          <a:ln/>
        </p:spPr>
      </p:sp>
      <p:sp>
        <p:nvSpPr>
          <p:cNvPr id="1027" name="Rectangle 3"/>
          <p:cNvSpPr>
            <a:spLocks noGrp="1" noChangeArrowheads="1"/>
          </p:cNvSpPr>
          <p:nvPr>
            <p:ph type="body" idx="1"/>
          </p:nvPr>
        </p:nvSpPr>
        <p:spPr/>
        <p:txBody>
          <a:bodyPr/>
          <a:lstStyle/>
          <a:p>
            <a:r>
              <a:rPr lang="en-US" altLang="en-US"/>
              <a:t>This space intentionally left blank.</a:t>
            </a:r>
          </a:p>
          <a:p>
            <a:endParaRPr lang="en-US" altLang="en-US"/>
          </a:p>
        </p:txBody>
      </p:sp>
    </p:spTree>
    <p:extLst>
      <p:ext uri="{BB962C8B-B14F-4D97-AF65-F5344CB8AC3E}">
        <p14:creationId xmlns:p14="http://schemas.microsoft.com/office/powerpoint/2010/main" val="1075058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0BDC01-8688-452D-B7C1-BFE65BDC2386}" type="slidenum">
              <a:rPr lang="en-US" altLang="en-US"/>
              <a:pPr/>
              <a:t>5</a:t>
            </a:fld>
            <a:endParaRPr lang="en-US" altLang="en-US"/>
          </a:p>
        </p:txBody>
      </p:sp>
      <p:sp>
        <p:nvSpPr>
          <p:cNvPr id="553986" name="Rectangle 2"/>
          <p:cNvSpPr>
            <a:spLocks noChangeArrowheads="1" noTextEdit="1"/>
          </p:cNvSpPr>
          <p:nvPr>
            <p:ph type="sldImg"/>
          </p:nvPr>
        </p:nvSpPr>
        <p:spPr>
          <a:ln/>
        </p:spPr>
      </p:sp>
      <p:sp>
        <p:nvSpPr>
          <p:cNvPr id="553987" name="Rectangle 3"/>
          <p:cNvSpPr>
            <a:spLocks noGrp="1" noChangeArrowheads="1"/>
          </p:cNvSpPr>
          <p:nvPr>
            <p:ph type="body" idx="1"/>
          </p:nvPr>
        </p:nvSpPr>
        <p:spPr/>
        <p:txBody>
          <a:bodyPr/>
          <a:lstStyle/>
          <a:p>
            <a:r>
              <a:rPr lang="en-US" altLang="en-US"/>
              <a:t>This space intentionally left blank.</a:t>
            </a:r>
          </a:p>
          <a:p>
            <a:endParaRPr lang="en-US" altLang="en-US"/>
          </a:p>
        </p:txBody>
      </p:sp>
    </p:spTree>
    <p:extLst>
      <p:ext uri="{BB962C8B-B14F-4D97-AF65-F5344CB8AC3E}">
        <p14:creationId xmlns:p14="http://schemas.microsoft.com/office/powerpoint/2010/main" val="4089129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F78FF-7A5B-4E05-9A45-89FDF12FD979}" type="slidenum">
              <a:rPr lang="en-US" altLang="en-US"/>
              <a:pPr/>
              <a:t>7</a:t>
            </a:fld>
            <a:endParaRPr lang="en-US" altLang="en-US"/>
          </a:p>
        </p:txBody>
      </p:sp>
      <p:sp>
        <p:nvSpPr>
          <p:cNvPr id="1854466" name="Rectangle 2"/>
          <p:cNvSpPr>
            <a:spLocks noChangeArrowheads="1" noTextEdit="1"/>
          </p:cNvSpPr>
          <p:nvPr>
            <p:ph type="sldImg"/>
          </p:nvPr>
        </p:nvSpPr>
        <p:spPr>
          <a:ln/>
        </p:spPr>
      </p:sp>
      <p:sp>
        <p:nvSpPr>
          <p:cNvPr id="1854467" name="Rectangle 3"/>
          <p:cNvSpPr>
            <a:spLocks noGrp="1" noChangeArrowheads="1"/>
          </p:cNvSpPr>
          <p:nvPr>
            <p:ph type="body" idx="1"/>
          </p:nvPr>
        </p:nvSpPr>
        <p:spPr/>
        <p:txBody>
          <a:bodyPr lIns="95735" tIns="47867" rIns="95735" bIns="47867"/>
          <a:lstStyle/>
          <a:p>
            <a:r>
              <a:rPr lang="en-US" altLang="en-US"/>
              <a:t>This estimate is based on operating system logs, router and remote access logs, and non-Exchange Windows NT Event Log data – no applications or IDS data.  Obviously, your mileage may vary.</a:t>
            </a:r>
          </a:p>
        </p:txBody>
      </p:sp>
    </p:spTree>
    <p:extLst>
      <p:ext uri="{BB962C8B-B14F-4D97-AF65-F5344CB8AC3E}">
        <p14:creationId xmlns:p14="http://schemas.microsoft.com/office/powerpoint/2010/main" val="331844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103D45-73FF-41CC-91FA-C051A52CEB6B}" type="slidenum">
              <a:rPr lang="en-US" altLang="en-US"/>
              <a:pPr/>
              <a:t>8</a:t>
            </a:fld>
            <a:endParaRPr lang="en-US" altLang="en-US"/>
          </a:p>
        </p:txBody>
      </p:sp>
      <p:sp>
        <p:nvSpPr>
          <p:cNvPr id="1942530" name="Rectangle 2"/>
          <p:cNvSpPr>
            <a:spLocks noChangeArrowheads="1" noTextEdit="1"/>
          </p:cNvSpPr>
          <p:nvPr>
            <p:ph type="sldImg"/>
          </p:nvPr>
        </p:nvSpPr>
        <p:spPr>
          <a:xfrm>
            <a:off x="2378075" y="549275"/>
            <a:ext cx="4872038" cy="2741613"/>
          </a:xfrm>
          <a:ln/>
        </p:spPr>
      </p:sp>
      <p:sp>
        <p:nvSpPr>
          <p:cNvPr id="1942531" name="Rectangle 3"/>
          <p:cNvSpPr>
            <a:spLocks noGrp="1" noChangeArrowheads="1"/>
          </p:cNvSpPr>
          <p:nvPr>
            <p:ph type="body" idx="1"/>
          </p:nvPr>
        </p:nvSpPr>
        <p:spPr>
          <a:xfrm>
            <a:off x="1254125" y="3538538"/>
            <a:ext cx="7035800" cy="3290887"/>
          </a:xfrm>
          <a:noFill/>
          <a:ln/>
        </p:spPr>
        <p:txBody>
          <a:bodyPr lIns="94589" tIns="47296" rIns="94589" bIns="47296"/>
          <a:lstStyle/>
          <a:p>
            <a:r>
              <a:rPr lang="en-US" altLang="en-US"/>
              <a:t>If an intrusion detection system sets off an alarm, the first thing an administrator is likely to do is to go look at the logs of the affected system.  Having the IDS </a:t>
            </a:r>
            <a:r>
              <a:rPr lang="en-US" altLang="en-US" i="1"/>
              <a:t>doesn’t </a:t>
            </a:r>
            <a:r>
              <a:rPr lang="en-US" altLang="en-US"/>
              <a:t>mean that you can discard your host-level audit records.  It just lets you know particularly good times to go </a:t>
            </a:r>
            <a:r>
              <a:rPr lang="en-US" altLang="en-US" i="1"/>
              <a:t>look</a:t>
            </a:r>
            <a:r>
              <a:rPr lang="en-US" altLang="en-US"/>
              <a:t> at the audit trail.</a:t>
            </a:r>
          </a:p>
        </p:txBody>
      </p:sp>
    </p:spTree>
    <p:extLst>
      <p:ext uri="{BB962C8B-B14F-4D97-AF65-F5344CB8AC3E}">
        <p14:creationId xmlns:p14="http://schemas.microsoft.com/office/powerpoint/2010/main" val="4205762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2B6E7B-A347-4965-A031-4E7EA2309B27}" type="slidenum">
              <a:rPr lang="en-US" altLang="en-US"/>
              <a:pPr/>
              <a:t>9</a:t>
            </a:fld>
            <a:endParaRPr lang="en-US" altLang="en-US"/>
          </a:p>
        </p:txBody>
      </p:sp>
      <p:sp>
        <p:nvSpPr>
          <p:cNvPr id="1856514" name="Rectangle 2"/>
          <p:cNvSpPr>
            <a:spLocks noChangeArrowheads="1" noTextEdit="1"/>
          </p:cNvSpPr>
          <p:nvPr>
            <p:ph type="sldImg"/>
          </p:nvPr>
        </p:nvSpPr>
        <p:spPr>
          <a:ln/>
        </p:spPr>
      </p:sp>
      <p:sp>
        <p:nvSpPr>
          <p:cNvPr id="1856515" name="Rectangle 3"/>
          <p:cNvSpPr>
            <a:spLocks noGrp="1" noChangeArrowheads="1"/>
          </p:cNvSpPr>
          <p:nvPr>
            <p:ph type="body" idx="1"/>
          </p:nvPr>
        </p:nvSpPr>
        <p:spPr/>
        <p:txBody>
          <a:bodyPr lIns="95735" tIns="47867" rIns="95735" bIns="47867"/>
          <a:lstStyle/>
          <a:p>
            <a:r>
              <a:rPr lang="en-US" altLang="en-US"/>
              <a:t>This space intentionally left blank.</a:t>
            </a:r>
          </a:p>
          <a:p>
            <a:endParaRPr lang="en-US" altLang="en-US"/>
          </a:p>
        </p:txBody>
      </p:sp>
    </p:spTree>
    <p:extLst>
      <p:ext uri="{BB962C8B-B14F-4D97-AF65-F5344CB8AC3E}">
        <p14:creationId xmlns:p14="http://schemas.microsoft.com/office/powerpoint/2010/main" val="1073063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1A171-C0ED-4946-B232-1D4B26A4B805}" type="slidenum">
              <a:rPr lang="zh-CN" altLang="en-US"/>
              <a:pPr/>
              <a:t>10</a:t>
            </a:fld>
            <a:endParaRPr lang="en-US" altLang="zh-CN"/>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95018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1A171-C0ED-4946-B232-1D4B26A4B805}" type="slidenum">
              <a:rPr lang="zh-CN" altLang="en-US"/>
              <a:pPr/>
              <a:t>11</a:t>
            </a:fld>
            <a:endParaRPr lang="en-US" altLang="zh-CN"/>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732955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1A171-C0ED-4946-B232-1D4B26A4B805}" type="slidenum">
              <a:rPr lang="zh-CN" altLang="en-US"/>
              <a:pPr/>
              <a:t>12</a:t>
            </a:fld>
            <a:endParaRPr lang="en-US" altLang="zh-CN"/>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837415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04593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27747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13528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th-TH"/>
          </a:p>
        </p:txBody>
      </p:sp>
      <p:sp>
        <p:nvSpPr>
          <p:cNvPr id="3" name="Content Placeholder 2"/>
          <p:cNvSpPr>
            <a:spLocks noGrp="1"/>
          </p:cNvSpPr>
          <p:nvPr>
            <p:ph sz="half" idx="1"/>
          </p:nvPr>
        </p:nvSpPr>
        <p:spPr>
          <a:xfrm>
            <a:off x="609600" y="1905000"/>
            <a:ext cx="10972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609600" y="4038600"/>
            <a:ext cx="10972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Rectangle 4"/>
          <p:cNvSpPr>
            <a:spLocks noGrp="1" noChangeArrowheads="1"/>
          </p:cNvSpPr>
          <p:nvPr>
            <p:ph type="dt" sz="half" idx="10"/>
          </p:nvPr>
        </p:nvSpPr>
        <p:spPr>
          <a:ln/>
        </p:spPr>
        <p:txBody>
          <a:bodyPr/>
          <a:lstStyle>
            <a:lvl1pPr>
              <a:defRPr/>
            </a:lvl1pPr>
          </a:lstStyle>
          <a:p>
            <a:pPr>
              <a:defRPr/>
            </a:pPr>
            <a:endParaRPr lang="th-TH"/>
          </a:p>
        </p:txBody>
      </p:sp>
      <p:sp>
        <p:nvSpPr>
          <p:cNvPr id="6" name="Rectangle 5"/>
          <p:cNvSpPr>
            <a:spLocks noGrp="1" noChangeArrowheads="1"/>
          </p:cNvSpPr>
          <p:nvPr>
            <p:ph type="ftr" sz="quarter" idx="11"/>
          </p:nvPr>
        </p:nvSpPr>
        <p:spPr>
          <a:ln/>
        </p:spPr>
        <p:txBody>
          <a:bodyPr/>
          <a:lstStyle>
            <a:lvl1pPr>
              <a:defRPr/>
            </a:lvl1pPr>
          </a:lstStyle>
          <a:p>
            <a:pPr>
              <a:defRPr/>
            </a:pPr>
            <a:endParaRPr lang="th-TH"/>
          </a:p>
        </p:txBody>
      </p:sp>
      <p:sp>
        <p:nvSpPr>
          <p:cNvPr id="7" name="Rectangle 6"/>
          <p:cNvSpPr>
            <a:spLocks noGrp="1" noChangeArrowheads="1"/>
          </p:cNvSpPr>
          <p:nvPr>
            <p:ph type="sldNum" sz="quarter" idx="12"/>
          </p:nvPr>
        </p:nvSpPr>
        <p:spPr>
          <a:ln/>
        </p:spPr>
        <p:txBody>
          <a:bodyPr/>
          <a:lstStyle>
            <a:lvl1pPr>
              <a:defRPr/>
            </a:lvl1pPr>
          </a:lstStyle>
          <a:p>
            <a:fld id="{FB4DF387-16CB-47A5-AFB4-9F18A599E9A7}" type="slidenum">
              <a:rPr lang="en-US" altLang="en-US"/>
              <a:pPr/>
              <a:t>‹#›</a:t>
            </a:fld>
            <a:endParaRPr lang="th-TH" altLang="en-US"/>
          </a:p>
        </p:txBody>
      </p:sp>
    </p:spTree>
    <p:extLst>
      <p:ext uri="{BB962C8B-B14F-4D97-AF65-F5344CB8AC3E}">
        <p14:creationId xmlns:p14="http://schemas.microsoft.com/office/powerpoint/2010/main" val="4187592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th-TH"/>
          </a:p>
        </p:txBody>
      </p:sp>
      <p:sp>
        <p:nvSpPr>
          <p:cNvPr id="3" name="Table Placeholder 2"/>
          <p:cNvSpPr>
            <a:spLocks noGrp="1"/>
          </p:cNvSpPr>
          <p:nvPr>
            <p:ph type="tbl" idx="1"/>
          </p:nvPr>
        </p:nvSpPr>
        <p:spPr>
          <a:xfrm>
            <a:off x="609600" y="1905000"/>
            <a:ext cx="10972800" cy="4114800"/>
          </a:xfrm>
        </p:spPr>
        <p:txBody>
          <a:bodyPr/>
          <a:lstStyle/>
          <a:p>
            <a:pPr lvl="0"/>
            <a:endParaRPr lang="th-TH"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h-TH"/>
          </a:p>
        </p:txBody>
      </p:sp>
      <p:sp>
        <p:nvSpPr>
          <p:cNvPr id="5" name="Rectangle 5"/>
          <p:cNvSpPr>
            <a:spLocks noGrp="1" noChangeArrowheads="1"/>
          </p:cNvSpPr>
          <p:nvPr>
            <p:ph type="ftr" sz="quarter" idx="11"/>
          </p:nvPr>
        </p:nvSpPr>
        <p:spPr>
          <a:ln/>
        </p:spPr>
        <p:txBody>
          <a:bodyPr/>
          <a:lstStyle>
            <a:lvl1pPr>
              <a:defRPr/>
            </a:lvl1pPr>
          </a:lstStyle>
          <a:p>
            <a:pPr>
              <a:defRPr/>
            </a:pPr>
            <a:endParaRPr lang="th-TH"/>
          </a:p>
        </p:txBody>
      </p:sp>
      <p:sp>
        <p:nvSpPr>
          <p:cNvPr id="6" name="Rectangle 6"/>
          <p:cNvSpPr>
            <a:spLocks noGrp="1" noChangeArrowheads="1"/>
          </p:cNvSpPr>
          <p:nvPr>
            <p:ph type="sldNum" sz="quarter" idx="12"/>
          </p:nvPr>
        </p:nvSpPr>
        <p:spPr>
          <a:ln/>
        </p:spPr>
        <p:txBody>
          <a:bodyPr/>
          <a:lstStyle>
            <a:lvl1pPr>
              <a:defRPr/>
            </a:lvl1pPr>
          </a:lstStyle>
          <a:p>
            <a:fld id="{74B20E97-6422-4D18-BD33-6A362DA767A5}" type="slidenum">
              <a:rPr lang="en-US" altLang="en-US"/>
              <a:pPr/>
              <a:t>‹#›</a:t>
            </a:fld>
            <a:endParaRPr lang="th-TH" altLang="en-US"/>
          </a:p>
        </p:txBody>
      </p:sp>
    </p:spTree>
    <p:extLst>
      <p:ext uri="{BB962C8B-B14F-4D97-AF65-F5344CB8AC3E}">
        <p14:creationId xmlns:p14="http://schemas.microsoft.com/office/powerpoint/2010/main" val="19519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674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8D1ED3-D628-46DA-9262-A682FBE0723D}" type="datetimeFigureOut">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408343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8D1ED3-D628-46DA-9262-A682FBE0723D}" type="datetimeFigureOut">
              <a:rPr lang="en-US" smtClean="0"/>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1091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8D1ED3-D628-46DA-9262-A682FBE0723D}" type="datetimeFigureOut">
              <a:rPr lang="en-US" smtClean="0"/>
              <a:t>6/1/2015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4672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8D1ED3-D628-46DA-9262-A682FBE0723D}" type="datetimeFigureOut">
              <a:rPr lang="en-US" smtClean="0"/>
              <a:t>6/1/2015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81804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D1ED3-D628-46DA-9262-A682FBE0723D}" type="datetimeFigureOut">
              <a:rPr lang="en-US" smtClean="0"/>
              <a:t>6/1/2015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0252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0854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59431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1ED3-D628-46DA-9262-A682FBE0723D}" type="datetimeFigureOut">
              <a:rPr lang="en-US" smtClean="0"/>
              <a:t>6/1/2015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MIS.5213.011 </a:t>
            </a:r>
          </a:p>
          <a:p>
            <a:r>
              <a:rPr lang="en-US" dirty="0" smtClean="0"/>
              <a:t>Instructor:  Deval Shah, CISSP</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17CB2-F9CA-4B9C-947E-C752DE1D1A89}" type="slidenum">
              <a:rPr lang="en-US" smtClean="0"/>
              <a:t>‹#›</a:t>
            </a:fld>
            <a:endParaRPr lang="en-US" dirty="0"/>
          </a:p>
        </p:txBody>
      </p:sp>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867650" y="589756"/>
            <a:ext cx="3314700" cy="438150"/>
          </a:xfrm>
          <a:prstGeom prst="rect">
            <a:avLst/>
          </a:prstGeom>
        </p:spPr>
      </p:pic>
    </p:spTree>
    <p:extLst>
      <p:ext uri="{BB962C8B-B14F-4D97-AF65-F5344CB8AC3E}">
        <p14:creationId xmlns:p14="http://schemas.microsoft.com/office/powerpoint/2010/main" val="300825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technet.microsoft.com/en-us/library/dd759178.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Intrusion Detection </a:t>
            </a:r>
            <a:endParaRPr lang="en-US" dirty="0"/>
          </a:p>
        </p:txBody>
      </p:sp>
      <p:sp>
        <p:nvSpPr>
          <p:cNvPr id="3" name="Subtitle 2"/>
          <p:cNvSpPr>
            <a:spLocks noGrp="1"/>
          </p:cNvSpPr>
          <p:nvPr>
            <p:ph type="subTitle" idx="1"/>
          </p:nvPr>
        </p:nvSpPr>
        <p:spPr/>
        <p:txBody>
          <a:bodyPr/>
          <a:lstStyle/>
          <a:p>
            <a:r>
              <a:rPr lang="en-US" dirty="0"/>
              <a:t>MIS.5213.011 </a:t>
            </a:r>
          </a:p>
          <a:p>
            <a:r>
              <a:rPr lang="en-US" u="sng" dirty="0"/>
              <a:t>ALTER</a:t>
            </a:r>
            <a:r>
              <a:rPr lang="en-US" dirty="0"/>
              <a:t> 0A234</a:t>
            </a:r>
          </a:p>
          <a:p>
            <a:r>
              <a:rPr lang="en-US" dirty="0" smtClean="0"/>
              <a:t>Lecture </a:t>
            </a:r>
            <a:r>
              <a:rPr lang="en-US" dirty="0"/>
              <a:t>7</a:t>
            </a:r>
            <a:endParaRPr lang="en-US" dirty="0" smtClean="0"/>
          </a:p>
          <a:p>
            <a:endParaRPr lang="en-US" dirty="0"/>
          </a:p>
        </p:txBody>
      </p:sp>
    </p:spTree>
    <p:extLst>
      <p:ext uri="{BB962C8B-B14F-4D97-AF65-F5344CB8AC3E}">
        <p14:creationId xmlns:p14="http://schemas.microsoft.com/office/powerpoint/2010/main" val="517272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dirty="0" smtClean="0"/>
              <a:t>Overview – Log Management </a:t>
            </a:r>
            <a:endParaRPr lang="en-US" altLang="zh-CN" dirty="0"/>
          </a:p>
        </p:txBody>
      </p:sp>
      <p:sp>
        <p:nvSpPr>
          <p:cNvPr id="5123" name="Rectangle 3"/>
          <p:cNvSpPr>
            <a:spLocks noGrp="1" noChangeArrowheads="1"/>
          </p:cNvSpPr>
          <p:nvPr>
            <p:ph type="body" idx="1"/>
          </p:nvPr>
        </p:nvSpPr>
        <p:spPr/>
        <p:txBody>
          <a:bodyPr/>
          <a:lstStyle/>
          <a:p>
            <a:pPr marL="0" indent="0">
              <a:buNone/>
            </a:pPr>
            <a:r>
              <a:rPr lang="en-US" altLang="zh-CN" dirty="0" smtClean="0"/>
              <a:t>Strategy</a:t>
            </a:r>
          </a:p>
          <a:p>
            <a:pPr marL="514350" indent="-514350">
              <a:buAutoNum type="arabicParenR"/>
            </a:pPr>
            <a:r>
              <a:rPr lang="en-US" altLang="zh-CN" dirty="0" smtClean="0"/>
              <a:t>Centrally Log all relevant events</a:t>
            </a:r>
          </a:p>
          <a:p>
            <a:pPr marL="514350" indent="-514350">
              <a:buAutoNum type="arabicParenR"/>
            </a:pPr>
            <a:r>
              <a:rPr lang="en-US" altLang="zh-CN" dirty="0" smtClean="0"/>
              <a:t>Define and document the scope of coverage</a:t>
            </a:r>
          </a:p>
          <a:p>
            <a:pPr marL="514350" indent="-514350">
              <a:buAutoNum type="arabicParenR"/>
            </a:pPr>
            <a:r>
              <a:rPr lang="en-US" altLang="zh-CN" dirty="0" smtClean="0"/>
              <a:t>Review logs in a timely fashion</a:t>
            </a:r>
          </a:p>
          <a:p>
            <a:pPr marL="514350" indent="-514350">
              <a:buAutoNum type="arabicParenR"/>
            </a:pPr>
            <a:r>
              <a:rPr lang="en-US" altLang="zh-CN" dirty="0" smtClean="0"/>
              <a:t>Create an audit trail for reviewed events</a:t>
            </a:r>
          </a:p>
          <a:p>
            <a:pPr marL="514350" indent="-514350">
              <a:buAutoNum type="arabicParenR"/>
            </a:pPr>
            <a:endParaRPr lang="en-US" altLang="zh-CN" dirty="0" smtClean="0"/>
          </a:p>
          <a:p>
            <a:pPr marL="0" indent="0">
              <a:buNone/>
            </a:pPr>
            <a:endParaRPr lang="en-US" altLang="zh-CN" dirty="0" smtClean="0"/>
          </a:p>
          <a:p>
            <a:pPr marL="0" indent="0">
              <a:buNone/>
            </a:pPr>
            <a:endParaRPr lang="en-US" altLang="zh-CN" dirty="0"/>
          </a:p>
        </p:txBody>
      </p:sp>
    </p:spTree>
    <p:extLst>
      <p:ext uri="{BB962C8B-B14F-4D97-AF65-F5344CB8AC3E}">
        <p14:creationId xmlns:p14="http://schemas.microsoft.com/office/powerpoint/2010/main" val="3378756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dirty="0" smtClean="0"/>
              <a:t>Overview – Log Management </a:t>
            </a:r>
            <a:endParaRPr lang="en-US" altLang="zh-CN" dirty="0"/>
          </a:p>
        </p:txBody>
      </p:sp>
      <p:sp>
        <p:nvSpPr>
          <p:cNvPr id="5123" name="Rectangle 3"/>
          <p:cNvSpPr>
            <a:spLocks noGrp="1" noChangeArrowheads="1"/>
          </p:cNvSpPr>
          <p:nvPr>
            <p:ph type="body" idx="1"/>
          </p:nvPr>
        </p:nvSpPr>
        <p:spPr/>
        <p:txBody>
          <a:bodyPr/>
          <a:lstStyle/>
          <a:p>
            <a:pPr marL="0" indent="0">
              <a:buNone/>
            </a:pPr>
            <a:r>
              <a:rPr lang="en-US" altLang="zh-CN" dirty="0" smtClean="0"/>
              <a:t>Strategy</a:t>
            </a:r>
          </a:p>
          <a:p>
            <a:pPr marL="514350" indent="-514350">
              <a:buAutoNum type="arabicParenR"/>
            </a:pPr>
            <a:r>
              <a:rPr lang="en-US" altLang="zh-CN" dirty="0" smtClean="0"/>
              <a:t>Centrally Log all relevant events</a:t>
            </a:r>
          </a:p>
          <a:p>
            <a:pPr marL="971550" lvl="1" indent="-514350">
              <a:buFont typeface="+mj-lt"/>
              <a:buAutoNum type="alphaLcPeriod"/>
            </a:pPr>
            <a:r>
              <a:rPr lang="en-US" altLang="zh-CN" dirty="0" smtClean="0"/>
              <a:t>Identify and define events to be relevant</a:t>
            </a:r>
          </a:p>
          <a:p>
            <a:pPr marL="971550" lvl="1" indent="-514350">
              <a:buFont typeface="+mj-lt"/>
              <a:buAutoNum type="alphaLcPeriod"/>
            </a:pPr>
            <a:r>
              <a:rPr lang="en-US" altLang="zh-CN" dirty="0" smtClean="0"/>
              <a:t>Identify what information is required to be considered relevant</a:t>
            </a:r>
          </a:p>
          <a:p>
            <a:pPr lvl="2"/>
            <a:r>
              <a:rPr lang="en-US" altLang="zh-CN" dirty="0" smtClean="0"/>
              <a:t>Source IP Address, Source Host Name, Destination IP, Destination Host, Time, etc.</a:t>
            </a:r>
          </a:p>
          <a:p>
            <a:pPr marL="914400" lvl="1" indent="-457200">
              <a:buFont typeface="+mj-lt"/>
              <a:buAutoNum type="alphaLcPeriod"/>
            </a:pPr>
            <a:r>
              <a:rPr lang="en-US" altLang="zh-CN" dirty="0" smtClean="0"/>
              <a:t>Events may be filtered, </a:t>
            </a:r>
            <a:r>
              <a:rPr lang="en-US" altLang="zh-CN" dirty="0" err="1" smtClean="0"/>
              <a:t>aggregaged</a:t>
            </a:r>
            <a:r>
              <a:rPr lang="en-US" altLang="zh-CN" dirty="0" smtClean="0"/>
              <a:t>, and / or normalized</a:t>
            </a:r>
          </a:p>
          <a:p>
            <a:pPr marL="914400" lvl="1" indent="-457200">
              <a:buFont typeface="+mj-lt"/>
              <a:buAutoNum type="alphaLcPeriod"/>
            </a:pPr>
            <a:r>
              <a:rPr lang="en-US" altLang="zh-CN" dirty="0" smtClean="0"/>
              <a:t>Only events that have been defined should be collected and monitored.</a:t>
            </a:r>
          </a:p>
          <a:p>
            <a:pPr marL="971550" lvl="1" indent="-514350">
              <a:buAutoNum type="alphaLcPeriod"/>
            </a:pPr>
            <a:endParaRPr lang="en-US" altLang="zh-CN" dirty="0" smtClean="0"/>
          </a:p>
          <a:p>
            <a:pPr marL="0" indent="0">
              <a:buNone/>
            </a:pPr>
            <a:endParaRPr lang="en-US" altLang="zh-CN" dirty="0" smtClean="0"/>
          </a:p>
          <a:p>
            <a:pPr marL="0" indent="0">
              <a:buNone/>
            </a:pPr>
            <a:endParaRPr lang="en-US" altLang="zh-CN" dirty="0"/>
          </a:p>
        </p:txBody>
      </p:sp>
    </p:spTree>
    <p:extLst>
      <p:ext uri="{BB962C8B-B14F-4D97-AF65-F5344CB8AC3E}">
        <p14:creationId xmlns:p14="http://schemas.microsoft.com/office/powerpoint/2010/main" val="314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dirty="0" smtClean="0"/>
              <a:t>Overview – Log Management </a:t>
            </a:r>
            <a:endParaRPr lang="en-US" altLang="zh-CN" dirty="0"/>
          </a:p>
        </p:txBody>
      </p:sp>
      <p:sp>
        <p:nvSpPr>
          <p:cNvPr id="5123" name="Rectangle 3"/>
          <p:cNvSpPr>
            <a:spLocks noGrp="1" noChangeArrowheads="1"/>
          </p:cNvSpPr>
          <p:nvPr>
            <p:ph type="body" idx="1"/>
          </p:nvPr>
        </p:nvSpPr>
        <p:spPr/>
        <p:txBody>
          <a:bodyPr>
            <a:normAutofit/>
          </a:bodyPr>
          <a:lstStyle/>
          <a:p>
            <a:pPr marL="0" indent="0">
              <a:buNone/>
            </a:pPr>
            <a:r>
              <a:rPr lang="en-US" altLang="zh-CN" dirty="0" smtClean="0"/>
              <a:t>Strategy</a:t>
            </a:r>
          </a:p>
          <a:p>
            <a:pPr marL="0" indent="0">
              <a:buNone/>
            </a:pPr>
            <a:r>
              <a:rPr lang="en-US" altLang="zh-CN" dirty="0" smtClean="0"/>
              <a:t>2) Define and Document the scope of coverage</a:t>
            </a:r>
          </a:p>
          <a:p>
            <a:pPr marL="971550" lvl="1" indent="-514350">
              <a:buFont typeface="+mj-lt"/>
              <a:buAutoNum type="alphaLcPeriod"/>
            </a:pPr>
            <a:r>
              <a:rPr lang="en-US" altLang="zh-CN" dirty="0" smtClean="0"/>
              <a:t>Identify which assets are part of scope</a:t>
            </a:r>
          </a:p>
          <a:p>
            <a:pPr marL="971550" lvl="1" indent="-514350">
              <a:buFont typeface="+mj-lt"/>
              <a:buAutoNum type="alphaLcPeriod"/>
            </a:pPr>
            <a:r>
              <a:rPr lang="en-US" altLang="zh-CN" dirty="0" smtClean="0"/>
              <a:t>Identify which networks are relevant and need to be monitored</a:t>
            </a:r>
          </a:p>
          <a:p>
            <a:pPr marL="971550" lvl="1" indent="-514350">
              <a:buFont typeface="+mj-lt"/>
              <a:buAutoNum type="alphaLcPeriod"/>
            </a:pPr>
            <a:r>
              <a:rPr lang="en-US" altLang="zh-CN" dirty="0" smtClean="0"/>
              <a:t>Create a Record of </a:t>
            </a:r>
            <a:r>
              <a:rPr lang="en-US" altLang="zh-CN" dirty="0"/>
              <a:t> </a:t>
            </a:r>
            <a:r>
              <a:rPr lang="en-US" altLang="zh-CN" dirty="0" smtClean="0"/>
              <a:t>Authority (ROA) </a:t>
            </a:r>
          </a:p>
          <a:p>
            <a:pPr marL="914400" lvl="1" indent="-457200">
              <a:buFont typeface="+mj-lt"/>
              <a:buAutoNum type="alphaLcPeriod"/>
            </a:pPr>
            <a:r>
              <a:rPr lang="en-US" altLang="zh-CN" dirty="0" smtClean="0"/>
              <a:t>Identify Records retention policies </a:t>
            </a:r>
          </a:p>
          <a:p>
            <a:pPr lvl="2"/>
            <a:r>
              <a:rPr lang="en-US" altLang="zh-CN" dirty="0" smtClean="0"/>
              <a:t>Where they will be stored, </a:t>
            </a:r>
          </a:p>
          <a:p>
            <a:pPr lvl="2"/>
            <a:r>
              <a:rPr lang="en-US" altLang="zh-CN" dirty="0" smtClean="0"/>
              <a:t>for how long</a:t>
            </a:r>
          </a:p>
          <a:p>
            <a:pPr lvl="2"/>
            <a:r>
              <a:rPr lang="en-US" altLang="zh-CN" dirty="0" smtClean="0"/>
              <a:t>who has access and who does not.</a:t>
            </a:r>
          </a:p>
          <a:p>
            <a:pPr lvl="2"/>
            <a:r>
              <a:rPr lang="en-US" altLang="zh-CN" dirty="0" smtClean="0"/>
              <a:t>Who authorizes access</a:t>
            </a:r>
          </a:p>
          <a:p>
            <a:pPr marL="971550" lvl="1" indent="-514350">
              <a:buFont typeface="+mj-lt"/>
              <a:buAutoNum type="alphaLcPeriod"/>
            </a:pPr>
            <a:endParaRPr lang="en-US" altLang="zh-CN" dirty="0"/>
          </a:p>
          <a:p>
            <a:pPr marL="971550" lvl="1" indent="-514350">
              <a:buAutoNum type="alphaLcPeriod"/>
            </a:pPr>
            <a:endParaRPr lang="en-US" altLang="zh-CN" dirty="0" smtClean="0"/>
          </a:p>
          <a:p>
            <a:pPr marL="0" indent="0">
              <a:buNone/>
            </a:pPr>
            <a:endParaRPr lang="en-US" altLang="zh-CN" dirty="0" smtClean="0"/>
          </a:p>
          <a:p>
            <a:pPr marL="0" indent="0">
              <a:buNone/>
            </a:pPr>
            <a:endParaRPr lang="en-US" altLang="zh-CN" dirty="0"/>
          </a:p>
        </p:txBody>
      </p:sp>
    </p:spTree>
    <p:extLst>
      <p:ext uri="{BB962C8B-B14F-4D97-AF65-F5344CB8AC3E}">
        <p14:creationId xmlns:p14="http://schemas.microsoft.com/office/powerpoint/2010/main" val="3331449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dirty="0" smtClean="0"/>
              <a:t>Overview – Log Management </a:t>
            </a:r>
            <a:endParaRPr lang="en-US" altLang="zh-CN" dirty="0"/>
          </a:p>
        </p:txBody>
      </p:sp>
      <p:sp>
        <p:nvSpPr>
          <p:cNvPr id="5123" name="Rectangle 3"/>
          <p:cNvSpPr>
            <a:spLocks noGrp="1" noChangeArrowheads="1"/>
          </p:cNvSpPr>
          <p:nvPr>
            <p:ph type="body" idx="1"/>
          </p:nvPr>
        </p:nvSpPr>
        <p:spPr/>
        <p:txBody>
          <a:bodyPr>
            <a:normAutofit/>
          </a:bodyPr>
          <a:lstStyle/>
          <a:p>
            <a:pPr marL="0" indent="0">
              <a:buNone/>
            </a:pPr>
            <a:r>
              <a:rPr lang="en-US" altLang="zh-CN" dirty="0" smtClean="0"/>
              <a:t>Strategy</a:t>
            </a:r>
          </a:p>
          <a:p>
            <a:pPr marL="0" indent="0">
              <a:buNone/>
            </a:pPr>
            <a:r>
              <a:rPr lang="en-US" altLang="zh-CN" dirty="0"/>
              <a:t>3</a:t>
            </a:r>
            <a:r>
              <a:rPr lang="en-US" altLang="zh-CN" dirty="0" smtClean="0"/>
              <a:t>) Review Logs in a timely fashion</a:t>
            </a:r>
          </a:p>
          <a:p>
            <a:pPr marL="971550" lvl="1" indent="-514350">
              <a:buFont typeface="+mj-lt"/>
              <a:buAutoNum type="alphaLcPeriod"/>
            </a:pPr>
            <a:r>
              <a:rPr lang="en-US" altLang="zh-CN" dirty="0" smtClean="0"/>
              <a:t>Define and document Service Level Agreements (SLAs) and Standard Operating Procedures (SOPs) </a:t>
            </a:r>
          </a:p>
          <a:p>
            <a:pPr lvl="2"/>
            <a:r>
              <a:rPr lang="en-US" altLang="zh-CN" dirty="0" smtClean="0"/>
              <a:t>Per event of Interest define the time frame for follow up</a:t>
            </a:r>
          </a:p>
          <a:p>
            <a:pPr lvl="2"/>
            <a:r>
              <a:rPr lang="en-US" altLang="zh-CN" dirty="0" smtClean="0"/>
              <a:t>Define and document the minimum process for follow up </a:t>
            </a:r>
          </a:p>
          <a:p>
            <a:pPr lvl="2"/>
            <a:r>
              <a:rPr lang="en-US" altLang="zh-CN" dirty="0" smtClean="0"/>
              <a:t>Define standard response for each event investigated</a:t>
            </a:r>
          </a:p>
          <a:p>
            <a:pPr marL="914400" lvl="2" indent="0">
              <a:buNone/>
            </a:pPr>
            <a:endParaRPr lang="en-US" altLang="zh-CN" dirty="0" smtClean="0"/>
          </a:p>
          <a:p>
            <a:pPr marL="971550" lvl="1" indent="-514350">
              <a:buFont typeface="+mj-lt"/>
              <a:buAutoNum type="alphaLcPeriod"/>
            </a:pPr>
            <a:r>
              <a:rPr lang="en-US" altLang="zh-CN" dirty="0" smtClean="0"/>
              <a:t>Define regular reports for review of key events and oversight.</a:t>
            </a:r>
          </a:p>
          <a:p>
            <a:pPr marL="971550" lvl="1" indent="-514350">
              <a:buFont typeface="+mj-lt"/>
              <a:buAutoNum type="alphaLcPeriod"/>
            </a:pPr>
            <a:endParaRPr lang="en-US" altLang="zh-CN" dirty="0"/>
          </a:p>
          <a:p>
            <a:pPr marL="971550" lvl="1" indent="-514350">
              <a:buAutoNum type="alphaLcPeriod"/>
            </a:pPr>
            <a:endParaRPr lang="en-US" altLang="zh-CN" dirty="0" smtClean="0"/>
          </a:p>
          <a:p>
            <a:pPr marL="0" indent="0">
              <a:buNone/>
            </a:pPr>
            <a:endParaRPr lang="en-US" altLang="zh-CN" dirty="0" smtClean="0"/>
          </a:p>
          <a:p>
            <a:pPr marL="0" indent="0">
              <a:buNone/>
            </a:pPr>
            <a:endParaRPr lang="en-US" altLang="zh-CN" dirty="0"/>
          </a:p>
        </p:txBody>
      </p:sp>
    </p:spTree>
    <p:extLst>
      <p:ext uri="{BB962C8B-B14F-4D97-AF65-F5344CB8AC3E}">
        <p14:creationId xmlns:p14="http://schemas.microsoft.com/office/powerpoint/2010/main" val="1777523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dirty="0" smtClean="0"/>
              <a:t>Overview – Log Management </a:t>
            </a:r>
            <a:endParaRPr lang="en-US" altLang="zh-CN" dirty="0"/>
          </a:p>
        </p:txBody>
      </p:sp>
      <p:sp>
        <p:nvSpPr>
          <p:cNvPr id="5123" name="Rectangle 3"/>
          <p:cNvSpPr>
            <a:spLocks noGrp="1" noChangeArrowheads="1"/>
          </p:cNvSpPr>
          <p:nvPr>
            <p:ph type="body" idx="1"/>
          </p:nvPr>
        </p:nvSpPr>
        <p:spPr/>
        <p:txBody>
          <a:bodyPr>
            <a:normAutofit/>
          </a:bodyPr>
          <a:lstStyle/>
          <a:p>
            <a:pPr marL="0" indent="0">
              <a:buNone/>
            </a:pPr>
            <a:r>
              <a:rPr lang="en-US" altLang="zh-CN" dirty="0" smtClean="0"/>
              <a:t>Strategy</a:t>
            </a:r>
          </a:p>
          <a:p>
            <a:pPr marL="0" indent="0">
              <a:buNone/>
            </a:pPr>
            <a:r>
              <a:rPr lang="en-US" altLang="zh-CN" dirty="0" smtClean="0"/>
              <a:t>4) Create and audit trail for reviewed events</a:t>
            </a:r>
          </a:p>
          <a:p>
            <a:pPr marL="971550" lvl="1" indent="-514350">
              <a:buFont typeface="+mj-lt"/>
              <a:buAutoNum type="alphaLcPeriod"/>
            </a:pPr>
            <a:r>
              <a:rPr lang="en-US" altLang="zh-CN" dirty="0" smtClean="0"/>
              <a:t>Maintain an auditable trail to prove events of interest </a:t>
            </a:r>
          </a:p>
          <a:p>
            <a:pPr marL="971550" lvl="1" indent="-514350">
              <a:buFont typeface="+mj-lt"/>
              <a:buAutoNum type="alphaLcPeriod"/>
            </a:pPr>
            <a:r>
              <a:rPr lang="en-US" altLang="zh-CN" dirty="0" smtClean="0"/>
              <a:t>Document that each Event of Interest (EOI) was investigated using SOPs</a:t>
            </a:r>
          </a:p>
          <a:p>
            <a:pPr marL="971550" lvl="1" indent="-514350">
              <a:buFont typeface="+mj-lt"/>
              <a:buAutoNum type="alphaLcPeriod"/>
            </a:pPr>
            <a:endParaRPr lang="en-US" altLang="zh-CN" dirty="0"/>
          </a:p>
          <a:p>
            <a:pPr marL="971550" lvl="1" indent="-514350">
              <a:buAutoNum type="alphaLcPeriod"/>
            </a:pPr>
            <a:endParaRPr lang="en-US" altLang="zh-CN" dirty="0" smtClean="0"/>
          </a:p>
          <a:p>
            <a:pPr marL="0" indent="0">
              <a:buNone/>
            </a:pPr>
            <a:endParaRPr lang="en-US" altLang="zh-CN" dirty="0" smtClean="0"/>
          </a:p>
          <a:p>
            <a:pPr marL="0" indent="0">
              <a:buNone/>
            </a:pPr>
            <a:endParaRPr lang="en-US" altLang="zh-CN" dirty="0"/>
          </a:p>
        </p:txBody>
      </p:sp>
    </p:spTree>
    <p:extLst>
      <p:ext uri="{BB962C8B-B14F-4D97-AF65-F5344CB8AC3E}">
        <p14:creationId xmlns:p14="http://schemas.microsoft.com/office/powerpoint/2010/main" val="70085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mtClean="0"/>
              <a:t>syslog (1)</a:t>
            </a:r>
            <a:endParaRPr lang="th-TH" smtClean="0"/>
          </a:p>
        </p:txBody>
      </p:sp>
      <p:sp>
        <p:nvSpPr>
          <p:cNvPr id="3075" name="Rectangle 3"/>
          <p:cNvSpPr>
            <a:spLocks noGrp="1" noChangeArrowheads="1"/>
          </p:cNvSpPr>
          <p:nvPr>
            <p:ph type="body" idx="1"/>
          </p:nvPr>
        </p:nvSpPr>
        <p:spPr>
          <a:xfrm>
            <a:off x="2135188" y="1916113"/>
            <a:ext cx="7772400" cy="4608512"/>
          </a:xfrm>
        </p:spPr>
        <p:txBody>
          <a:bodyPr/>
          <a:lstStyle/>
          <a:p>
            <a:pPr eaLnBrk="1" hangingPunct="1">
              <a:lnSpc>
                <a:spcPct val="90000"/>
              </a:lnSpc>
              <a:defRPr/>
            </a:pPr>
            <a:r>
              <a:rPr lang="en-US" smtClean="0"/>
              <a:t>The purpose of syslog is to write system messages to a log</a:t>
            </a:r>
          </a:p>
          <a:p>
            <a:pPr eaLnBrk="1" hangingPunct="1">
              <a:lnSpc>
                <a:spcPct val="90000"/>
              </a:lnSpc>
              <a:defRPr/>
            </a:pPr>
            <a:r>
              <a:rPr lang="en-US" smtClean="0"/>
              <a:t>Syslog messages can include everything from critical alarm conditions to ordinary debugging statement</a:t>
            </a:r>
          </a:p>
          <a:p>
            <a:pPr eaLnBrk="1" hangingPunct="1">
              <a:lnSpc>
                <a:spcPct val="90000"/>
              </a:lnSpc>
              <a:defRPr/>
            </a:pPr>
            <a:r>
              <a:rPr lang="en-US" smtClean="0"/>
              <a:t>It provides a </a:t>
            </a:r>
            <a:r>
              <a:rPr lang="en-US" smtClean="0">
                <a:solidFill>
                  <a:schemeClr val="hlink"/>
                </a:solidFill>
              </a:rPr>
              <a:t>general trail</a:t>
            </a:r>
            <a:r>
              <a:rPr lang="en-US" smtClean="0"/>
              <a:t> of activities </a:t>
            </a:r>
          </a:p>
          <a:p>
            <a:pPr eaLnBrk="1" hangingPunct="1">
              <a:lnSpc>
                <a:spcPct val="90000"/>
              </a:lnSpc>
              <a:defRPr/>
            </a:pPr>
            <a:r>
              <a:rPr lang="en-US" smtClean="0"/>
              <a:t>It provides the capability for the device to emit event messages without solicitation</a:t>
            </a:r>
            <a:endParaRPr lang="th-TH" smtClean="0"/>
          </a:p>
        </p:txBody>
      </p:sp>
    </p:spTree>
    <p:extLst>
      <p:ext uri="{BB962C8B-B14F-4D97-AF65-F5344CB8AC3E}">
        <p14:creationId xmlns:p14="http://schemas.microsoft.com/office/powerpoint/2010/main" val="105285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t>syslog (2)</a:t>
            </a:r>
            <a:endParaRPr lang="th-TH" smtClean="0"/>
          </a:p>
        </p:txBody>
      </p:sp>
      <p:sp>
        <p:nvSpPr>
          <p:cNvPr id="8195" name="Rectangle 3"/>
          <p:cNvSpPr>
            <a:spLocks noGrp="1" noChangeArrowheads="1"/>
          </p:cNvSpPr>
          <p:nvPr>
            <p:ph type="body" idx="1"/>
          </p:nvPr>
        </p:nvSpPr>
        <p:spPr>
          <a:xfrm>
            <a:off x="2208213" y="1989139"/>
            <a:ext cx="7772400" cy="4651375"/>
          </a:xfrm>
        </p:spPr>
        <p:txBody>
          <a:bodyPr/>
          <a:lstStyle/>
          <a:p>
            <a:pPr eaLnBrk="1" hangingPunct="1">
              <a:defRPr/>
            </a:pPr>
            <a:r>
              <a:rPr lang="en-US" dirty="0" smtClean="0"/>
              <a:t>Syslog message has 2 parts</a:t>
            </a:r>
          </a:p>
          <a:p>
            <a:pPr lvl="1" eaLnBrk="1" hangingPunct="1">
              <a:defRPr/>
            </a:pPr>
            <a:r>
              <a:rPr lang="en-US" dirty="0" smtClean="0"/>
              <a:t>A message header and the message body</a:t>
            </a:r>
          </a:p>
          <a:p>
            <a:pPr eaLnBrk="1" hangingPunct="1">
              <a:defRPr/>
            </a:pPr>
            <a:r>
              <a:rPr lang="en-US" dirty="0" smtClean="0"/>
              <a:t>The message body contains the content of the message itself (</a:t>
            </a:r>
            <a:r>
              <a:rPr lang="en-US" dirty="0" err="1" smtClean="0"/>
              <a:t>english</a:t>
            </a:r>
            <a:r>
              <a:rPr lang="en-US" dirty="0" smtClean="0"/>
              <a:t> text, unstructured) </a:t>
            </a:r>
          </a:p>
          <a:p>
            <a:pPr eaLnBrk="1" hangingPunct="1">
              <a:defRPr/>
            </a:pPr>
            <a:r>
              <a:rPr lang="en-US" dirty="0" smtClean="0"/>
              <a:t>The message header contains minimal but essential information in structured manner </a:t>
            </a:r>
            <a:endParaRPr lang="th-TH" dirty="0" smtClean="0"/>
          </a:p>
        </p:txBody>
      </p:sp>
    </p:spTree>
    <p:extLst>
      <p:ext uri="{BB962C8B-B14F-4D97-AF65-F5344CB8AC3E}">
        <p14:creationId xmlns:p14="http://schemas.microsoft.com/office/powerpoint/2010/main" val="1927435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mtClean="0"/>
              <a:t>General syslog message</a:t>
            </a:r>
            <a:endParaRPr lang="th-TH" smtClean="0"/>
          </a:p>
        </p:txBody>
      </p:sp>
      <p:sp>
        <p:nvSpPr>
          <p:cNvPr id="9221" name="Rectangle 5"/>
          <p:cNvSpPr>
            <a:spLocks noGrp="1" noChangeArrowheads="1"/>
          </p:cNvSpPr>
          <p:nvPr>
            <p:ph type="body" sz="half" idx="2"/>
          </p:nvPr>
        </p:nvSpPr>
        <p:spPr>
          <a:xfrm>
            <a:off x="2135188" y="3284538"/>
            <a:ext cx="8343900" cy="3384550"/>
          </a:xfrm>
        </p:spPr>
        <p:txBody>
          <a:bodyPr/>
          <a:lstStyle/>
          <a:p>
            <a:pPr eaLnBrk="1" hangingPunct="1">
              <a:defRPr/>
            </a:pPr>
            <a:r>
              <a:rPr lang="en-US" dirty="0"/>
              <a:t>179.19.209.130 – IP Address</a:t>
            </a:r>
          </a:p>
          <a:p>
            <a:pPr eaLnBrk="1" hangingPunct="1">
              <a:defRPr/>
            </a:pPr>
            <a:r>
              <a:rPr lang="en-US" dirty="0"/>
              <a:t>000024 – sequence number</a:t>
            </a:r>
          </a:p>
          <a:p>
            <a:pPr eaLnBrk="1" hangingPunct="1">
              <a:defRPr/>
            </a:pPr>
            <a:r>
              <a:rPr lang="en-US" dirty="0"/>
              <a:t>Apr 12 18:01:55:643 – local time</a:t>
            </a:r>
          </a:p>
          <a:p>
            <a:pPr eaLnBrk="1" hangingPunct="1">
              <a:defRPr/>
            </a:pPr>
            <a:r>
              <a:rPr lang="en-US" dirty="0"/>
              <a:t>ENV_MON – facility emitting the alarm</a:t>
            </a:r>
          </a:p>
          <a:p>
            <a:pPr eaLnBrk="1" hangingPunct="1">
              <a:defRPr/>
            </a:pPr>
            <a:r>
              <a:rPr lang="en-US" dirty="0"/>
              <a:t>1 – severity</a:t>
            </a:r>
          </a:p>
          <a:p>
            <a:pPr eaLnBrk="1" hangingPunct="1">
              <a:defRPr/>
            </a:pPr>
            <a:r>
              <a:rPr lang="en-US" dirty="0"/>
              <a:t>SHUTDOWN – Event </a:t>
            </a:r>
            <a:endParaRPr lang="th-TH" dirty="0"/>
          </a:p>
        </p:txBody>
      </p:sp>
      <p:pic>
        <p:nvPicPr>
          <p:cNvPr id="6148" name="Picture 8" descr="scan0016"/>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24001" y="2205038"/>
            <a:ext cx="8964613" cy="52705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749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mtClean="0"/>
              <a:t>syslog Protocol</a:t>
            </a:r>
            <a:endParaRPr lang="th-TH" smtClean="0"/>
          </a:p>
        </p:txBody>
      </p:sp>
      <p:sp>
        <p:nvSpPr>
          <p:cNvPr id="11267" name="Rectangle 3"/>
          <p:cNvSpPr>
            <a:spLocks noGrp="1" noChangeArrowheads="1"/>
          </p:cNvSpPr>
          <p:nvPr>
            <p:ph type="body" idx="1"/>
          </p:nvPr>
        </p:nvSpPr>
        <p:spPr/>
        <p:txBody>
          <a:bodyPr/>
          <a:lstStyle/>
          <a:p>
            <a:pPr eaLnBrk="1" hangingPunct="1">
              <a:lnSpc>
                <a:spcPct val="90000"/>
              </a:lnSpc>
              <a:defRPr/>
            </a:pPr>
            <a:r>
              <a:rPr lang="en-US" dirty="0" smtClean="0"/>
              <a:t>IETF is in process of passing a particular version of </a:t>
            </a:r>
            <a:r>
              <a:rPr lang="en-US" dirty="0" err="1" smtClean="0"/>
              <a:t>syslog</a:t>
            </a:r>
            <a:r>
              <a:rPr lang="en-US" dirty="0" smtClean="0"/>
              <a:t> as a standard</a:t>
            </a:r>
          </a:p>
          <a:p>
            <a:pPr lvl="1" eaLnBrk="1" hangingPunct="1">
              <a:lnSpc>
                <a:spcPct val="90000"/>
              </a:lnSpc>
              <a:defRPr/>
            </a:pPr>
            <a:r>
              <a:rPr lang="en-US" dirty="0" smtClean="0"/>
              <a:t>RFC 3164 BSD </a:t>
            </a:r>
            <a:r>
              <a:rPr lang="en-US" dirty="0" err="1" smtClean="0"/>
              <a:t>syslog</a:t>
            </a:r>
            <a:r>
              <a:rPr lang="en-US" dirty="0" smtClean="0"/>
              <a:t> protocol</a:t>
            </a:r>
          </a:p>
          <a:p>
            <a:pPr lvl="1" eaLnBrk="1" hangingPunct="1">
              <a:lnSpc>
                <a:spcPct val="90000"/>
              </a:lnSpc>
              <a:defRPr/>
            </a:pPr>
            <a:r>
              <a:rPr lang="en-US" dirty="0" smtClean="0"/>
              <a:t>RFC 3195 reliable delivery for </a:t>
            </a:r>
            <a:r>
              <a:rPr lang="en-US" dirty="0" err="1" smtClean="0"/>
              <a:t>syslog</a:t>
            </a:r>
            <a:endParaRPr lang="th-TH" dirty="0" smtClean="0"/>
          </a:p>
          <a:p>
            <a:pPr eaLnBrk="1" hangingPunct="1">
              <a:lnSpc>
                <a:spcPct val="90000"/>
              </a:lnSpc>
              <a:defRPr/>
            </a:pPr>
            <a:r>
              <a:rPr lang="en-US" dirty="0" smtClean="0"/>
              <a:t>Refer to RFC3164 (RFC 5424)</a:t>
            </a:r>
          </a:p>
          <a:p>
            <a:pPr lvl="1" eaLnBrk="1" hangingPunct="1">
              <a:lnSpc>
                <a:spcPct val="90000"/>
              </a:lnSpc>
              <a:defRPr/>
            </a:pPr>
            <a:r>
              <a:rPr lang="en-US" dirty="0" smtClean="0"/>
              <a:t>UDP is used as transport service</a:t>
            </a:r>
          </a:p>
          <a:p>
            <a:pPr lvl="1" eaLnBrk="1" hangingPunct="1">
              <a:lnSpc>
                <a:spcPct val="90000"/>
              </a:lnSpc>
              <a:defRPr/>
            </a:pPr>
            <a:r>
              <a:rPr lang="en-US" dirty="0" smtClean="0"/>
              <a:t>Port 514</a:t>
            </a:r>
            <a:endParaRPr lang="th-TH" dirty="0" smtClean="0"/>
          </a:p>
        </p:txBody>
      </p:sp>
    </p:spTree>
    <p:extLst>
      <p:ext uri="{BB962C8B-B14F-4D97-AF65-F5344CB8AC3E}">
        <p14:creationId xmlns:p14="http://schemas.microsoft.com/office/powerpoint/2010/main" val="3942899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t>definition</a:t>
            </a:r>
            <a:endParaRPr lang="th-TH" smtClean="0"/>
          </a:p>
        </p:txBody>
      </p:sp>
      <p:sp>
        <p:nvSpPr>
          <p:cNvPr id="15363" name="Rectangle 3"/>
          <p:cNvSpPr>
            <a:spLocks noGrp="1" noChangeArrowheads="1"/>
          </p:cNvSpPr>
          <p:nvPr>
            <p:ph type="body" idx="1"/>
          </p:nvPr>
        </p:nvSpPr>
        <p:spPr/>
        <p:txBody>
          <a:bodyPr/>
          <a:lstStyle/>
          <a:p>
            <a:pPr eaLnBrk="1" hangingPunct="1">
              <a:defRPr/>
            </a:pPr>
            <a:r>
              <a:rPr lang="en-US"/>
              <a:t>A machine that can generate a message will be called a </a:t>
            </a:r>
            <a:r>
              <a:rPr lang="en-US">
                <a:solidFill>
                  <a:schemeClr val="hlink"/>
                </a:solidFill>
              </a:rPr>
              <a:t>"device".</a:t>
            </a:r>
          </a:p>
          <a:p>
            <a:pPr eaLnBrk="1" hangingPunct="1">
              <a:defRPr/>
            </a:pPr>
            <a:r>
              <a:rPr lang="en-US"/>
              <a:t>A machine that can receive the message and forward it to another machine will be called a </a:t>
            </a:r>
            <a:r>
              <a:rPr lang="en-US">
                <a:solidFill>
                  <a:schemeClr val="hlink"/>
                </a:solidFill>
              </a:rPr>
              <a:t>"relay".</a:t>
            </a:r>
          </a:p>
          <a:p>
            <a:pPr eaLnBrk="1" hangingPunct="1">
              <a:defRPr/>
            </a:pPr>
            <a:r>
              <a:rPr lang="en-US"/>
              <a:t>A machine that receives the message and does not relay it to any other machines will be called a </a:t>
            </a:r>
            <a:r>
              <a:rPr lang="en-US">
                <a:solidFill>
                  <a:schemeClr val="hlink"/>
                </a:solidFill>
              </a:rPr>
              <a:t>"collector".</a:t>
            </a:r>
            <a:r>
              <a:rPr lang="en-US"/>
              <a:t> This has been commonly known as a </a:t>
            </a:r>
            <a:r>
              <a:rPr lang="en-US">
                <a:solidFill>
                  <a:schemeClr val="hlink"/>
                </a:solidFill>
              </a:rPr>
              <a:t>"syslog server".</a:t>
            </a:r>
          </a:p>
        </p:txBody>
      </p:sp>
    </p:spTree>
    <p:extLst>
      <p:ext uri="{BB962C8B-B14F-4D97-AF65-F5344CB8AC3E}">
        <p14:creationId xmlns:p14="http://schemas.microsoft.com/office/powerpoint/2010/main" val="2551858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LOGS - LOGS - LOGS</a:t>
            </a:r>
            <a:endParaRPr lang="en-US" dirty="0"/>
          </a:p>
        </p:txBody>
      </p:sp>
      <p:sp>
        <p:nvSpPr>
          <p:cNvPr id="3" name="Content Placeholder 2"/>
          <p:cNvSpPr>
            <a:spLocks noGrp="1"/>
          </p:cNvSpPr>
          <p:nvPr>
            <p:ph idx="1"/>
          </p:nvPr>
        </p:nvSpPr>
        <p:spPr/>
        <p:txBody>
          <a:bodyPr/>
          <a:lstStyle/>
          <a:p>
            <a:r>
              <a:rPr lang="en-US" dirty="0" smtClean="0"/>
              <a:t>TOO Many logs, too much data, not enough time..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2357437"/>
            <a:ext cx="4500563" cy="4500563"/>
          </a:xfrm>
          <a:prstGeom prst="rect">
            <a:avLst/>
          </a:prstGeom>
        </p:spPr>
      </p:pic>
    </p:spTree>
    <p:extLst>
      <p:ext uri="{BB962C8B-B14F-4D97-AF65-F5344CB8AC3E}">
        <p14:creationId xmlns:p14="http://schemas.microsoft.com/office/powerpoint/2010/main" val="3769873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syslog message</a:t>
            </a:r>
            <a:endParaRPr lang="th-TH" smtClean="0"/>
          </a:p>
        </p:txBody>
      </p:sp>
      <p:sp>
        <p:nvSpPr>
          <p:cNvPr id="16387" name="Rectangle 3"/>
          <p:cNvSpPr>
            <a:spLocks noGrp="1" noChangeArrowheads="1"/>
          </p:cNvSpPr>
          <p:nvPr>
            <p:ph type="body" idx="1"/>
          </p:nvPr>
        </p:nvSpPr>
        <p:spPr/>
        <p:txBody>
          <a:bodyPr/>
          <a:lstStyle/>
          <a:p>
            <a:pPr eaLnBrk="1" hangingPunct="1">
              <a:defRPr/>
            </a:pPr>
            <a:r>
              <a:rPr lang="en-US" dirty="0" smtClean="0"/>
              <a:t>Consists of 3 parts :PRI /HEADER/MSG</a:t>
            </a:r>
          </a:p>
          <a:p>
            <a:pPr eaLnBrk="1" hangingPunct="1">
              <a:defRPr/>
            </a:pPr>
            <a:r>
              <a:rPr lang="en-US" smtClean="0"/>
              <a:t>Length Maximum 2048 </a:t>
            </a:r>
            <a:r>
              <a:rPr lang="en-US" dirty="0" smtClean="0"/>
              <a:t>bytes or less</a:t>
            </a:r>
            <a:endParaRPr lang="th-TH" dirty="0" smtClean="0"/>
          </a:p>
        </p:txBody>
      </p:sp>
    </p:spTree>
    <p:extLst>
      <p:ext uri="{BB962C8B-B14F-4D97-AF65-F5344CB8AC3E}">
        <p14:creationId xmlns:p14="http://schemas.microsoft.com/office/powerpoint/2010/main" val="4099193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mtClean="0"/>
              <a:t>PRI (Priority) part </a:t>
            </a:r>
            <a:endParaRPr lang="th-TH" smtClean="0"/>
          </a:p>
        </p:txBody>
      </p:sp>
      <p:sp>
        <p:nvSpPr>
          <p:cNvPr id="12291" name="Rectangle 3"/>
          <p:cNvSpPr>
            <a:spLocks noGrp="1" noChangeArrowheads="1"/>
          </p:cNvSpPr>
          <p:nvPr>
            <p:ph type="body" idx="1"/>
          </p:nvPr>
        </p:nvSpPr>
        <p:spPr>
          <a:xfrm>
            <a:off x="1919288" y="2017714"/>
            <a:ext cx="8559800" cy="4840287"/>
          </a:xfrm>
        </p:spPr>
        <p:txBody>
          <a:bodyPr/>
          <a:lstStyle/>
          <a:p>
            <a:pPr eaLnBrk="1" hangingPunct="1">
              <a:defRPr/>
            </a:pPr>
            <a:r>
              <a:rPr lang="en-US" smtClean="0"/>
              <a:t>Priority – combination of a facility and severity </a:t>
            </a:r>
          </a:p>
          <a:p>
            <a:pPr lvl="1" eaLnBrk="1" hangingPunct="1">
              <a:defRPr/>
            </a:pPr>
            <a:r>
              <a:rPr lang="en-US" smtClean="0"/>
              <a:t>Facility – category of a message (kernel message) , it is a numeric code </a:t>
            </a:r>
          </a:p>
          <a:p>
            <a:pPr lvl="1" eaLnBrk="1" hangingPunct="1">
              <a:defRPr/>
            </a:pPr>
            <a:r>
              <a:rPr lang="en-US" smtClean="0"/>
              <a:t>Severity – numeric code 0 -7 , 0 is the most severe</a:t>
            </a:r>
          </a:p>
          <a:p>
            <a:pPr lvl="1" eaLnBrk="1" hangingPunct="1">
              <a:defRPr/>
            </a:pPr>
            <a:r>
              <a:rPr lang="en-US" smtClean="0"/>
              <a:t>Priority is formed by multiplying the numeric code of the facility by 8 and adding the severity </a:t>
            </a:r>
          </a:p>
          <a:p>
            <a:pPr lvl="1" eaLnBrk="1" hangingPunct="1">
              <a:defRPr/>
            </a:pPr>
            <a:r>
              <a:rPr lang="en-US" smtClean="0"/>
              <a:t>Facility 7 and severity 3 , so priority = 59</a:t>
            </a:r>
          </a:p>
          <a:p>
            <a:pPr eaLnBrk="1" hangingPunct="1">
              <a:defRPr/>
            </a:pPr>
            <a:endParaRPr lang="th-TH" smtClean="0"/>
          </a:p>
        </p:txBody>
      </p:sp>
    </p:spTree>
    <p:extLst>
      <p:ext uri="{BB962C8B-B14F-4D97-AF65-F5344CB8AC3E}">
        <p14:creationId xmlns:p14="http://schemas.microsoft.com/office/powerpoint/2010/main" val="1494624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mtClean="0"/>
              <a:t>Example of Facility code</a:t>
            </a:r>
            <a:endParaRPr lang="th-TH" smtClean="0"/>
          </a:p>
        </p:txBody>
      </p:sp>
      <p:pic>
        <p:nvPicPr>
          <p:cNvPr id="11267"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9" y="1916113"/>
            <a:ext cx="6842125" cy="195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0014" y="3933826"/>
            <a:ext cx="6694487" cy="219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4847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mtClean="0"/>
              <a:t>Example of Severity</a:t>
            </a:r>
            <a:endParaRPr lang="th-TH" smtClean="0"/>
          </a:p>
        </p:txBody>
      </p:sp>
      <p:pic>
        <p:nvPicPr>
          <p:cNvPr id="12291"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888" y="1989139"/>
            <a:ext cx="723265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436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HEADER part (1)</a:t>
            </a:r>
            <a:endParaRPr lang="th-TH" smtClean="0"/>
          </a:p>
        </p:txBody>
      </p:sp>
      <p:sp>
        <p:nvSpPr>
          <p:cNvPr id="13315" name="Rectangle 3"/>
          <p:cNvSpPr>
            <a:spLocks noGrp="1" noChangeArrowheads="1"/>
          </p:cNvSpPr>
          <p:nvPr>
            <p:ph type="body" idx="1"/>
          </p:nvPr>
        </p:nvSpPr>
        <p:spPr>
          <a:xfrm>
            <a:off x="1919288" y="2017714"/>
            <a:ext cx="8559800" cy="4579937"/>
          </a:xfrm>
        </p:spPr>
        <p:txBody>
          <a:bodyPr/>
          <a:lstStyle/>
          <a:p>
            <a:pPr eaLnBrk="1" hangingPunct="1">
              <a:defRPr/>
            </a:pPr>
            <a:r>
              <a:rPr lang="en-US" dirty="0"/>
              <a:t>The HEADER part contains a timestamp and an indication of the hostname or IP address of the device</a:t>
            </a:r>
          </a:p>
          <a:p>
            <a:pPr eaLnBrk="1" hangingPunct="1">
              <a:defRPr/>
            </a:pPr>
            <a:r>
              <a:rPr lang="en-US" dirty="0"/>
              <a:t>The HEADER part of the syslog packet MUST contain visible (printing) characters (7-bit </a:t>
            </a:r>
            <a:r>
              <a:rPr lang="en-US" dirty="0" err="1"/>
              <a:t>Ascii</a:t>
            </a:r>
            <a:r>
              <a:rPr lang="en-US" dirty="0"/>
              <a:t>) </a:t>
            </a:r>
          </a:p>
          <a:p>
            <a:pPr eaLnBrk="1" hangingPunct="1">
              <a:defRPr/>
            </a:pPr>
            <a:r>
              <a:rPr lang="en-US" dirty="0"/>
              <a:t>HOSTNAME field will contain the hostname or IP address</a:t>
            </a:r>
          </a:p>
          <a:p>
            <a:pPr eaLnBrk="1" hangingPunct="1">
              <a:defRPr/>
            </a:pPr>
            <a:r>
              <a:rPr lang="en-US" dirty="0"/>
              <a:t>Timestamp field will contain the local time and is in the format of “</a:t>
            </a:r>
            <a:r>
              <a:rPr lang="en-US" dirty="0" err="1"/>
              <a:t>Mmm</a:t>
            </a:r>
            <a:r>
              <a:rPr lang="en-US" dirty="0"/>
              <a:t> </a:t>
            </a:r>
            <a:r>
              <a:rPr lang="en-US" dirty="0" err="1"/>
              <a:t>dd</a:t>
            </a:r>
            <a:r>
              <a:rPr lang="en-US" dirty="0"/>
              <a:t> </a:t>
            </a:r>
            <a:r>
              <a:rPr lang="en-US" dirty="0" err="1"/>
              <a:t>hh:mm:ss</a:t>
            </a:r>
            <a:r>
              <a:rPr lang="en-US" dirty="0"/>
              <a:t>" </a:t>
            </a:r>
          </a:p>
        </p:txBody>
      </p:sp>
    </p:spTree>
    <p:extLst>
      <p:ext uri="{BB962C8B-B14F-4D97-AF65-F5344CB8AC3E}">
        <p14:creationId xmlns:p14="http://schemas.microsoft.com/office/powerpoint/2010/main" val="2867861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HEADER part (2)</a:t>
            </a:r>
            <a:endParaRPr lang="th-TH" smtClean="0"/>
          </a:p>
        </p:txBody>
      </p:sp>
      <p:sp>
        <p:nvSpPr>
          <p:cNvPr id="21507" name="Rectangle 3"/>
          <p:cNvSpPr>
            <a:spLocks noGrp="1" noChangeArrowheads="1"/>
          </p:cNvSpPr>
          <p:nvPr>
            <p:ph type="body" idx="1"/>
          </p:nvPr>
        </p:nvSpPr>
        <p:spPr>
          <a:xfrm>
            <a:off x="1919288" y="2017714"/>
            <a:ext cx="8559800" cy="4651375"/>
          </a:xfrm>
        </p:spPr>
        <p:txBody>
          <a:bodyPr/>
          <a:lstStyle/>
          <a:p>
            <a:pPr eaLnBrk="1" hangingPunct="1">
              <a:lnSpc>
                <a:spcPct val="90000"/>
              </a:lnSpc>
              <a:defRPr/>
            </a:pPr>
            <a:r>
              <a:rPr lang="en-US" dirty="0" err="1"/>
              <a:t>Mmm</a:t>
            </a:r>
            <a:r>
              <a:rPr lang="en-US" dirty="0"/>
              <a:t> –month of the year with the first character in uppercase and the other two characters in lowercase</a:t>
            </a:r>
          </a:p>
          <a:p>
            <a:pPr eaLnBrk="1" hangingPunct="1">
              <a:lnSpc>
                <a:spcPct val="90000"/>
              </a:lnSpc>
              <a:buFontTx/>
              <a:buNone/>
              <a:defRPr/>
            </a:pPr>
            <a:r>
              <a:rPr lang="en-US" dirty="0"/>
              <a:t>	“Jan, Feb, Mar, Apr, May, Jun, Jul, Aug, Sep, Oct, Nov, Dec”</a:t>
            </a:r>
          </a:p>
          <a:p>
            <a:pPr eaLnBrk="1" hangingPunct="1">
              <a:lnSpc>
                <a:spcPct val="90000"/>
              </a:lnSpc>
              <a:defRPr/>
            </a:pPr>
            <a:r>
              <a:rPr lang="en-US" dirty="0" err="1"/>
              <a:t>dd</a:t>
            </a:r>
            <a:r>
              <a:rPr lang="en-US" dirty="0"/>
              <a:t> -</a:t>
            </a:r>
            <a:r>
              <a:rPr lang="en-US" dirty="0" err="1"/>
              <a:t>dd</a:t>
            </a:r>
            <a:r>
              <a:rPr lang="en-US" dirty="0"/>
              <a:t> is the day of the month. </a:t>
            </a:r>
          </a:p>
          <a:p>
            <a:pPr lvl="1" eaLnBrk="1" hangingPunct="1">
              <a:lnSpc>
                <a:spcPct val="90000"/>
              </a:lnSpc>
              <a:defRPr/>
            </a:pPr>
            <a:r>
              <a:rPr lang="en-US" dirty="0"/>
              <a:t>If the day of the month is less than 10, then it MUST be represented as a space and then the number. </a:t>
            </a:r>
          </a:p>
          <a:p>
            <a:pPr eaLnBrk="1" hangingPunct="1">
              <a:lnSpc>
                <a:spcPct val="90000"/>
              </a:lnSpc>
              <a:defRPr/>
            </a:pPr>
            <a:r>
              <a:rPr lang="en-US" dirty="0"/>
              <a:t>For example,</a:t>
            </a:r>
          </a:p>
          <a:p>
            <a:pPr lvl="1" eaLnBrk="1" hangingPunct="1">
              <a:lnSpc>
                <a:spcPct val="90000"/>
              </a:lnSpc>
              <a:defRPr/>
            </a:pPr>
            <a:r>
              <a:rPr lang="en-US" dirty="0"/>
              <a:t> the 7th day of August would be represented as "Aug 7", with two spaces between the "g" and the "7</a:t>
            </a:r>
          </a:p>
        </p:txBody>
      </p:sp>
    </p:spTree>
    <p:extLst>
      <p:ext uri="{BB962C8B-B14F-4D97-AF65-F5344CB8AC3E}">
        <p14:creationId xmlns:p14="http://schemas.microsoft.com/office/powerpoint/2010/main" val="29816463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mtClean="0"/>
              <a:t>HEADER part (3)</a:t>
            </a:r>
            <a:endParaRPr lang="th-TH" smtClean="0"/>
          </a:p>
        </p:txBody>
      </p:sp>
      <p:sp>
        <p:nvSpPr>
          <p:cNvPr id="22531" name="Rectangle 3"/>
          <p:cNvSpPr>
            <a:spLocks noGrp="1" noChangeArrowheads="1"/>
          </p:cNvSpPr>
          <p:nvPr>
            <p:ph type="body" idx="1"/>
          </p:nvPr>
        </p:nvSpPr>
        <p:spPr/>
        <p:txBody>
          <a:bodyPr/>
          <a:lstStyle/>
          <a:p>
            <a:pPr eaLnBrk="1" hangingPunct="1">
              <a:defRPr/>
            </a:pPr>
            <a:r>
              <a:rPr lang="th-TH" dirty="0" smtClean="0"/>
              <a:t>hh:mm:ss is the local time. </a:t>
            </a:r>
          </a:p>
          <a:p>
            <a:pPr eaLnBrk="1" hangingPunct="1">
              <a:defRPr/>
            </a:pPr>
            <a:r>
              <a:rPr lang="th-TH" dirty="0" smtClean="0"/>
              <a:t>The hour (hh) is represented in a </a:t>
            </a:r>
            <a:r>
              <a:rPr lang="en-US" dirty="0" smtClean="0"/>
              <a:t>24-</a:t>
            </a:r>
            <a:r>
              <a:rPr lang="th-TH" dirty="0" smtClean="0"/>
              <a:t>hour format. </a:t>
            </a:r>
          </a:p>
          <a:p>
            <a:pPr lvl="1" eaLnBrk="1" hangingPunct="1">
              <a:defRPr/>
            </a:pPr>
            <a:r>
              <a:rPr lang="th-TH" dirty="0" smtClean="0"/>
              <a:t>Valid entries are between </a:t>
            </a:r>
            <a:r>
              <a:rPr lang="en-US" dirty="0" smtClean="0"/>
              <a:t>00</a:t>
            </a:r>
            <a:r>
              <a:rPr lang="th-TH" dirty="0" smtClean="0"/>
              <a:t> and </a:t>
            </a:r>
            <a:r>
              <a:rPr lang="en-US" dirty="0" smtClean="0"/>
              <a:t>23</a:t>
            </a:r>
            <a:endParaRPr lang="th-TH" dirty="0" smtClean="0"/>
          </a:p>
          <a:p>
            <a:pPr eaLnBrk="1" hangingPunct="1">
              <a:defRPr/>
            </a:pPr>
            <a:r>
              <a:rPr lang="th-TH" dirty="0" smtClean="0"/>
              <a:t> The minute (mm) and second (ss) entries are between </a:t>
            </a:r>
            <a:r>
              <a:rPr lang="en-US" dirty="0" smtClean="0"/>
              <a:t>00 - 59</a:t>
            </a:r>
            <a:endParaRPr lang="th-TH" dirty="0" smtClean="0"/>
          </a:p>
          <a:p>
            <a:pPr eaLnBrk="1" hangingPunct="1">
              <a:defRPr/>
            </a:pPr>
            <a:endParaRPr lang="th-TH" dirty="0" smtClean="0"/>
          </a:p>
        </p:txBody>
      </p:sp>
    </p:spTree>
    <p:extLst>
      <p:ext uri="{BB962C8B-B14F-4D97-AF65-F5344CB8AC3E}">
        <p14:creationId xmlns:p14="http://schemas.microsoft.com/office/powerpoint/2010/main" val="2852974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MSG part</a:t>
            </a:r>
            <a:r>
              <a:rPr lang="th-TH" smtClean="0"/>
              <a:t> </a:t>
            </a:r>
            <a:r>
              <a:rPr lang="en-US" smtClean="0"/>
              <a:t>(1)</a:t>
            </a:r>
            <a:endParaRPr lang="th-TH" smtClean="0"/>
          </a:p>
        </p:txBody>
      </p:sp>
      <p:sp>
        <p:nvSpPr>
          <p:cNvPr id="23555" name="Rectangle 3"/>
          <p:cNvSpPr>
            <a:spLocks noGrp="1" noChangeArrowheads="1"/>
          </p:cNvSpPr>
          <p:nvPr>
            <p:ph type="body" idx="1"/>
          </p:nvPr>
        </p:nvSpPr>
        <p:spPr>
          <a:xfrm>
            <a:off x="1703388" y="2017714"/>
            <a:ext cx="8775700" cy="4840287"/>
          </a:xfrm>
        </p:spPr>
        <p:txBody>
          <a:bodyPr/>
          <a:lstStyle/>
          <a:p>
            <a:pPr eaLnBrk="1" hangingPunct="1">
              <a:defRPr/>
            </a:pPr>
            <a:r>
              <a:rPr lang="en-US" dirty="0"/>
              <a:t>It </a:t>
            </a:r>
            <a:r>
              <a:rPr lang="th-TH" dirty="0"/>
              <a:t>contain</a:t>
            </a:r>
            <a:r>
              <a:rPr lang="en-US" dirty="0"/>
              <a:t>s</a:t>
            </a:r>
            <a:r>
              <a:rPr lang="th-TH" dirty="0"/>
              <a:t> some additional information of the process that generated the message, and then the text of the message</a:t>
            </a:r>
          </a:p>
          <a:p>
            <a:pPr eaLnBrk="1" hangingPunct="1">
              <a:defRPr/>
            </a:pPr>
            <a:r>
              <a:rPr lang="en-US" dirty="0"/>
              <a:t>It has 2 fields : TAG and CONTENT</a:t>
            </a:r>
          </a:p>
          <a:p>
            <a:pPr eaLnBrk="1" hangingPunct="1">
              <a:defRPr/>
            </a:pPr>
            <a:r>
              <a:rPr lang="th-TH" dirty="0"/>
              <a:t>TAG field will be the name of the program or</a:t>
            </a:r>
          </a:p>
          <a:p>
            <a:pPr eaLnBrk="1" hangingPunct="1">
              <a:buFontTx/>
              <a:buNone/>
              <a:defRPr/>
            </a:pPr>
            <a:r>
              <a:rPr lang="th-TH" dirty="0"/>
              <a:t>    process that generated the message.</a:t>
            </a:r>
            <a:r>
              <a:rPr lang="en-US" dirty="0"/>
              <a:t>(not exceed 32 chars)</a:t>
            </a:r>
            <a:r>
              <a:rPr lang="th-TH" dirty="0"/>
              <a:t> </a:t>
            </a:r>
          </a:p>
          <a:p>
            <a:pPr eaLnBrk="1" hangingPunct="1">
              <a:defRPr/>
            </a:pPr>
            <a:r>
              <a:rPr lang="th-TH" dirty="0"/>
              <a:t>CONTENT </a:t>
            </a:r>
            <a:r>
              <a:rPr lang="en-US" dirty="0"/>
              <a:t>field </a:t>
            </a:r>
            <a:r>
              <a:rPr lang="th-TH" dirty="0"/>
              <a:t>contains the details of the message. </a:t>
            </a:r>
          </a:p>
          <a:p>
            <a:pPr lvl="1" eaLnBrk="1" hangingPunct="1">
              <a:defRPr/>
            </a:pPr>
            <a:r>
              <a:rPr lang="en-US" dirty="0"/>
              <a:t>T</a:t>
            </a:r>
            <a:r>
              <a:rPr lang="th-TH" dirty="0"/>
              <a:t>his has traditionally been a freeform message that gives some detailed information of the event</a:t>
            </a:r>
          </a:p>
        </p:txBody>
      </p:sp>
    </p:spTree>
    <p:extLst>
      <p:ext uri="{BB962C8B-B14F-4D97-AF65-F5344CB8AC3E}">
        <p14:creationId xmlns:p14="http://schemas.microsoft.com/office/powerpoint/2010/main" val="3896040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mtClean="0"/>
              <a:t>Example of syslog message</a:t>
            </a:r>
            <a:endParaRPr lang="th-TH" smtClean="0"/>
          </a:p>
        </p:txBody>
      </p:sp>
      <p:sp>
        <p:nvSpPr>
          <p:cNvPr id="24579" name="Rectangle 3"/>
          <p:cNvSpPr>
            <a:spLocks noGrp="1" noChangeArrowheads="1"/>
          </p:cNvSpPr>
          <p:nvPr>
            <p:ph type="body" idx="1"/>
          </p:nvPr>
        </p:nvSpPr>
        <p:spPr/>
        <p:txBody>
          <a:bodyPr/>
          <a:lstStyle/>
          <a:p>
            <a:pPr eaLnBrk="1" hangingPunct="1">
              <a:lnSpc>
                <a:spcPct val="90000"/>
              </a:lnSpc>
              <a:defRPr/>
            </a:pPr>
            <a:r>
              <a:rPr lang="th-TH" dirty="0" smtClean="0"/>
              <a:t>&lt;</a:t>
            </a:r>
            <a:r>
              <a:rPr lang="en-US" dirty="0" smtClean="0"/>
              <a:t>34&gt; </a:t>
            </a:r>
            <a:r>
              <a:rPr lang="th-TH" dirty="0" smtClean="0"/>
              <a:t>Oct </a:t>
            </a:r>
            <a:r>
              <a:rPr lang="en-US" dirty="0" smtClean="0"/>
              <a:t>11 22:14:15</a:t>
            </a:r>
            <a:r>
              <a:rPr lang="th-TH" dirty="0" smtClean="0"/>
              <a:t> mymachine su</a:t>
            </a:r>
            <a:r>
              <a:rPr lang="en-US" dirty="0" smtClean="0"/>
              <a:t>:</a:t>
            </a:r>
            <a:r>
              <a:rPr lang="th-TH" dirty="0" smtClean="0"/>
              <a:t> ’su root’ failed for lonvick on /dev/pts</a:t>
            </a:r>
            <a:r>
              <a:rPr lang="en-US" dirty="0" smtClean="0"/>
              <a:t>/8</a:t>
            </a:r>
            <a:endParaRPr lang="th-TH" dirty="0" smtClean="0"/>
          </a:p>
          <a:p>
            <a:pPr eaLnBrk="1" hangingPunct="1">
              <a:lnSpc>
                <a:spcPct val="90000"/>
              </a:lnSpc>
              <a:defRPr/>
            </a:pPr>
            <a:r>
              <a:rPr lang="en-US" dirty="0" smtClean="0"/>
              <a:t>&lt;34&gt; - priority</a:t>
            </a:r>
          </a:p>
          <a:p>
            <a:pPr eaLnBrk="1" hangingPunct="1">
              <a:lnSpc>
                <a:spcPct val="90000"/>
              </a:lnSpc>
              <a:defRPr/>
            </a:pPr>
            <a:r>
              <a:rPr lang="th-TH" dirty="0" smtClean="0"/>
              <a:t>Oct </a:t>
            </a:r>
            <a:r>
              <a:rPr lang="en-US" dirty="0" smtClean="0"/>
              <a:t>11 22:14:15 – timestamp</a:t>
            </a:r>
          </a:p>
          <a:p>
            <a:pPr eaLnBrk="1" hangingPunct="1">
              <a:lnSpc>
                <a:spcPct val="90000"/>
              </a:lnSpc>
              <a:defRPr/>
            </a:pPr>
            <a:r>
              <a:rPr lang="th-TH" dirty="0" smtClean="0"/>
              <a:t>mymachine</a:t>
            </a:r>
            <a:r>
              <a:rPr lang="en-US" dirty="0" smtClean="0"/>
              <a:t> – hostname</a:t>
            </a:r>
          </a:p>
          <a:p>
            <a:pPr eaLnBrk="1" hangingPunct="1">
              <a:lnSpc>
                <a:spcPct val="90000"/>
              </a:lnSpc>
              <a:defRPr/>
            </a:pPr>
            <a:r>
              <a:rPr lang="en-US" dirty="0" err="1" smtClean="0"/>
              <a:t>su</a:t>
            </a:r>
            <a:r>
              <a:rPr lang="en-US" dirty="0" smtClean="0"/>
              <a:t> – TAG</a:t>
            </a:r>
          </a:p>
          <a:p>
            <a:pPr eaLnBrk="1" hangingPunct="1">
              <a:lnSpc>
                <a:spcPct val="90000"/>
              </a:lnSpc>
              <a:defRPr/>
            </a:pPr>
            <a:r>
              <a:rPr lang="en-US" dirty="0" smtClean="0"/>
              <a:t>:</a:t>
            </a:r>
            <a:r>
              <a:rPr lang="th-TH" dirty="0" smtClean="0"/>
              <a:t> ’su root’ failed for lonvick on /dev/pts/</a:t>
            </a:r>
            <a:r>
              <a:rPr lang="en-US" dirty="0" smtClean="0"/>
              <a:t>8- Content </a:t>
            </a:r>
            <a:endParaRPr lang="th-TH" dirty="0" smtClean="0"/>
          </a:p>
          <a:p>
            <a:pPr eaLnBrk="1" hangingPunct="1">
              <a:lnSpc>
                <a:spcPct val="90000"/>
              </a:lnSpc>
              <a:defRPr/>
            </a:pPr>
            <a:endParaRPr lang="th-TH" dirty="0" smtClean="0"/>
          </a:p>
        </p:txBody>
      </p:sp>
    </p:spTree>
    <p:extLst>
      <p:ext uri="{BB962C8B-B14F-4D97-AF65-F5344CB8AC3E}">
        <p14:creationId xmlns:p14="http://schemas.microsoft.com/office/powerpoint/2010/main" val="3600910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mtClean="0"/>
              <a:t>Security consideration (1)</a:t>
            </a:r>
            <a:endParaRPr lang="th-TH" smtClean="0"/>
          </a:p>
        </p:txBody>
      </p:sp>
      <p:sp>
        <p:nvSpPr>
          <p:cNvPr id="25603" name="Rectangle 3"/>
          <p:cNvSpPr>
            <a:spLocks noGrp="1" noChangeArrowheads="1"/>
          </p:cNvSpPr>
          <p:nvPr>
            <p:ph type="body" idx="1"/>
          </p:nvPr>
        </p:nvSpPr>
        <p:spPr/>
        <p:txBody>
          <a:bodyPr/>
          <a:lstStyle/>
          <a:p>
            <a:pPr eaLnBrk="1" hangingPunct="1">
              <a:lnSpc>
                <a:spcPct val="90000"/>
              </a:lnSpc>
              <a:defRPr/>
            </a:pPr>
            <a:r>
              <a:rPr lang="en-US" smtClean="0"/>
              <a:t>Authentication</a:t>
            </a:r>
            <a:endParaRPr lang="th-TH" smtClean="0"/>
          </a:p>
          <a:p>
            <a:pPr lvl="1" eaLnBrk="1" hangingPunct="1">
              <a:lnSpc>
                <a:spcPct val="90000"/>
              </a:lnSpc>
              <a:defRPr/>
            </a:pPr>
            <a:r>
              <a:rPr lang="th-TH" smtClean="0"/>
              <a:t>The syslog delivery mechanism does not strongly associate the message with the message sender</a:t>
            </a:r>
          </a:p>
          <a:p>
            <a:pPr lvl="1" eaLnBrk="1" hangingPunct="1">
              <a:lnSpc>
                <a:spcPct val="90000"/>
              </a:lnSpc>
              <a:defRPr/>
            </a:pPr>
            <a:r>
              <a:rPr lang="th-TH" smtClean="0"/>
              <a:t>a misconfigured machine may send syslog messages to a collector representing itself as another machine</a:t>
            </a:r>
          </a:p>
          <a:p>
            <a:pPr lvl="1" eaLnBrk="1" hangingPunct="1">
              <a:lnSpc>
                <a:spcPct val="90000"/>
              </a:lnSpc>
              <a:defRPr/>
            </a:pPr>
            <a:r>
              <a:rPr lang="th-TH" smtClean="0"/>
              <a:t>An attacker may transmit syslog messages </a:t>
            </a:r>
            <a:r>
              <a:rPr lang="en-US" smtClean="0"/>
              <a:t>to </a:t>
            </a:r>
            <a:r>
              <a:rPr lang="th-TH" smtClean="0"/>
              <a:t>a collector.</a:t>
            </a:r>
          </a:p>
          <a:p>
            <a:pPr lvl="1" eaLnBrk="1" hangingPunct="1">
              <a:lnSpc>
                <a:spcPct val="90000"/>
              </a:lnSpc>
              <a:buFont typeface="Tahoma" panose="020B0604030504040204" pitchFamily="34" charset="0"/>
              <a:buNone/>
              <a:defRPr/>
            </a:pPr>
            <a:endParaRPr lang="th-TH" smtClean="0"/>
          </a:p>
          <a:p>
            <a:pPr eaLnBrk="1" hangingPunct="1">
              <a:lnSpc>
                <a:spcPct val="90000"/>
              </a:lnSpc>
              <a:defRPr/>
            </a:pPr>
            <a:endParaRPr lang="th-TH" smtClean="0"/>
          </a:p>
        </p:txBody>
      </p:sp>
    </p:spTree>
    <p:extLst>
      <p:ext uri="{BB962C8B-B14F-4D97-AF65-F5344CB8AC3E}">
        <p14:creationId xmlns:p14="http://schemas.microsoft.com/office/powerpoint/2010/main" val="3464070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9346" name="Rectangle 2"/>
          <p:cNvSpPr>
            <a:spLocks noGrp="1" noChangeArrowheads="1"/>
          </p:cNvSpPr>
          <p:nvPr>
            <p:ph type="title"/>
          </p:nvPr>
        </p:nvSpPr>
        <p:spPr/>
        <p:txBody>
          <a:bodyPr/>
          <a:lstStyle/>
          <a:p>
            <a:r>
              <a:rPr lang="en-US" altLang="en-US"/>
              <a:t>How Do We Get There?</a:t>
            </a:r>
          </a:p>
        </p:txBody>
      </p:sp>
      <p:sp>
        <p:nvSpPr>
          <p:cNvPr id="8" name="Slide Number Placeholder 2"/>
          <p:cNvSpPr>
            <a:spLocks noGrp="1"/>
          </p:cNvSpPr>
          <p:nvPr>
            <p:ph type="sldNum" sz="quarter" idx="12"/>
          </p:nvPr>
        </p:nvSpPr>
        <p:spPr/>
        <p:txBody>
          <a:bodyPr/>
          <a:lstStyle/>
          <a:p>
            <a:fld id="{9E6C708C-B021-445E-A018-D447172BF682}" type="slidenum">
              <a:rPr lang="en-US" altLang="en-US"/>
              <a:pPr/>
              <a:t>3</a:t>
            </a:fld>
            <a:endParaRPr lang="en-US" altLang="en-US"/>
          </a:p>
        </p:txBody>
      </p:sp>
      <p:sp>
        <p:nvSpPr>
          <p:cNvPr id="1849347" name="Text Box 3"/>
          <p:cNvSpPr txBox="1">
            <a:spLocks noChangeArrowheads="1"/>
          </p:cNvSpPr>
          <p:nvPr/>
        </p:nvSpPr>
        <p:spPr bwMode="auto">
          <a:xfrm>
            <a:off x="2574543" y="2136309"/>
            <a:ext cx="3302764" cy="523220"/>
          </a:xfrm>
          <a:prstGeom prst="rect">
            <a:avLst/>
          </a:prstGeom>
          <a:solidFill>
            <a:srgbClr val="003300"/>
          </a:solidFill>
          <a:ln w="9525">
            <a:solidFill>
              <a:srgbClr val="000000"/>
            </a:solidFill>
            <a:miter lim="800000"/>
            <a:headEnd/>
            <a:tailEnd/>
          </a:ln>
          <a:effectLst>
            <a:outerShdw dist="71842" dir="2700000" algn="ctr" rotWithShape="0">
              <a:srgbClr val="808080"/>
            </a:outerShdw>
          </a:effectLst>
        </p:spPr>
        <p:txBody>
          <a:bodyPr wrap="none" anchor="ctr">
            <a:spAutoFit/>
          </a:bodyPr>
          <a:lstStyle/>
          <a:p>
            <a:pPr algn="ctr" eaLnBrk="0" hangingPunct="0"/>
            <a:r>
              <a:rPr lang="en-US" altLang="en-US" sz="2800"/>
              <a:t>Generate Useful Data</a:t>
            </a:r>
          </a:p>
        </p:txBody>
      </p:sp>
      <p:sp>
        <p:nvSpPr>
          <p:cNvPr id="1849348" name="Text Box 4"/>
          <p:cNvSpPr txBox="1">
            <a:spLocks noChangeArrowheads="1"/>
          </p:cNvSpPr>
          <p:nvPr/>
        </p:nvSpPr>
        <p:spPr bwMode="auto">
          <a:xfrm>
            <a:off x="4837113" y="3662364"/>
            <a:ext cx="3052762" cy="528637"/>
          </a:xfrm>
          <a:prstGeom prst="rect">
            <a:avLst/>
          </a:prstGeom>
          <a:solidFill>
            <a:srgbClr val="003300"/>
          </a:solidFill>
          <a:ln w="9525">
            <a:solidFill>
              <a:srgbClr val="000000"/>
            </a:solidFill>
            <a:miter lim="800000"/>
            <a:headEnd/>
            <a:tailEnd/>
          </a:ln>
          <a:effectLst>
            <a:outerShdw dist="71842" dir="2700000" algn="ctr" rotWithShape="0">
              <a:srgbClr val="808080"/>
            </a:outerShdw>
          </a:effectLst>
        </p:spPr>
        <p:txBody>
          <a:bodyPr wrap="none" anchor="ctr">
            <a:spAutoFit/>
          </a:bodyPr>
          <a:lstStyle/>
          <a:p>
            <a:pPr algn="ctr" eaLnBrk="0" hangingPunct="0"/>
            <a:r>
              <a:rPr lang="en-US" altLang="en-US" sz="2800"/>
              <a:t>Collect and Archive</a:t>
            </a:r>
          </a:p>
        </p:txBody>
      </p:sp>
      <p:sp>
        <p:nvSpPr>
          <p:cNvPr id="1849349" name="Text Box 5"/>
          <p:cNvSpPr txBox="1">
            <a:spLocks noChangeArrowheads="1"/>
          </p:cNvSpPr>
          <p:nvPr/>
        </p:nvSpPr>
        <p:spPr bwMode="auto">
          <a:xfrm>
            <a:off x="6865939" y="5262564"/>
            <a:ext cx="2511425" cy="528637"/>
          </a:xfrm>
          <a:prstGeom prst="rect">
            <a:avLst/>
          </a:prstGeom>
          <a:solidFill>
            <a:srgbClr val="003300"/>
          </a:solidFill>
          <a:ln w="9525">
            <a:solidFill>
              <a:srgbClr val="000000"/>
            </a:solidFill>
            <a:miter lim="800000"/>
            <a:headEnd/>
            <a:tailEnd/>
          </a:ln>
          <a:effectLst>
            <a:outerShdw dist="71842" dir="2700000" algn="ctr" rotWithShape="0">
              <a:srgbClr val="808080"/>
            </a:outerShdw>
          </a:effectLst>
        </p:spPr>
        <p:txBody>
          <a:bodyPr wrap="none" anchor="ctr">
            <a:spAutoFit/>
          </a:bodyPr>
          <a:lstStyle/>
          <a:p>
            <a:pPr algn="ctr" eaLnBrk="0" hangingPunct="0"/>
            <a:r>
              <a:rPr lang="en-US" altLang="en-US" sz="2800"/>
              <a:t>Extract Wisdom</a:t>
            </a:r>
          </a:p>
        </p:txBody>
      </p:sp>
      <p:sp>
        <p:nvSpPr>
          <p:cNvPr id="1849355" name="AutoShape 11"/>
          <p:cNvSpPr>
            <a:spLocks noChangeArrowheads="1"/>
          </p:cNvSpPr>
          <p:nvPr/>
        </p:nvSpPr>
        <p:spPr bwMode="auto">
          <a:xfrm>
            <a:off x="4114800" y="3733800"/>
            <a:ext cx="609600" cy="304800"/>
          </a:xfrm>
          <a:prstGeom prst="rightArrow">
            <a:avLst>
              <a:gd name="adj1" fmla="val 50000"/>
              <a:gd name="adj2" fmla="val 50000"/>
            </a:avLst>
          </a:prstGeom>
          <a:solidFill>
            <a:schemeClr val="accent1"/>
          </a:solidFill>
          <a:ln w="9525">
            <a:solidFill>
              <a:srgbClr val="000000"/>
            </a:solidFill>
            <a:miter lim="800000"/>
            <a:headEnd/>
            <a:tailEnd/>
          </a:ln>
          <a:effectLst>
            <a:outerShdw dist="35921" dir="2700000" algn="ctr" rotWithShape="0">
              <a:srgbClr val="808080"/>
            </a:outerShdw>
          </a:effectLst>
        </p:spPr>
        <p:txBody>
          <a:bodyPr wrap="none" anchor="ctr"/>
          <a:lstStyle/>
          <a:p>
            <a:endParaRPr lang="en-US"/>
          </a:p>
        </p:txBody>
      </p:sp>
      <p:sp>
        <p:nvSpPr>
          <p:cNvPr id="1849356" name="AutoShape 12"/>
          <p:cNvSpPr>
            <a:spLocks noChangeArrowheads="1"/>
          </p:cNvSpPr>
          <p:nvPr/>
        </p:nvSpPr>
        <p:spPr bwMode="auto">
          <a:xfrm>
            <a:off x="6096000" y="5410200"/>
            <a:ext cx="609600" cy="304800"/>
          </a:xfrm>
          <a:prstGeom prst="rightArrow">
            <a:avLst>
              <a:gd name="adj1" fmla="val 50000"/>
              <a:gd name="adj2" fmla="val 50000"/>
            </a:avLst>
          </a:prstGeom>
          <a:solidFill>
            <a:schemeClr val="accent1"/>
          </a:solidFill>
          <a:ln w="9525">
            <a:solidFill>
              <a:srgbClr val="000000"/>
            </a:solidFill>
            <a:miter lim="800000"/>
            <a:headEnd/>
            <a:tailEnd/>
          </a:ln>
          <a:effectLst>
            <a:outerShdw dist="35921" dir="2700000" algn="ctr" rotWithShape="0">
              <a:srgbClr val="808080"/>
            </a:outerShdw>
          </a:effectLst>
        </p:spPr>
        <p:txBody>
          <a:bodyPr wrap="none" anchor="ctr"/>
          <a:lstStyle/>
          <a:p>
            <a:endParaRPr lang="en-US"/>
          </a:p>
        </p:txBody>
      </p:sp>
    </p:spTree>
    <p:extLst>
      <p:ext uri="{BB962C8B-B14F-4D97-AF65-F5344CB8AC3E}">
        <p14:creationId xmlns:p14="http://schemas.microsoft.com/office/powerpoint/2010/main" val="16873874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Security consideration (2)</a:t>
            </a:r>
            <a:endParaRPr lang="th-TH" smtClean="0"/>
          </a:p>
        </p:txBody>
      </p:sp>
      <p:sp>
        <p:nvSpPr>
          <p:cNvPr id="26627" name="Rectangle 3"/>
          <p:cNvSpPr>
            <a:spLocks noGrp="1" noChangeArrowheads="1"/>
          </p:cNvSpPr>
          <p:nvPr>
            <p:ph type="body" idx="1"/>
          </p:nvPr>
        </p:nvSpPr>
        <p:spPr>
          <a:xfrm>
            <a:off x="1524000" y="2017714"/>
            <a:ext cx="8955088" cy="4840287"/>
          </a:xfrm>
        </p:spPr>
        <p:txBody>
          <a:bodyPr/>
          <a:lstStyle/>
          <a:p>
            <a:pPr eaLnBrk="1" hangingPunct="1">
              <a:lnSpc>
                <a:spcPct val="90000"/>
              </a:lnSpc>
              <a:defRPr/>
            </a:pPr>
            <a:r>
              <a:rPr lang="en-US" smtClean="0"/>
              <a:t>Sequenced delivery</a:t>
            </a:r>
          </a:p>
          <a:p>
            <a:pPr lvl="1" eaLnBrk="1" hangingPunct="1">
              <a:lnSpc>
                <a:spcPct val="90000"/>
              </a:lnSpc>
              <a:defRPr/>
            </a:pPr>
            <a:r>
              <a:rPr lang="th-TH" smtClean="0"/>
              <a:t>the syslog process and protocol do not ensure ordered delivery.</a:t>
            </a:r>
          </a:p>
          <a:p>
            <a:pPr eaLnBrk="1" hangingPunct="1">
              <a:lnSpc>
                <a:spcPct val="90000"/>
              </a:lnSpc>
              <a:defRPr/>
            </a:pPr>
            <a:r>
              <a:rPr lang="en-US" smtClean="0"/>
              <a:t>Reliable delivery</a:t>
            </a:r>
            <a:endParaRPr lang="th-TH" smtClean="0"/>
          </a:p>
          <a:p>
            <a:pPr lvl="1" eaLnBrk="1" hangingPunct="1">
              <a:lnSpc>
                <a:spcPct val="90000"/>
              </a:lnSpc>
              <a:defRPr/>
            </a:pPr>
            <a:r>
              <a:rPr lang="th-TH" smtClean="0"/>
              <a:t>no mechanism within either the syslog process or the protocol to ensure deliver</a:t>
            </a:r>
            <a:r>
              <a:rPr lang="en-US" smtClean="0"/>
              <a:t>y</a:t>
            </a:r>
          </a:p>
          <a:p>
            <a:pPr lvl="1" eaLnBrk="1" hangingPunct="1">
              <a:lnSpc>
                <a:spcPct val="90000"/>
              </a:lnSpc>
              <a:defRPr/>
            </a:pPr>
            <a:r>
              <a:rPr lang="en-US" smtClean="0"/>
              <a:t>May be maliciously intercepted or discarded</a:t>
            </a:r>
            <a:endParaRPr lang="th-TH" smtClean="0"/>
          </a:p>
          <a:p>
            <a:pPr eaLnBrk="1" hangingPunct="1">
              <a:lnSpc>
                <a:spcPct val="90000"/>
              </a:lnSpc>
              <a:defRPr/>
            </a:pPr>
            <a:r>
              <a:rPr lang="en-US" smtClean="0"/>
              <a:t>Message Integrity</a:t>
            </a:r>
            <a:endParaRPr lang="th-TH" smtClean="0"/>
          </a:p>
          <a:p>
            <a:pPr lvl="1" eaLnBrk="1" hangingPunct="1">
              <a:lnSpc>
                <a:spcPct val="90000"/>
              </a:lnSpc>
              <a:defRPr/>
            </a:pPr>
            <a:r>
              <a:rPr lang="th-TH" smtClean="0"/>
              <a:t>syslog messages may be damaged in transit or an attacker may maliciously modify them.</a:t>
            </a:r>
          </a:p>
          <a:p>
            <a:pPr lvl="1" eaLnBrk="1" hangingPunct="1">
              <a:lnSpc>
                <a:spcPct val="90000"/>
              </a:lnSpc>
              <a:defRPr/>
            </a:pPr>
            <a:endParaRPr lang="th-TH" smtClean="0"/>
          </a:p>
        </p:txBody>
      </p:sp>
    </p:spTree>
    <p:extLst>
      <p:ext uri="{BB962C8B-B14F-4D97-AF65-F5344CB8AC3E}">
        <p14:creationId xmlns:p14="http://schemas.microsoft.com/office/powerpoint/2010/main" val="8611013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mtClean="0"/>
              <a:t>Security consideration (3)</a:t>
            </a:r>
            <a:endParaRPr lang="th-TH" smtClean="0"/>
          </a:p>
        </p:txBody>
      </p:sp>
      <p:sp>
        <p:nvSpPr>
          <p:cNvPr id="27651" name="Rectangle 3"/>
          <p:cNvSpPr>
            <a:spLocks noGrp="1" noChangeArrowheads="1"/>
          </p:cNvSpPr>
          <p:nvPr>
            <p:ph type="body" idx="1"/>
          </p:nvPr>
        </p:nvSpPr>
        <p:spPr/>
        <p:txBody>
          <a:bodyPr/>
          <a:lstStyle/>
          <a:p>
            <a:pPr eaLnBrk="1" hangingPunct="1">
              <a:lnSpc>
                <a:spcPct val="90000"/>
              </a:lnSpc>
              <a:defRPr/>
            </a:pPr>
            <a:r>
              <a:rPr lang="en-US" smtClean="0"/>
              <a:t>Message observation</a:t>
            </a:r>
          </a:p>
          <a:p>
            <a:pPr lvl="1" eaLnBrk="1" hangingPunct="1">
              <a:lnSpc>
                <a:spcPct val="90000"/>
              </a:lnSpc>
              <a:defRPr/>
            </a:pPr>
            <a:r>
              <a:rPr lang="en-US" smtClean="0"/>
              <a:t>No mechanisms to provide confidentiality of the messages in transit. (clear-text messages) </a:t>
            </a:r>
          </a:p>
          <a:p>
            <a:pPr eaLnBrk="1" hangingPunct="1">
              <a:lnSpc>
                <a:spcPct val="90000"/>
              </a:lnSpc>
              <a:defRPr/>
            </a:pPr>
            <a:r>
              <a:rPr lang="en-US" smtClean="0"/>
              <a:t>Message Prioritization &amp; Differentiation</a:t>
            </a:r>
          </a:p>
          <a:p>
            <a:pPr lvl="1" eaLnBrk="1" hangingPunct="1">
              <a:lnSpc>
                <a:spcPct val="90000"/>
              </a:lnSpc>
              <a:defRPr/>
            </a:pPr>
            <a:r>
              <a:rPr lang="en-US" smtClean="0"/>
              <a:t>No mechanism relating to priority message</a:t>
            </a:r>
          </a:p>
          <a:p>
            <a:pPr lvl="1" eaLnBrk="1" hangingPunct="1">
              <a:lnSpc>
                <a:spcPct val="90000"/>
              </a:lnSpc>
              <a:defRPr/>
            </a:pPr>
            <a:r>
              <a:rPr lang="en-US" smtClean="0"/>
              <a:t>Critical message and non critical message can be treated as equal in term of reception</a:t>
            </a:r>
          </a:p>
          <a:p>
            <a:pPr lvl="1" eaLnBrk="1" hangingPunct="1">
              <a:lnSpc>
                <a:spcPct val="90000"/>
              </a:lnSpc>
              <a:buFont typeface="Tahoma" panose="020B0604030504040204" pitchFamily="34" charset="0"/>
              <a:buNone/>
              <a:defRPr/>
            </a:pPr>
            <a:endParaRPr lang="en-US" smtClean="0"/>
          </a:p>
        </p:txBody>
      </p:sp>
    </p:spTree>
    <p:extLst>
      <p:ext uri="{BB962C8B-B14F-4D97-AF65-F5344CB8AC3E}">
        <p14:creationId xmlns:p14="http://schemas.microsoft.com/office/powerpoint/2010/main" val="34410778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Security consideration (4)</a:t>
            </a:r>
            <a:endParaRPr lang="th-TH" smtClean="0"/>
          </a:p>
        </p:txBody>
      </p:sp>
      <p:sp>
        <p:nvSpPr>
          <p:cNvPr id="28675" name="Rectangle 3"/>
          <p:cNvSpPr>
            <a:spLocks noGrp="1" noChangeArrowheads="1"/>
          </p:cNvSpPr>
          <p:nvPr>
            <p:ph type="body" idx="1"/>
          </p:nvPr>
        </p:nvSpPr>
        <p:spPr/>
        <p:txBody>
          <a:bodyPr/>
          <a:lstStyle/>
          <a:p>
            <a:pPr eaLnBrk="1" hangingPunct="1">
              <a:defRPr/>
            </a:pPr>
            <a:r>
              <a:rPr lang="th-TH" smtClean="0"/>
              <a:t>Misconfiguratio</a:t>
            </a:r>
            <a:r>
              <a:rPr lang="en-US" smtClean="0"/>
              <a:t>n</a:t>
            </a:r>
            <a:endParaRPr lang="th-TH" smtClean="0"/>
          </a:p>
          <a:p>
            <a:pPr lvl="1" eaLnBrk="1" hangingPunct="1">
              <a:defRPr/>
            </a:pPr>
            <a:r>
              <a:rPr lang="en-US" smtClean="0"/>
              <a:t>The syslog message may go to untended receiver</a:t>
            </a:r>
            <a:endParaRPr lang="th-TH" smtClean="0"/>
          </a:p>
          <a:p>
            <a:pPr eaLnBrk="1" hangingPunct="1">
              <a:defRPr/>
            </a:pPr>
            <a:r>
              <a:rPr lang="th-TH" smtClean="0"/>
              <a:t>Load Considerations</a:t>
            </a:r>
          </a:p>
          <a:p>
            <a:pPr lvl="1" eaLnBrk="1" hangingPunct="1">
              <a:defRPr/>
            </a:pPr>
            <a:r>
              <a:rPr lang="th-TH" smtClean="0"/>
              <a:t>An attacker may perform a Denial of Service attack by filling the disk of the collector with false messages.</a:t>
            </a:r>
          </a:p>
          <a:p>
            <a:pPr eaLnBrk="1" hangingPunct="1">
              <a:defRPr/>
            </a:pPr>
            <a:endParaRPr lang="th-TH" smtClean="0"/>
          </a:p>
        </p:txBody>
      </p:sp>
    </p:spTree>
    <p:extLst>
      <p:ext uri="{BB962C8B-B14F-4D97-AF65-F5344CB8AC3E}">
        <p14:creationId xmlns:p14="http://schemas.microsoft.com/office/powerpoint/2010/main" val="22699985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en-US" smtClean="0"/>
              <a:t>syslog deployment (1)</a:t>
            </a:r>
            <a:endParaRPr lang="th-TH" smtClean="0"/>
          </a:p>
        </p:txBody>
      </p:sp>
      <p:sp>
        <p:nvSpPr>
          <p:cNvPr id="148483" name="Rectangle 3"/>
          <p:cNvSpPr>
            <a:spLocks noGrp="1" noChangeArrowheads="1"/>
          </p:cNvSpPr>
          <p:nvPr>
            <p:ph type="body" idx="1"/>
          </p:nvPr>
        </p:nvSpPr>
        <p:spPr/>
        <p:txBody>
          <a:bodyPr/>
          <a:lstStyle/>
          <a:p>
            <a:pPr eaLnBrk="1" hangingPunct="1">
              <a:defRPr/>
            </a:pPr>
            <a:r>
              <a:rPr lang="en-US" dirty="0" smtClean="0"/>
              <a:t>Two roles are distinguished </a:t>
            </a:r>
          </a:p>
          <a:p>
            <a:pPr lvl="1" eaLnBrk="1" hangingPunct="1">
              <a:defRPr/>
            </a:pPr>
            <a:r>
              <a:rPr lang="en-US" dirty="0" smtClean="0"/>
              <a:t>syslog sender (management agent)</a:t>
            </a:r>
          </a:p>
          <a:p>
            <a:pPr lvl="1" eaLnBrk="1" hangingPunct="1">
              <a:defRPr/>
            </a:pPr>
            <a:r>
              <a:rPr lang="en-US" dirty="0" smtClean="0"/>
              <a:t>syslog receiver (management manager)</a:t>
            </a:r>
          </a:p>
          <a:p>
            <a:pPr eaLnBrk="1" hangingPunct="1">
              <a:defRPr/>
            </a:pPr>
            <a:r>
              <a:rPr lang="en-US" dirty="0" smtClean="0"/>
              <a:t>Syslog receiver (1)</a:t>
            </a:r>
          </a:p>
          <a:p>
            <a:pPr lvl="1" eaLnBrk="1" hangingPunct="1">
              <a:defRPr/>
            </a:pPr>
            <a:r>
              <a:rPr lang="en-US" dirty="0" smtClean="0"/>
              <a:t>Device itself writing the messages to a local log file </a:t>
            </a:r>
          </a:p>
          <a:p>
            <a:pPr lvl="2" eaLnBrk="1" hangingPunct="1">
              <a:defRPr/>
            </a:pPr>
            <a:r>
              <a:rPr lang="en-US" dirty="0" smtClean="0"/>
              <a:t>use circular log file for a limit size</a:t>
            </a:r>
          </a:p>
          <a:p>
            <a:pPr lvl="2" eaLnBrk="1" hangingPunct="1">
              <a:defRPr/>
            </a:pPr>
            <a:r>
              <a:rPr lang="en-US" dirty="0" smtClean="0"/>
              <a:t>Log files are created with a certain capacity</a:t>
            </a:r>
            <a:endParaRPr lang="th-TH" dirty="0" smtClean="0"/>
          </a:p>
        </p:txBody>
      </p:sp>
    </p:spTree>
    <p:extLst>
      <p:ext uri="{BB962C8B-B14F-4D97-AF65-F5344CB8AC3E}">
        <p14:creationId xmlns:p14="http://schemas.microsoft.com/office/powerpoint/2010/main" val="30077831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defRPr/>
            </a:pPr>
            <a:r>
              <a:rPr lang="en-US" smtClean="0"/>
              <a:t>syslog deployment (2)</a:t>
            </a:r>
            <a:endParaRPr lang="th-TH" smtClean="0"/>
          </a:p>
        </p:txBody>
      </p:sp>
      <p:pic>
        <p:nvPicPr>
          <p:cNvPr id="23555" name="Picture 4" descr="syslog 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376" y="1989138"/>
            <a:ext cx="5903913"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Text Box 5"/>
          <p:cNvSpPr txBox="1">
            <a:spLocks noChangeArrowheads="1"/>
          </p:cNvSpPr>
          <p:nvPr/>
        </p:nvSpPr>
        <p:spPr bwMode="auto">
          <a:xfrm>
            <a:off x="4727576" y="5949950"/>
            <a:ext cx="29321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anose="020B0604030504040204" pitchFamily="34" charset="0"/>
                <a:cs typeface="Angsana New" panose="02020603050405020304" pitchFamily="18" charset="-34"/>
              </a:defRPr>
            </a:lvl1pPr>
            <a:lvl2pPr marL="742950" indent="-285750" eaLnBrk="0" hangingPunct="0">
              <a:defRPr sz="2800">
                <a:solidFill>
                  <a:schemeClr val="tx1"/>
                </a:solidFill>
                <a:latin typeface="Tahoma" panose="020B0604030504040204" pitchFamily="34" charset="0"/>
                <a:cs typeface="Angsana New" panose="02020603050405020304" pitchFamily="18" charset="-34"/>
              </a:defRPr>
            </a:lvl2pPr>
            <a:lvl3pPr marL="1143000" indent="-228600" eaLnBrk="0" hangingPunct="0">
              <a:defRPr sz="2800">
                <a:solidFill>
                  <a:schemeClr val="tx1"/>
                </a:solidFill>
                <a:latin typeface="Tahoma" panose="020B0604030504040204" pitchFamily="34" charset="0"/>
                <a:cs typeface="Angsana New" panose="02020603050405020304" pitchFamily="18" charset="-34"/>
              </a:defRPr>
            </a:lvl3pPr>
            <a:lvl4pPr marL="1600200" indent="-228600" eaLnBrk="0" hangingPunct="0">
              <a:defRPr sz="2800">
                <a:solidFill>
                  <a:schemeClr val="tx1"/>
                </a:solidFill>
                <a:latin typeface="Tahoma" panose="020B0604030504040204" pitchFamily="34" charset="0"/>
                <a:cs typeface="Angsana New" panose="02020603050405020304" pitchFamily="18" charset="-34"/>
              </a:defRPr>
            </a:lvl4pPr>
            <a:lvl5pPr marL="2057400" indent="-228600" eaLnBrk="0" hangingPunct="0">
              <a:defRPr sz="2800">
                <a:solidFill>
                  <a:schemeClr val="tx1"/>
                </a:solidFill>
                <a:latin typeface="Tahoma" panose="020B0604030504040204" pitchFamily="34" charset="0"/>
                <a:cs typeface="Angsana New" panose="02020603050405020304" pitchFamily="18" charset="-34"/>
              </a:defRPr>
            </a:lvl5pPr>
            <a:lvl6pPr marL="25146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6pPr>
            <a:lvl7pPr marL="29718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7pPr>
            <a:lvl8pPr marL="34290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8pPr>
            <a:lvl9pPr marL="38862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9pPr>
          </a:lstStyle>
          <a:p>
            <a:pPr eaLnBrk="1" hangingPunct="1"/>
            <a:r>
              <a:rPr lang="en-US" altLang="en-US" sz="3200"/>
              <a:t>Circular log file</a:t>
            </a:r>
            <a:r>
              <a:rPr lang="en-US" altLang="en-US" sz="1800"/>
              <a:t> </a:t>
            </a:r>
            <a:endParaRPr lang="th-TH" altLang="en-US" sz="1800"/>
          </a:p>
        </p:txBody>
      </p:sp>
    </p:spTree>
    <p:extLst>
      <p:ext uri="{BB962C8B-B14F-4D97-AF65-F5344CB8AC3E}">
        <p14:creationId xmlns:p14="http://schemas.microsoft.com/office/powerpoint/2010/main" val="3444157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eaLnBrk="1" hangingPunct="1">
              <a:defRPr/>
            </a:pPr>
            <a:r>
              <a:rPr lang="en-US" smtClean="0"/>
              <a:t>syslog deployment (3)</a:t>
            </a:r>
            <a:endParaRPr lang="th-TH" smtClean="0"/>
          </a:p>
        </p:txBody>
      </p:sp>
      <p:sp>
        <p:nvSpPr>
          <p:cNvPr id="150531" name="Rectangle 3"/>
          <p:cNvSpPr>
            <a:spLocks noGrp="1" noChangeArrowheads="1"/>
          </p:cNvSpPr>
          <p:nvPr>
            <p:ph type="body" idx="1"/>
          </p:nvPr>
        </p:nvSpPr>
        <p:spPr/>
        <p:txBody>
          <a:bodyPr/>
          <a:lstStyle/>
          <a:p>
            <a:pPr eaLnBrk="1" hangingPunct="1">
              <a:defRPr/>
            </a:pPr>
            <a:r>
              <a:rPr lang="en-US" dirty="0" smtClean="0"/>
              <a:t>syslog receiver (</a:t>
            </a:r>
            <a:r>
              <a:rPr lang="en-US" dirty="0" err="1" smtClean="0"/>
              <a:t>con’t</a:t>
            </a:r>
            <a:r>
              <a:rPr lang="en-US" dirty="0" smtClean="0"/>
              <a:t>)</a:t>
            </a:r>
          </a:p>
          <a:p>
            <a:pPr lvl="1" eaLnBrk="1" hangingPunct="1">
              <a:defRPr/>
            </a:pPr>
            <a:r>
              <a:rPr lang="en-US" dirty="0" smtClean="0"/>
              <a:t>Centralized logging host</a:t>
            </a:r>
          </a:p>
          <a:p>
            <a:pPr lvl="2" eaLnBrk="1" hangingPunct="1">
              <a:defRPr/>
            </a:pPr>
            <a:r>
              <a:rPr lang="en-US" dirty="0" smtClean="0"/>
              <a:t>Receiving messages from several devices and logging those messages</a:t>
            </a:r>
          </a:p>
          <a:p>
            <a:pPr lvl="2" eaLnBrk="1" hangingPunct="1">
              <a:defRPr/>
            </a:pPr>
            <a:r>
              <a:rPr lang="en-US" dirty="0" smtClean="0"/>
              <a:t>Applications access this logging host instead of individual devices</a:t>
            </a:r>
          </a:p>
          <a:p>
            <a:pPr lvl="2" eaLnBrk="1" hangingPunct="1">
              <a:defRPr/>
            </a:pPr>
            <a:r>
              <a:rPr lang="en-US" dirty="0" smtClean="0"/>
              <a:t>It often function as a syslog relay , forwarding syslog messages to various apps.</a:t>
            </a:r>
            <a:endParaRPr lang="th-TH" dirty="0" smtClean="0"/>
          </a:p>
        </p:txBody>
      </p:sp>
    </p:spTree>
    <p:extLst>
      <p:ext uri="{BB962C8B-B14F-4D97-AF65-F5344CB8AC3E}">
        <p14:creationId xmlns:p14="http://schemas.microsoft.com/office/powerpoint/2010/main" val="27442090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defRPr/>
            </a:pPr>
            <a:r>
              <a:rPr lang="en-US" smtClean="0"/>
              <a:t>syslog deployment (4)</a:t>
            </a:r>
            <a:endParaRPr lang="th-TH" smtClean="0"/>
          </a:p>
        </p:txBody>
      </p:sp>
      <p:pic>
        <p:nvPicPr>
          <p:cNvPr id="25603" name="Picture 4" descr="syslog 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1" y="1773238"/>
            <a:ext cx="5184775"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5" descr="syslog 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6988" y="4437064"/>
            <a:ext cx="50419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6"/>
          <p:cNvSpPr txBox="1">
            <a:spLocks noChangeArrowheads="1"/>
          </p:cNvSpPr>
          <p:nvPr/>
        </p:nvSpPr>
        <p:spPr bwMode="auto">
          <a:xfrm>
            <a:off x="8256589" y="2417763"/>
            <a:ext cx="2168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anose="020B0604030504040204" pitchFamily="34" charset="0"/>
                <a:cs typeface="Angsana New" panose="02020603050405020304" pitchFamily="18" charset="-34"/>
              </a:defRPr>
            </a:lvl1pPr>
            <a:lvl2pPr marL="742950" indent="-285750" eaLnBrk="0" hangingPunct="0">
              <a:defRPr sz="2800">
                <a:solidFill>
                  <a:schemeClr val="tx1"/>
                </a:solidFill>
                <a:latin typeface="Tahoma" panose="020B0604030504040204" pitchFamily="34" charset="0"/>
                <a:cs typeface="Angsana New" panose="02020603050405020304" pitchFamily="18" charset="-34"/>
              </a:defRPr>
            </a:lvl2pPr>
            <a:lvl3pPr marL="1143000" indent="-228600" eaLnBrk="0" hangingPunct="0">
              <a:defRPr sz="2800">
                <a:solidFill>
                  <a:schemeClr val="tx1"/>
                </a:solidFill>
                <a:latin typeface="Tahoma" panose="020B0604030504040204" pitchFamily="34" charset="0"/>
                <a:cs typeface="Angsana New" panose="02020603050405020304" pitchFamily="18" charset="-34"/>
              </a:defRPr>
            </a:lvl3pPr>
            <a:lvl4pPr marL="1600200" indent="-228600" eaLnBrk="0" hangingPunct="0">
              <a:defRPr sz="2800">
                <a:solidFill>
                  <a:schemeClr val="tx1"/>
                </a:solidFill>
                <a:latin typeface="Tahoma" panose="020B0604030504040204" pitchFamily="34" charset="0"/>
                <a:cs typeface="Angsana New" panose="02020603050405020304" pitchFamily="18" charset="-34"/>
              </a:defRPr>
            </a:lvl4pPr>
            <a:lvl5pPr marL="2057400" indent="-228600" eaLnBrk="0" hangingPunct="0">
              <a:defRPr sz="2800">
                <a:solidFill>
                  <a:schemeClr val="tx1"/>
                </a:solidFill>
                <a:latin typeface="Tahoma" panose="020B0604030504040204" pitchFamily="34" charset="0"/>
                <a:cs typeface="Angsana New" panose="02020603050405020304" pitchFamily="18" charset="-34"/>
              </a:defRPr>
            </a:lvl5pPr>
            <a:lvl6pPr marL="25146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6pPr>
            <a:lvl7pPr marL="29718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7pPr>
            <a:lvl8pPr marL="34290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8pPr>
            <a:lvl9pPr marL="38862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9pPr>
          </a:lstStyle>
          <a:p>
            <a:pPr eaLnBrk="1" hangingPunct="1"/>
            <a:r>
              <a:rPr lang="en-US" altLang="en-US" sz="2400" b="1"/>
              <a:t>Logging host</a:t>
            </a:r>
            <a:endParaRPr lang="th-TH" altLang="en-US" sz="2400" b="1"/>
          </a:p>
        </p:txBody>
      </p:sp>
      <p:sp>
        <p:nvSpPr>
          <p:cNvPr id="25606" name="Text Box 7"/>
          <p:cNvSpPr txBox="1">
            <a:spLocks noChangeArrowheads="1"/>
          </p:cNvSpPr>
          <p:nvPr/>
        </p:nvSpPr>
        <p:spPr bwMode="auto">
          <a:xfrm>
            <a:off x="8256588" y="5157788"/>
            <a:ext cx="2000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anose="020B0604030504040204" pitchFamily="34" charset="0"/>
                <a:cs typeface="Angsana New" panose="02020603050405020304" pitchFamily="18" charset="-34"/>
              </a:defRPr>
            </a:lvl1pPr>
            <a:lvl2pPr marL="742950" indent="-285750" eaLnBrk="0" hangingPunct="0">
              <a:defRPr sz="2800">
                <a:solidFill>
                  <a:schemeClr val="tx1"/>
                </a:solidFill>
                <a:latin typeface="Tahoma" panose="020B0604030504040204" pitchFamily="34" charset="0"/>
                <a:cs typeface="Angsana New" panose="02020603050405020304" pitchFamily="18" charset="-34"/>
              </a:defRPr>
            </a:lvl2pPr>
            <a:lvl3pPr marL="1143000" indent="-228600" eaLnBrk="0" hangingPunct="0">
              <a:defRPr sz="2800">
                <a:solidFill>
                  <a:schemeClr val="tx1"/>
                </a:solidFill>
                <a:latin typeface="Tahoma" panose="020B0604030504040204" pitchFamily="34" charset="0"/>
                <a:cs typeface="Angsana New" panose="02020603050405020304" pitchFamily="18" charset="-34"/>
              </a:defRPr>
            </a:lvl3pPr>
            <a:lvl4pPr marL="1600200" indent="-228600" eaLnBrk="0" hangingPunct="0">
              <a:defRPr sz="2800">
                <a:solidFill>
                  <a:schemeClr val="tx1"/>
                </a:solidFill>
                <a:latin typeface="Tahoma" panose="020B0604030504040204" pitchFamily="34" charset="0"/>
                <a:cs typeface="Angsana New" panose="02020603050405020304" pitchFamily="18" charset="-34"/>
              </a:defRPr>
            </a:lvl4pPr>
            <a:lvl5pPr marL="2057400" indent="-228600" eaLnBrk="0" hangingPunct="0">
              <a:defRPr sz="2800">
                <a:solidFill>
                  <a:schemeClr val="tx1"/>
                </a:solidFill>
                <a:latin typeface="Tahoma" panose="020B0604030504040204" pitchFamily="34" charset="0"/>
                <a:cs typeface="Angsana New" panose="02020603050405020304" pitchFamily="18" charset="-34"/>
              </a:defRPr>
            </a:lvl5pPr>
            <a:lvl6pPr marL="25146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6pPr>
            <a:lvl7pPr marL="29718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7pPr>
            <a:lvl8pPr marL="34290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8pPr>
            <a:lvl9pPr marL="3886200" indent="-228600" eaLnBrk="0" fontAlgn="base" hangingPunct="0">
              <a:spcBef>
                <a:spcPct val="0"/>
              </a:spcBef>
              <a:spcAft>
                <a:spcPct val="0"/>
              </a:spcAft>
              <a:defRPr sz="2800">
                <a:solidFill>
                  <a:schemeClr val="tx1"/>
                </a:solidFill>
                <a:latin typeface="Tahoma" panose="020B0604030504040204" pitchFamily="34" charset="0"/>
                <a:cs typeface="Angsana New" panose="02020603050405020304" pitchFamily="18" charset="-34"/>
              </a:defRPr>
            </a:lvl9pPr>
          </a:lstStyle>
          <a:p>
            <a:pPr eaLnBrk="1" hangingPunct="1"/>
            <a:r>
              <a:rPr lang="en-US" altLang="en-US" sz="2400" b="1"/>
              <a:t>syslog relay</a:t>
            </a:r>
            <a:endParaRPr lang="th-TH" altLang="en-US" sz="2400" b="1"/>
          </a:p>
        </p:txBody>
      </p:sp>
    </p:spTree>
    <p:extLst>
      <p:ext uri="{BB962C8B-B14F-4D97-AF65-F5344CB8AC3E}">
        <p14:creationId xmlns:p14="http://schemas.microsoft.com/office/powerpoint/2010/main" val="36122083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Logging</a:t>
            </a:r>
            <a:endParaRPr lang="en-US" dirty="0"/>
          </a:p>
        </p:txBody>
      </p:sp>
      <p:sp>
        <p:nvSpPr>
          <p:cNvPr id="3" name="Content Placeholder 2"/>
          <p:cNvSpPr>
            <a:spLocks noGrp="1"/>
          </p:cNvSpPr>
          <p:nvPr>
            <p:ph idx="1"/>
          </p:nvPr>
        </p:nvSpPr>
        <p:spPr/>
        <p:txBody>
          <a:bodyPr/>
          <a:lstStyle/>
          <a:p>
            <a:r>
              <a:rPr lang="en-US" altLang="en-US" dirty="0"/>
              <a:t>Syslog – configuration in /</a:t>
            </a:r>
            <a:r>
              <a:rPr lang="en-US" altLang="en-US" dirty="0" err="1"/>
              <a:t>etc</a:t>
            </a:r>
            <a:r>
              <a:rPr lang="en-US" altLang="en-US" dirty="0"/>
              <a:t>/</a:t>
            </a:r>
            <a:r>
              <a:rPr lang="en-US" altLang="en-US" dirty="0" err="1"/>
              <a:t>syslog.conf</a:t>
            </a:r>
            <a:endParaRPr lang="en-US" altLang="en-US" dirty="0"/>
          </a:p>
          <a:p>
            <a:r>
              <a:rPr lang="en-US" altLang="en-US" dirty="0"/>
              <a:t>/</a:t>
            </a:r>
            <a:r>
              <a:rPr lang="en-US" altLang="en-US" dirty="0" err="1"/>
              <a:t>var</a:t>
            </a:r>
            <a:r>
              <a:rPr lang="en-US" altLang="en-US" dirty="0"/>
              <a:t>/log</a:t>
            </a:r>
          </a:p>
          <a:p>
            <a:r>
              <a:rPr lang="en-US" altLang="en-US" dirty="0"/>
              <a:t>Remote logging, as always, is a very good idea.</a:t>
            </a:r>
          </a:p>
          <a:p>
            <a:pPr lvl="1"/>
            <a:r>
              <a:rPr lang="en-US" altLang="en-US" dirty="0"/>
              <a:t>Syslog server can be restricted to only accept alerts from certain IP(s) or subnet(s).</a:t>
            </a:r>
          </a:p>
          <a:p>
            <a:pPr lvl="1"/>
            <a:r>
              <a:rPr lang="en-US" altLang="en-US" dirty="0"/>
              <a:t>Generally a good idea to have a separate partition for /</a:t>
            </a:r>
            <a:r>
              <a:rPr lang="en-US" altLang="en-US" dirty="0" err="1"/>
              <a:t>var</a:t>
            </a:r>
            <a:r>
              <a:rPr lang="en-US" altLang="en-US" dirty="0"/>
              <a:t> or even /</a:t>
            </a:r>
            <a:r>
              <a:rPr lang="en-US" altLang="en-US" dirty="0" err="1"/>
              <a:t>var</a:t>
            </a:r>
            <a:r>
              <a:rPr lang="en-US" altLang="en-US" dirty="0"/>
              <a:t>/log on a syslog server</a:t>
            </a:r>
            <a:endParaRPr lang="en-US" altLang="en-US" dirty="0"/>
          </a:p>
        </p:txBody>
      </p:sp>
    </p:spTree>
    <p:extLst>
      <p:ext uri="{BB962C8B-B14F-4D97-AF65-F5344CB8AC3E}">
        <p14:creationId xmlns:p14="http://schemas.microsoft.com/office/powerpoint/2010/main" val="4592968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What to Log?</a:t>
            </a:r>
            <a:endParaRPr lang="en-US" altLang="zh-CN" dirty="0"/>
          </a:p>
        </p:txBody>
      </p:sp>
      <p:sp>
        <p:nvSpPr>
          <p:cNvPr id="17411" name="Rectangle 3"/>
          <p:cNvSpPr>
            <a:spLocks noGrp="1" noChangeArrowheads="1"/>
          </p:cNvSpPr>
          <p:nvPr>
            <p:ph type="body" idx="1"/>
          </p:nvPr>
        </p:nvSpPr>
        <p:spPr/>
        <p:txBody>
          <a:bodyPr>
            <a:normAutofit/>
          </a:bodyPr>
          <a:lstStyle/>
          <a:p>
            <a:pPr marL="0" indent="0">
              <a:buNone/>
            </a:pPr>
            <a:r>
              <a:rPr lang="en-US" altLang="zh-CN" sz="3600" dirty="0" smtClean="0"/>
              <a:t>Devices to Log:</a:t>
            </a:r>
            <a:endParaRPr lang="en-US" altLang="zh-CN" sz="3600" dirty="0"/>
          </a:p>
          <a:p>
            <a:r>
              <a:rPr lang="en-US" altLang="zh-CN" dirty="0" smtClean="0"/>
              <a:t>Firewalls, routers, Switches, Servers, DHCP, DNS, Database, Authentication Servers, etc.</a:t>
            </a:r>
          </a:p>
          <a:p>
            <a:r>
              <a:rPr lang="en-US" altLang="zh-CN" dirty="0" smtClean="0"/>
              <a:t>What else</a:t>
            </a:r>
            <a:endParaRPr lang="en-US" altLang="zh-CN" dirty="0" smtClean="0"/>
          </a:p>
        </p:txBody>
      </p:sp>
    </p:spTree>
    <p:extLst>
      <p:ext uri="{BB962C8B-B14F-4D97-AF65-F5344CB8AC3E}">
        <p14:creationId xmlns:p14="http://schemas.microsoft.com/office/powerpoint/2010/main" val="4062798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DHCP</a:t>
            </a:r>
            <a:endParaRPr lang="en-US" altLang="zh-CN" dirty="0"/>
          </a:p>
        </p:txBody>
      </p:sp>
      <p:sp>
        <p:nvSpPr>
          <p:cNvPr id="17411" name="Rectangle 3"/>
          <p:cNvSpPr>
            <a:spLocks noGrp="1" noChangeArrowheads="1"/>
          </p:cNvSpPr>
          <p:nvPr>
            <p:ph type="body" idx="1"/>
          </p:nvPr>
        </p:nvSpPr>
        <p:spPr/>
        <p:txBody>
          <a:bodyPr>
            <a:normAutofit fontScale="70000" lnSpcReduction="20000"/>
          </a:bodyPr>
          <a:lstStyle/>
          <a:p>
            <a:pPr marL="0" indent="0">
              <a:buNone/>
            </a:pPr>
            <a:r>
              <a:rPr lang="en-US" altLang="zh-CN" sz="3600" dirty="0" smtClean="0"/>
              <a:t>How does it work?</a:t>
            </a:r>
          </a:p>
          <a:p>
            <a:r>
              <a:rPr lang="en-US" sz="3600" dirty="0" smtClean="0"/>
              <a:t>You </a:t>
            </a:r>
            <a:r>
              <a:rPr lang="en-US" sz="3600" dirty="0"/>
              <a:t>go on your computer to connect to the Internet.</a:t>
            </a:r>
          </a:p>
          <a:p>
            <a:r>
              <a:rPr lang="en-US" sz="3600" dirty="0"/>
              <a:t>The network requests an IP address (this is actually referred to as a DHCP discover message).</a:t>
            </a:r>
          </a:p>
          <a:p>
            <a:r>
              <a:rPr lang="en-US" sz="3600" dirty="0"/>
              <a:t>On behalf of your computer's request, the DHCP server allocates (leases) to your computer an IP address. This is referred to as the DHCP offer message.</a:t>
            </a:r>
          </a:p>
          <a:p>
            <a:r>
              <a:rPr lang="en-US" sz="3600" dirty="0"/>
              <a:t>Your computer (remember—you're the DHCP client) takes the first IP address offer that comes along. It then responds with a DHCP request message that verifies the IP address that's been offered and accepted.</a:t>
            </a:r>
          </a:p>
          <a:p>
            <a:r>
              <a:rPr lang="en-US" sz="3600" dirty="0"/>
              <a:t>DHCP then updates the appropriate network servers with the IP address and other configuration information for your computer.</a:t>
            </a:r>
          </a:p>
          <a:p>
            <a:r>
              <a:rPr lang="en-US" sz="3600" dirty="0"/>
              <a:t>Your computer (or whatever network device you're using) accepts the IP address for the lease term.</a:t>
            </a:r>
          </a:p>
          <a:p>
            <a:pPr marL="0" indent="0">
              <a:buNone/>
            </a:pPr>
            <a:endParaRPr lang="en-US" altLang="zh-CN" sz="3600" dirty="0" smtClean="0"/>
          </a:p>
          <a:p>
            <a:pPr marL="0" indent="0">
              <a:buNone/>
            </a:pPr>
            <a:endParaRPr lang="en-US" altLang="zh-CN" sz="3600" dirty="0" smtClean="0"/>
          </a:p>
        </p:txBody>
      </p:sp>
    </p:spTree>
    <p:extLst>
      <p:ext uri="{BB962C8B-B14F-4D97-AF65-F5344CB8AC3E}">
        <p14:creationId xmlns:p14="http://schemas.microsoft.com/office/powerpoint/2010/main" val="267684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bwMode="gray"/>
        <p:txBody>
          <a:bodyPr/>
          <a:lstStyle/>
          <a:p>
            <a:r>
              <a:rPr lang="en-US" altLang="en-US"/>
              <a:t>How do we get there?</a:t>
            </a:r>
          </a:p>
        </p:txBody>
      </p:sp>
      <p:sp>
        <p:nvSpPr>
          <p:cNvPr id="362499" name="Rectangle 3"/>
          <p:cNvSpPr>
            <a:spLocks noGrp="1" noChangeArrowheads="1"/>
          </p:cNvSpPr>
          <p:nvPr>
            <p:ph idx="1"/>
          </p:nvPr>
        </p:nvSpPr>
        <p:spPr>
          <a:xfrm>
            <a:off x="2209800" y="1905000"/>
            <a:ext cx="7772400" cy="3862388"/>
          </a:xfrm>
        </p:spPr>
        <p:txBody>
          <a:bodyPr/>
          <a:lstStyle/>
          <a:p>
            <a:r>
              <a:rPr lang="en-US" altLang="en-US" dirty="0"/>
              <a:t>Picking the most efficient place to start</a:t>
            </a:r>
          </a:p>
          <a:p>
            <a:r>
              <a:rPr lang="en-US" altLang="en-US" dirty="0"/>
              <a:t>Getting the data you need into your logs</a:t>
            </a:r>
          </a:p>
          <a:p>
            <a:r>
              <a:rPr lang="en-US" altLang="en-US" dirty="0"/>
              <a:t>Understanding the </a:t>
            </a:r>
            <a:r>
              <a:rPr lang="en-US" altLang="en-US" i="1" dirty="0" smtClean="0"/>
              <a:t>syslog</a:t>
            </a:r>
            <a:r>
              <a:rPr lang="en-US" altLang="en-US" dirty="0" smtClean="0"/>
              <a:t> </a:t>
            </a:r>
            <a:r>
              <a:rPr lang="en-US" altLang="en-US" dirty="0"/>
              <a:t>paradigm, and how it generalizes to other systems</a:t>
            </a:r>
          </a:p>
          <a:p>
            <a:r>
              <a:rPr lang="en-US" altLang="en-US" dirty="0"/>
              <a:t>Integrating Windows Event Log data into your </a:t>
            </a:r>
            <a:r>
              <a:rPr lang="en-US" altLang="en-US" dirty="0" smtClean="0"/>
              <a:t>log </a:t>
            </a:r>
            <a:r>
              <a:rPr lang="en-US" altLang="en-US" dirty="0"/>
              <a:t>management </a:t>
            </a:r>
            <a:r>
              <a:rPr lang="en-US" altLang="en-US" dirty="0" smtClean="0"/>
              <a:t>system</a:t>
            </a:r>
          </a:p>
          <a:p>
            <a:r>
              <a:rPr lang="en-US" altLang="en-US" dirty="0" smtClean="0"/>
              <a:t>Integrating Other device log data into your log collector</a:t>
            </a:r>
            <a:endParaRPr lang="en-US" altLang="en-US" dirty="0"/>
          </a:p>
        </p:txBody>
      </p:sp>
      <p:sp>
        <p:nvSpPr>
          <p:cNvPr id="4" name="Slide Number Placeholder 3"/>
          <p:cNvSpPr>
            <a:spLocks noGrp="1"/>
          </p:cNvSpPr>
          <p:nvPr>
            <p:ph type="sldNum" sz="quarter" idx="12"/>
          </p:nvPr>
        </p:nvSpPr>
        <p:spPr/>
        <p:txBody>
          <a:bodyPr/>
          <a:lstStyle/>
          <a:p>
            <a:fld id="{890E5B7C-2F80-4F64-92DD-F7B3AE7D07A5}" type="slidenum">
              <a:rPr lang="en-US" altLang="en-US"/>
              <a:pPr/>
              <a:t>4</a:t>
            </a:fld>
            <a:endParaRPr lang="en-US" altLang="en-US"/>
          </a:p>
        </p:txBody>
      </p:sp>
    </p:spTree>
    <p:extLst>
      <p:ext uri="{BB962C8B-B14F-4D97-AF65-F5344CB8AC3E}">
        <p14:creationId xmlns:p14="http://schemas.microsoft.com/office/powerpoint/2010/main" val="847075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DHCP – Microsoft DHCP server</a:t>
            </a:r>
            <a:endParaRPr lang="en-US" altLang="zh-CN" dirty="0"/>
          </a:p>
        </p:txBody>
      </p:sp>
      <p:sp>
        <p:nvSpPr>
          <p:cNvPr id="17411" name="Rectangle 3"/>
          <p:cNvSpPr>
            <a:spLocks noGrp="1" noChangeArrowheads="1"/>
          </p:cNvSpPr>
          <p:nvPr>
            <p:ph type="body" idx="1"/>
          </p:nvPr>
        </p:nvSpPr>
        <p:spPr/>
        <p:txBody>
          <a:bodyPr>
            <a:normAutofit lnSpcReduction="10000"/>
          </a:bodyPr>
          <a:lstStyle/>
          <a:p>
            <a:pPr marL="0" indent="0">
              <a:buNone/>
            </a:pPr>
            <a:r>
              <a:rPr lang="en-US" altLang="zh-CN" sz="3600" dirty="0" smtClean="0"/>
              <a:t>Enabling DHCP Server Logs</a:t>
            </a:r>
          </a:p>
          <a:p>
            <a:pPr lvl="1"/>
            <a:r>
              <a:rPr lang="en-US" sz="2000" b="1" dirty="0"/>
              <a:t>To enable DHCP server logging </a:t>
            </a:r>
            <a:endParaRPr lang="en-US" sz="2000" b="1" dirty="0" smtClean="0"/>
          </a:p>
          <a:p>
            <a:pPr lvl="1"/>
            <a:r>
              <a:rPr lang="en-US" sz="2000" dirty="0" smtClean="0"/>
              <a:t>Open </a:t>
            </a:r>
            <a:r>
              <a:rPr lang="en-US" sz="2000" dirty="0"/>
              <a:t>the DHCP Microsoft Management Console (MMC) snap-in.</a:t>
            </a:r>
          </a:p>
          <a:p>
            <a:pPr lvl="1"/>
            <a:r>
              <a:rPr lang="en-US" sz="2000" dirty="0"/>
              <a:t>In the console tree, click the DHCP server you want to configure.</a:t>
            </a:r>
          </a:p>
          <a:p>
            <a:pPr lvl="1"/>
            <a:r>
              <a:rPr lang="en-US" sz="2000" dirty="0"/>
              <a:t>On </a:t>
            </a:r>
            <a:r>
              <a:rPr lang="en-US" sz="2000" dirty="0" smtClean="0"/>
              <a:t>the menu</a:t>
            </a:r>
            <a:r>
              <a:rPr lang="en-US" sz="2000" dirty="0"/>
              <a:t>, click </a:t>
            </a:r>
            <a:r>
              <a:rPr lang="en-US" sz="2000" b="1" dirty="0"/>
              <a:t>Properties</a:t>
            </a:r>
            <a:r>
              <a:rPr lang="en-US" sz="2000" dirty="0"/>
              <a:t>.</a:t>
            </a:r>
          </a:p>
          <a:p>
            <a:pPr lvl="1"/>
            <a:r>
              <a:rPr lang="en-US" sz="2000" dirty="0"/>
              <a:t>On the </a:t>
            </a:r>
            <a:r>
              <a:rPr lang="en-US" sz="2000" b="1" dirty="0"/>
              <a:t>General</a:t>
            </a:r>
            <a:r>
              <a:rPr lang="en-US" sz="2000" dirty="0"/>
              <a:t> tab, select </a:t>
            </a:r>
            <a:r>
              <a:rPr lang="en-US" sz="2000" b="1" dirty="0"/>
              <a:t>Enable DHCP audit logging</a:t>
            </a:r>
            <a:r>
              <a:rPr lang="en-US" sz="2000" dirty="0"/>
              <a:t>, and then click </a:t>
            </a:r>
            <a:r>
              <a:rPr lang="en-US" sz="2000" b="1" dirty="0"/>
              <a:t>OK</a:t>
            </a:r>
            <a:r>
              <a:rPr lang="en-US" sz="2000" dirty="0" smtClean="0"/>
              <a:t>.</a:t>
            </a:r>
          </a:p>
          <a:p>
            <a:pPr lvl="1"/>
            <a:r>
              <a:rPr lang="en-US" sz="2000" dirty="0" smtClean="0"/>
              <a:t>(Note:  Applies to Windows Server 2008 R2)</a:t>
            </a:r>
          </a:p>
          <a:p>
            <a:pPr lvl="1"/>
            <a:r>
              <a:rPr lang="en-US" sz="2000" dirty="0">
                <a:hlinkClick r:id="rId3"/>
              </a:rPr>
              <a:t>https://</a:t>
            </a:r>
            <a:r>
              <a:rPr lang="en-US" sz="2000" dirty="0" smtClean="0">
                <a:hlinkClick r:id="rId3"/>
              </a:rPr>
              <a:t>technet.microsoft.com/en-us/library/dd759178.aspx</a:t>
            </a:r>
            <a:endParaRPr lang="en-US" sz="2000" dirty="0" smtClean="0"/>
          </a:p>
          <a:p>
            <a:pPr lvl="1"/>
            <a:r>
              <a:rPr lang="en-US" altLang="zh-CN" sz="2000" dirty="0" smtClean="0"/>
              <a:t>Information Logged: (ID</a:t>
            </a:r>
            <a:r>
              <a:rPr lang="en-US" altLang="zh-CN" sz="2000" dirty="0"/>
              <a:t>, Date, Time, Description, IP Address, </a:t>
            </a:r>
            <a:r>
              <a:rPr lang="en-US" altLang="zh-CN" sz="2000" dirty="0" err="1"/>
              <a:t>HostName</a:t>
            </a:r>
            <a:r>
              <a:rPr lang="en-US" altLang="zh-CN" sz="2000" dirty="0"/>
              <a:t>, Mac </a:t>
            </a:r>
            <a:r>
              <a:rPr lang="en-US" altLang="zh-CN" sz="2000" dirty="0" smtClean="0"/>
              <a:t>Address)</a:t>
            </a:r>
            <a:endParaRPr lang="en-US" sz="2000" dirty="0"/>
          </a:p>
          <a:p>
            <a:pPr marL="0" indent="0">
              <a:buNone/>
            </a:pPr>
            <a:endParaRPr lang="en-US" altLang="zh-CN" sz="3600" dirty="0" smtClean="0"/>
          </a:p>
          <a:p>
            <a:pPr marL="0" indent="0">
              <a:buNone/>
            </a:pPr>
            <a:r>
              <a:rPr lang="en-US" altLang="zh-CN" sz="3600" dirty="0" smtClean="0"/>
              <a:t>	</a:t>
            </a:r>
            <a:r>
              <a:rPr lang="en-US" altLang="zh-CN" sz="3600" dirty="0"/>
              <a:t>	</a:t>
            </a:r>
            <a:r>
              <a:rPr lang="en-US" altLang="zh-CN" sz="3600" dirty="0"/>
              <a:t>	</a:t>
            </a:r>
            <a:endParaRPr lang="en-US" altLang="zh-CN" sz="3600" dirty="0" smtClean="0"/>
          </a:p>
        </p:txBody>
      </p:sp>
    </p:spTree>
    <p:extLst>
      <p:ext uri="{BB962C8B-B14F-4D97-AF65-F5344CB8AC3E}">
        <p14:creationId xmlns:p14="http://schemas.microsoft.com/office/powerpoint/2010/main" val="11889441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a:t>
            </a:r>
            <a:endParaRPr lang="en-US" dirty="0"/>
          </a:p>
        </p:txBody>
      </p:sp>
      <p:sp>
        <p:nvSpPr>
          <p:cNvPr id="3" name="Content Placeholder 2"/>
          <p:cNvSpPr>
            <a:spLocks noGrp="1"/>
          </p:cNvSpPr>
          <p:nvPr>
            <p:ph idx="1"/>
          </p:nvPr>
        </p:nvSpPr>
        <p:spPr/>
        <p:txBody>
          <a:bodyPr>
            <a:normAutofit/>
          </a:bodyPr>
          <a:lstStyle/>
          <a:p>
            <a:r>
              <a:rPr lang="en-US" dirty="0"/>
              <a:t>The client computer will send a DNS query to one of their internet service provider's DNS servers. The DNS server looks in it's DNS database to tell whether it can answer the query authoritatively. If the DNS server can answer authoritatively, the DNS server answers the query and the DNS query process is complete. </a:t>
            </a:r>
          </a:p>
          <a:p>
            <a:r>
              <a:rPr lang="en-US" dirty="0"/>
              <a:t>If the server cannot answer the query authoritatively it will look in its DNS cache of previous queries. If the DNS server finds a matching entry in its cache, it will answer the query with a non-authoritative answer based on the information in its cache and the DNS query process is complete. </a:t>
            </a:r>
          </a:p>
        </p:txBody>
      </p:sp>
    </p:spTree>
    <p:extLst>
      <p:ext uri="{BB962C8B-B14F-4D97-AF65-F5344CB8AC3E}">
        <p14:creationId xmlns:p14="http://schemas.microsoft.com/office/powerpoint/2010/main" val="10035629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a:t>
            </a:r>
            <a:r>
              <a:rPr lang="en-US" dirty="0"/>
              <a:t>the ISP DNS server did not have the DNS information in its DNS database or its DNS cache the DNS query process will use recursion to complete the DNS query. </a:t>
            </a:r>
            <a:endParaRPr lang="en-US" dirty="0" smtClean="0"/>
          </a:p>
          <a:p>
            <a:r>
              <a:rPr lang="en-US" dirty="0" smtClean="0"/>
              <a:t>The </a:t>
            </a:r>
            <a:r>
              <a:rPr lang="en-US" dirty="0"/>
              <a:t>ISP DNS server will use its root hints file to find information to contact other DNS servers. The root hints file specified DNS servers that are authoritative for the DNS domain root and top level domains in the DNS system. This includes the .com, .org, </a:t>
            </a:r>
            <a:r>
              <a:rPr lang="en-US" dirty="0" err="1"/>
              <a:t>.net</a:t>
            </a:r>
            <a:r>
              <a:rPr lang="en-US" dirty="0"/>
              <a:t>, .</a:t>
            </a:r>
            <a:r>
              <a:rPr lang="en-US" dirty="0" err="1"/>
              <a:t>gov</a:t>
            </a:r>
            <a:r>
              <a:rPr lang="en-US" dirty="0"/>
              <a:t> and other domain types. </a:t>
            </a:r>
            <a:endParaRPr lang="en-US" dirty="0" smtClean="0"/>
          </a:p>
          <a:p>
            <a:r>
              <a:rPr lang="en-US" dirty="0" smtClean="0"/>
              <a:t>If </a:t>
            </a:r>
            <a:r>
              <a:rPr lang="en-US" dirty="0"/>
              <a:t>the query is for www.w3.org the ISP DNS server would contact an </a:t>
            </a:r>
            <a:r>
              <a:rPr lang="en-US" dirty="0" err="1" smtClean="0"/>
              <a:t>authorittative</a:t>
            </a:r>
            <a:r>
              <a:rPr lang="en-US" dirty="0" smtClean="0"/>
              <a:t> </a:t>
            </a:r>
            <a:r>
              <a:rPr lang="en-US" dirty="0"/>
              <a:t>server for the top level "org" domain and send an iterative query to the org DNS server asking for information about the authoritative server for w3.org. The org domain DNS server responds with the </a:t>
            </a:r>
            <a:r>
              <a:rPr lang="en-US" dirty="0" err="1"/>
              <a:t>the</a:t>
            </a:r>
            <a:r>
              <a:rPr lang="en-US" dirty="0"/>
              <a:t> </a:t>
            </a:r>
            <a:r>
              <a:rPr lang="en-US" dirty="0" err="1"/>
              <a:t>nameserver</a:t>
            </a:r>
            <a:r>
              <a:rPr lang="en-US" dirty="0"/>
              <a:t> information including IP address of the </a:t>
            </a:r>
            <a:r>
              <a:rPr lang="en-US" dirty="0" err="1"/>
              <a:t>nameserver</a:t>
            </a:r>
            <a:r>
              <a:rPr lang="en-US" dirty="0"/>
              <a:t> for w3.org. </a:t>
            </a:r>
            <a:endParaRPr lang="en-US" dirty="0" smtClean="0"/>
          </a:p>
          <a:p>
            <a:r>
              <a:rPr lang="en-US" dirty="0" smtClean="0"/>
              <a:t>Then </a:t>
            </a:r>
            <a:r>
              <a:rPr lang="en-US" dirty="0"/>
              <a:t>the ISP DNS server sends a query to the w3.org DNS server asking for the IP address of www.w3c.org. The w3.org DNS server sends an authoritative answer back to the ISP DNS server which is cached in the ISP DNS server cache and also sent to the client computer. </a:t>
            </a:r>
          </a:p>
        </p:txBody>
      </p:sp>
    </p:spTree>
    <p:extLst>
      <p:ext uri="{BB962C8B-B14F-4D97-AF65-F5344CB8AC3E}">
        <p14:creationId xmlns:p14="http://schemas.microsoft.com/office/powerpoint/2010/main" val="23534130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DNS – Microsoft DNS server</a:t>
            </a:r>
            <a:endParaRPr lang="en-US" altLang="zh-CN" dirty="0"/>
          </a:p>
        </p:txBody>
      </p:sp>
      <p:sp>
        <p:nvSpPr>
          <p:cNvPr id="17411" name="Rectangle 3"/>
          <p:cNvSpPr>
            <a:spLocks noGrp="1" noChangeArrowheads="1"/>
          </p:cNvSpPr>
          <p:nvPr>
            <p:ph type="body" idx="1"/>
          </p:nvPr>
        </p:nvSpPr>
        <p:spPr/>
        <p:txBody>
          <a:bodyPr>
            <a:normAutofit fontScale="77500" lnSpcReduction="20000"/>
          </a:bodyPr>
          <a:lstStyle/>
          <a:p>
            <a:pPr marL="0" indent="0">
              <a:buNone/>
            </a:pPr>
            <a:r>
              <a:rPr lang="en-US" altLang="zh-CN" sz="3600" dirty="0" smtClean="0"/>
              <a:t>Enabling DNS Server Logs</a:t>
            </a:r>
          </a:p>
          <a:p>
            <a:pPr lvl="1"/>
            <a:r>
              <a:rPr lang="en-US" sz="2000" b="1" dirty="0"/>
              <a:t>To enable </a:t>
            </a:r>
            <a:r>
              <a:rPr lang="en-US" sz="2000" b="1" dirty="0" smtClean="0"/>
              <a:t>DNS </a:t>
            </a:r>
            <a:r>
              <a:rPr lang="en-US" sz="2000" b="1" dirty="0"/>
              <a:t>server logging </a:t>
            </a:r>
            <a:endParaRPr lang="en-US" sz="2000" b="1" dirty="0" smtClean="0"/>
          </a:p>
          <a:p>
            <a:pPr lvl="2"/>
            <a:r>
              <a:rPr lang="en-US" sz="1800" dirty="0" smtClean="0"/>
              <a:t>Open DNS</a:t>
            </a:r>
          </a:p>
          <a:p>
            <a:pPr lvl="2"/>
            <a:r>
              <a:rPr lang="en-US" sz="2000" dirty="0" smtClean="0"/>
              <a:t>In </a:t>
            </a:r>
            <a:r>
              <a:rPr lang="en-US" sz="2000" dirty="0"/>
              <a:t>the console tree, right-click the applicable DNS server, then click </a:t>
            </a:r>
            <a:r>
              <a:rPr lang="en-US" sz="2000" dirty="0" smtClean="0"/>
              <a:t>Properties.</a:t>
            </a:r>
          </a:p>
          <a:p>
            <a:pPr lvl="2"/>
            <a:r>
              <a:rPr lang="en-US" sz="2000" dirty="0" smtClean="0"/>
              <a:t>Click </a:t>
            </a:r>
            <a:r>
              <a:rPr lang="en-US" sz="2000" dirty="0"/>
              <a:t>the Debug Logging </a:t>
            </a:r>
            <a:r>
              <a:rPr lang="en-US" sz="2000" dirty="0" smtClean="0"/>
              <a:t>tab.</a:t>
            </a:r>
          </a:p>
          <a:p>
            <a:pPr lvl="2"/>
            <a:r>
              <a:rPr lang="en-US" sz="2000" dirty="0" smtClean="0"/>
              <a:t>Select </a:t>
            </a:r>
            <a:r>
              <a:rPr lang="en-US" sz="2000" dirty="0"/>
              <a:t>Log packets for debugging, and then select the events that you want the DNS server to record for debug logging</a:t>
            </a:r>
            <a:r>
              <a:rPr lang="en-US" sz="2000" dirty="0" smtClean="0"/>
              <a:t>.</a:t>
            </a:r>
          </a:p>
          <a:p>
            <a:pPr lvl="3"/>
            <a:r>
              <a:rPr lang="en-US" sz="1800" dirty="0" err="1" smtClean="0"/>
              <a:t>Ie</a:t>
            </a:r>
            <a:r>
              <a:rPr lang="en-US" sz="1800" dirty="0" smtClean="0"/>
              <a:t>: </a:t>
            </a:r>
          </a:p>
          <a:p>
            <a:pPr lvl="4"/>
            <a:r>
              <a:rPr lang="en-US" dirty="0" smtClean="0"/>
              <a:t>Log Packets for debugging</a:t>
            </a:r>
          </a:p>
          <a:p>
            <a:pPr lvl="4"/>
            <a:r>
              <a:rPr lang="en-US" dirty="0" smtClean="0"/>
              <a:t>Packet Direction </a:t>
            </a:r>
          </a:p>
          <a:p>
            <a:pPr lvl="5"/>
            <a:r>
              <a:rPr lang="en-US" dirty="0" smtClean="0"/>
              <a:t>Outgoing &amp; Incoming</a:t>
            </a:r>
          </a:p>
          <a:p>
            <a:pPr lvl="5"/>
            <a:r>
              <a:rPr lang="en-US" dirty="0" smtClean="0"/>
              <a:t>Transport Protocol (UDP)</a:t>
            </a:r>
          </a:p>
          <a:p>
            <a:pPr lvl="4"/>
            <a:r>
              <a:rPr lang="en-US" dirty="0" smtClean="0"/>
              <a:t>Packet Contents</a:t>
            </a:r>
          </a:p>
          <a:p>
            <a:pPr lvl="5"/>
            <a:r>
              <a:rPr lang="en-US" dirty="0" smtClean="0"/>
              <a:t>Queries / Transfers</a:t>
            </a:r>
          </a:p>
          <a:p>
            <a:pPr lvl="5"/>
            <a:r>
              <a:rPr lang="en-US" dirty="0" smtClean="0"/>
              <a:t>Packet Type</a:t>
            </a:r>
          </a:p>
          <a:p>
            <a:pPr marL="2743200" lvl="6" indent="0">
              <a:buNone/>
            </a:pPr>
            <a:r>
              <a:rPr lang="en-US" dirty="0" smtClean="0"/>
              <a:t>Request / Response</a:t>
            </a:r>
          </a:p>
          <a:p>
            <a:pPr lvl="5"/>
            <a:r>
              <a:rPr lang="en-US" dirty="0" smtClean="0"/>
              <a:t>Other Options</a:t>
            </a:r>
          </a:p>
          <a:p>
            <a:pPr marL="2743200" lvl="6" indent="0">
              <a:buNone/>
            </a:pPr>
            <a:r>
              <a:rPr lang="en-US" dirty="0" smtClean="0"/>
              <a:t>Details</a:t>
            </a:r>
            <a:r>
              <a:rPr lang="en-US" altLang="zh-CN" sz="3600" dirty="0"/>
              <a:t>	</a:t>
            </a:r>
            <a:endParaRPr lang="en-US" altLang="zh-CN" sz="3600" dirty="0" smtClean="0"/>
          </a:p>
        </p:txBody>
      </p:sp>
    </p:spTree>
    <p:extLst>
      <p:ext uri="{BB962C8B-B14F-4D97-AF65-F5344CB8AC3E}">
        <p14:creationId xmlns:p14="http://schemas.microsoft.com/office/powerpoint/2010/main" val="20672650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Cisco Devices</a:t>
            </a:r>
            <a:endParaRPr lang="en-US" altLang="zh-CN" dirty="0"/>
          </a:p>
        </p:txBody>
      </p:sp>
      <p:sp>
        <p:nvSpPr>
          <p:cNvPr id="17411" name="Rectangle 3"/>
          <p:cNvSpPr>
            <a:spLocks noGrp="1" noChangeArrowheads="1"/>
          </p:cNvSpPr>
          <p:nvPr>
            <p:ph type="body" idx="1"/>
          </p:nvPr>
        </p:nvSpPr>
        <p:spPr/>
        <p:txBody>
          <a:bodyPr>
            <a:normAutofit/>
          </a:bodyPr>
          <a:lstStyle/>
          <a:p>
            <a:pPr marL="0" indent="0">
              <a:buNone/>
            </a:pPr>
            <a:r>
              <a:rPr lang="en-US" altLang="zh-CN" sz="3600" dirty="0" smtClean="0"/>
              <a:t>Cisco devices define logging in terms of levels</a:t>
            </a:r>
          </a:p>
          <a:p>
            <a:pPr marL="0" indent="0">
              <a:buNone/>
            </a:pPr>
            <a:endParaRPr lang="en-US" altLang="zh-CN" sz="3600" dirty="0"/>
          </a:p>
          <a:p>
            <a:pPr marL="0" indent="0">
              <a:buNone/>
            </a:pPr>
            <a:endParaRPr lang="en-US" altLang="zh-CN" sz="3600" dirty="0" smtClean="0"/>
          </a:p>
          <a:p>
            <a:pPr marL="0" indent="0">
              <a:buNone/>
            </a:pPr>
            <a:endParaRPr lang="en-US" altLang="zh-CN" sz="3600" dirty="0"/>
          </a:p>
          <a:p>
            <a:pPr marL="0" indent="0">
              <a:buNone/>
            </a:pPr>
            <a:endParaRPr lang="en-US" altLang="zh-CN" sz="3600" dirty="0" smtClean="0"/>
          </a:p>
        </p:txBody>
      </p:sp>
      <p:graphicFrame>
        <p:nvGraphicFramePr>
          <p:cNvPr id="3" name="Table 2"/>
          <p:cNvGraphicFramePr>
            <a:graphicFrameLocks noGrp="1"/>
          </p:cNvGraphicFramePr>
          <p:nvPr>
            <p:extLst>
              <p:ext uri="{D42A27DB-BD31-4B8C-83A1-F6EECF244321}">
                <p14:modId xmlns:p14="http://schemas.microsoft.com/office/powerpoint/2010/main" val="829284036"/>
              </p:ext>
            </p:extLst>
          </p:nvPr>
        </p:nvGraphicFramePr>
        <p:xfrm>
          <a:off x="1004552" y="2369713"/>
          <a:ext cx="10135673" cy="3304971"/>
        </p:xfrm>
        <a:graphic>
          <a:graphicData uri="http://schemas.openxmlformats.org/drawingml/2006/table">
            <a:tbl>
              <a:tblPr>
                <a:tableStyleId>{5C22544A-7EE6-4342-B048-85BDC9FD1C3A}</a:tableStyleId>
              </a:tblPr>
              <a:tblGrid>
                <a:gridCol w="2460268"/>
                <a:gridCol w="1528711"/>
                <a:gridCol w="6146694"/>
              </a:tblGrid>
              <a:tr h="367219">
                <a:tc>
                  <a:txBody>
                    <a:bodyPr/>
                    <a:lstStyle/>
                    <a:p>
                      <a:pPr algn="ctr" fontAlgn="ctr"/>
                      <a:r>
                        <a:rPr lang="en-US" sz="1100" u="none" strike="noStrike" dirty="0">
                          <a:effectLst/>
                        </a:rPr>
                        <a:t>Level</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System</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Description</a:t>
                      </a:r>
                      <a:endParaRPr lang="en-US" sz="1100" b="1"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Emergency</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System unusable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Alert</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Immediate action required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Critical</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Critical condition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Error</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Error condition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Warning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Warning condition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Notification</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Normal but significant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Information</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Informational messages</a:t>
                      </a:r>
                      <a:endParaRPr lang="en-US" sz="1100" b="0" i="0" u="none" strike="noStrike">
                        <a:solidFill>
                          <a:srgbClr val="000000"/>
                        </a:solidFill>
                        <a:effectLst/>
                        <a:latin typeface="Calibri" panose="020F0502020204030204" pitchFamily="34" charset="0"/>
                      </a:endParaRPr>
                    </a:p>
                  </a:txBody>
                  <a:tcPr marL="9525" marR="9525" marT="9525" marB="0" anchor="ctr"/>
                </a:tc>
              </a:tr>
              <a:tr h="367219">
                <a:tc>
                  <a:txBody>
                    <a:bodyPr/>
                    <a:lstStyle/>
                    <a:p>
                      <a:pPr algn="l" fontAlgn="ctr"/>
                      <a:r>
                        <a:rPr lang="en-US" sz="1100" u="none" strike="noStrike">
                          <a:effectLst/>
                        </a:rPr>
                        <a:t>Debugging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dirty="0">
                          <a:effectLst/>
                        </a:rPr>
                        <a:t>Debugging messages</a:t>
                      </a:r>
                      <a:endParaRPr lang="en-US" sz="11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8501552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Cisco Devices</a:t>
            </a:r>
            <a:endParaRPr lang="en-US" altLang="zh-CN" dirty="0"/>
          </a:p>
        </p:txBody>
      </p:sp>
      <p:sp>
        <p:nvSpPr>
          <p:cNvPr id="17411" name="Rectangle 3"/>
          <p:cNvSpPr>
            <a:spLocks noGrp="1" noChangeArrowheads="1"/>
          </p:cNvSpPr>
          <p:nvPr>
            <p:ph type="body" idx="1"/>
          </p:nvPr>
        </p:nvSpPr>
        <p:spPr/>
        <p:txBody>
          <a:bodyPr>
            <a:normAutofit fontScale="70000" lnSpcReduction="20000"/>
          </a:bodyPr>
          <a:lstStyle/>
          <a:p>
            <a:pPr marL="0" indent="0">
              <a:buNone/>
            </a:pPr>
            <a:r>
              <a:rPr lang="en-US" altLang="zh-CN" sz="3600" b="1" dirty="0" smtClean="0"/>
              <a:t>Firewall</a:t>
            </a:r>
            <a:r>
              <a:rPr lang="en-US" altLang="zh-CN" sz="3600" b="1" dirty="0"/>
              <a:t># show logging | </a:t>
            </a:r>
            <a:r>
              <a:rPr lang="en-US" altLang="zh-CN" sz="3600" b="1" dirty="0" err="1"/>
              <a:t>grep</a:t>
            </a:r>
            <a:r>
              <a:rPr lang="en-US" altLang="zh-CN" sz="3600" b="1" dirty="0"/>
              <a:t> </a:t>
            </a:r>
            <a:r>
              <a:rPr lang="en-US" altLang="zh-CN" sz="3600" b="1" dirty="0" smtClean="0"/>
              <a:t>ASA-4</a:t>
            </a:r>
          </a:p>
          <a:p>
            <a:pPr marL="0" indent="0">
              <a:buNone/>
            </a:pPr>
            <a:endParaRPr lang="en-US" altLang="zh-CN" sz="3600" dirty="0"/>
          </a:p>
          <a:p>
            <a:pPr marL="0" indent="0">
              <a:buNone/>
            </a:pPr>
            <a:r>
              <a:rPr lang="en-US" altLang="zh-CN" sz="3200" i="1" dirty="0"/>
              <a:t>Aug 24 2007 08:54:31: %ASA-4-500004: Invalid transport field for protocol=TCP, from 192.168.208.63/46855 to 192.168.150.77/0</a:t>
            </a:r>
          </a:p>
          <a:p>
            <a:pPr marL="0" indent="0">
              <a:buNone/>
            </a:pPr>
            <a:r>
              <a:rPr lang="en-US" altLang="zh-CN" sz="3200" i="1" dirty="0"/>
              <a:t>Aug 24 2007 08:54:31: %ASA-4-500004: Invalid transport field for protocol=TCP, from 192.168.208.63/46856 to 192.168.150.77/0</a:t>
            </a:r>
          </a:p>
          <a:p>
            <a:pPr marL="0" indent="0">
              <a:buNone/>
            </a:pPr>
            <a:r>
              <a:rPr lang="en-US" altLang="zh-CN" sz="3200" i="1" dirty="0"/>
              <a:t>Aug 24 2007 08:54:48: %ASA-4-106023: Deny </a:t>
            </a:r>
            <a:r>
              <a:rPr lang="en-US" altLang="zh-CN" sz="3200" i="1" dirty="0" err="1"/>
              <a:t>tcp</a:t>
            </a:r>
            <a:r>
              <a:rPr lang="en-US" altLang="zh-CN" sz="3200" i="1" dirty="0"/>
              <a:t> </a:t>
            </a:r>
            <a:r>
              <a:rPr lang="en-US" altLang="zh-CN" sz="3200" i="1" dirty="0" err="1"/>
              <a:t>src</a:t>
            </a:r>
            <a:r>
              <a:rPr lang="en-US" altLang="zh-CN" sz="3200" i="1" dirty="0"/>
              <a:t> outside:192.168.208.63/46857 </a:t>
            </a:r>
            <a:r>
              <a:rPr lang="en-US" altLang="zh-CN" sz="3200" i="1" dirty="0" err="1"/>
              <a:t>dst</a:t>
            </a:r>
            <a:r>
              <a:rPr lang="en-US" altLang="zh-CN" sz="3200" i="1" dirty="0"/>
              <a:t> inside:192.168.150.77/443 by access-group "OUTSIDE" [0x5063b82f, 0x0]</a:t>
            </a:r>
          </a:p>
          <a:p>
            <a:pPr marL="0" indent="0">
              <a:buNone/>
            </a:pPr>
            <a:r>
              <a:rPr lang="en-US" altLang="zh-CN" sz="3200" i="1" dirty="0"/>
              <a:t>Aug 24 2007 08:54:48: %ASA-4-106023: Deny </a:t>
            </a:r>
            <a:r>
              <a:rPr lang="en-US" altLang="zh-CN" sz="3200" i="1" dirty="0" err="1"/>
              <a:t>tcp</a:t>
            </a:r>
            <a:r>
              <a:rPr lang="en-US" altLang="zh-CN" sz="3200" i="1" dirty="0"/>
              <a:t> </a:t>
            </a:r>
            <a:r>
              <a:rPr lang="en-US" altLang="zh-CN" sz="3200" i="1" dirty="0" err="1"/>
              <a:t>src</a:t>
            </a:r>
            <a:r>
              <a:rPr lang="en-US" altLang="zh-CN" sz="3200" i="1" dirty="0"/>
              <a:t> outside:192.168.208.63/46863 </a:t>
            </a:r>
            <a:r>
              <a:rPr lang="en-US" altLang="zh-CN" sz="3200" i="1" dirty="0" err="1"/>
              <a:t>dst</a:t>
            </a:r>
            <a:r>
              <a:rPr lang="en-US" altLang="zh-CN" sz="3200" i="1" dirty="0"/>
              <a:t> inside:192.168.150.77/256 by access-group "OUTSIDE" [0x5063b82f, 0x0]</a:t>
            </a:r>
          </a:p>
          <a:p>
            <a:pPr marL="0" indent="0">
              <a:buNone/>
            </a:pPr>
            <a:r>
              <a:rPr lang="en-US" altLang="zh-CN" sz="3200" i="1" dirty="0"/>
              <a:t>Aug 24 2007 08:54:48: %ASA-4-106023: Deny </a:t>
            </a:r>
            <a:r>
              <a:rPr lang="en-US" altLang="zh-CN" sz="3200" i="1" dirty="0" err="1"/>
              <a:t>tcp</a:t>
            </a:r>
            <a:r>
              <a:rPr lang="en-US" altLang="zh-CN" sz="3200" i="1" dirty="0"/>
              <a:t> </a:t>
            </a:r>
            <a:r>
              <a:rPr lang="en-US" altLang="zh-CN" sz="3200" i="1" dirty="0" err="1"/>
              <a:t>src</a:t>
            </a:r>
            <a:r>
              <a:rPr lang="en-US" altLang="zh-CN" sz="3200" i="1" dirty="0"/>
              <a:t> outside:192.168.208.63/46867 </a:t>
            </a:r>
            <a:r>
              <a:rPr lang="en-US" altLang="zh-CN" sz="3200" i="1" dirty="0" err="1"/>
              <a:t>dst</a:t>
            </a:r>
            <a:r>
              <a:rPr lang="en-US" altLang="zh-CN" sz="3200" i="1" dirty="0"/>
              <a:t> inside:192.168.150.77/389 by access-group "OUTSIDE" [0x5063</a:t>
            </a:r>
            <a:endParaRPr lang="en-US" altLang="zh-CN" sz="3200" i="1" dirty="0" smtClean="0"/>
          </a:p>
          <a:p>
            <a:pPr marL="0" indent="0">
              <a:buNone/>
            </a:pPr>
            <a:endParaRPr lang="en-US" altLang="zh-CN" sz="3600" dirty="0"/>
          </a:p>
          <a:p>
            <a:pPr marL="0" indent="0">
              <a:buNone/>
            </a:pPr>
            <a:endParaRPr lang="en-US" altLang="zh-CN" sz="3600" dirty="0" smtClean="0"/>
          </a:p>
          <a:p>
            <a:pPr marL="0" indent="0">
              <a:buNone/>
            </a:pPr>
            <a:endParaRPr lang="en-US" altLang="zh-CN" sz="3600" dirty="0"/>
          </a:p>
          <a:p>
            <a:pPr marL="0" indent="0">
              <a:buNone/>
            </a:pPr>
            <a:endParaRPr lang="en-US" altLang="zh-CN" sz="3600" dirty="0" smtClean="0"/>
          </a:p>
          <a:p>
            <a:pPr marL="0" indent="0">
              <a:buNone/>
            </a:pPr>
            <a:endParaRPr lang="en-US" altLang="zh-CN" sz="3600" dirty="0"/>
          </a:p>
          <a:p>
            <a:pPr marL="0" indent="0">
              <a:buNone/>
            </a:pPr>
            <a:endParaRPr lang="en-US" altLang="zh-CN" sz="3600" dirty="0" smtClean="0"/>
          </a:p>
        </p:txBody>
      </p:sp>
    </p:spTree>
    <p:extLst>
      <p:ext uri="{BB962C8B-B14F-4D97-AF65-F5344CB8AC3E}">
        <p14:creationId xmlns:p14="http://schemas.microsoft.com/office/powerpoint/2010/main" val="18851967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Cisco Router</a:t>
            </a:r>
            <a:endParaRPr lang="en-US" altLang="zh-CN" dirty="0"/>
          </a:p>
        </p:txBody>
      </p:sp>
      <p:sp>
        <p:nvSpPr>
          <p:cNvPr id="17411" name="Rectangle 3"/>
          <p:cNvSpPr>
            <a:spLocks noGrp="1" noChangeArrowheads="1"/>
          </p:cNvSpPr>
          <p:nvPr>
            <p:ph type="body" idx="1"/>
          </p:nvPr>
        </p:nvSpPr>
        <p:spPr/>
        <p:txBody>
          <a:bodyPr>
            <a:normAutofit fontScale="92500" lnSpcReduction="10000"/>
          </a:bodyPr>
          <a:lstStyle/>
          <a:p>
            <a:pPr marL="0" indent="0">
              <a:buNone/>
            </a:pPr>
            <a:r>
              <a:rPr lang="en-US" altLang="zh-CN" sz="3600" b="1" dirty="0" err="1" smtClean="0"/>
              <a:t>Router#show</a:t>
            </a:r>
            <a:r>
              <a:rPr lang="en-US" altLang="zh-CN" sz="3600" b="1" dirty="0" smtClean="0"/>
              <a:t> access-lists 185</a:t>
            </a:r>
          </a:p>
          <a:p>
            <a:pPr marL="0" indent="0">
              <a:buNone/>
            </a:pPr>
            <a:r>
              <a:rPr lang="en-US" altLang="zh-CN" sz="3300" i="1" dirty="0" smtClean="0"/>
              <a:t>Extended IP access list 185</a:t>
            </a:r>
          </a:p>
          <a:p>
            <a:pPr marL="0" indent="0">
              <a:buNone/>
            </a:pPr>
            <a:r>
              <a:rPr lang="en-US" altLang="zh-CN" sz="3300" i="1" dirty="0" smtClean="0"/>
              <a:t>    10 deny </a:t>
            </a:r>
            <a:r>
              <a:rPr lang="en-US" altLang="zh-CN" sz="3300" i="1" dirty="0" err="1" smtClean="0"/>
              <a:t>tcp</a:t>
            </a:r>
            <a:r>
              <a:rPr lang="en-US" altLang="zh-CN" sz="3300" i="1" dirty="0" smtClean="0"/>
              <a:t> 172.16.1.0 0.0.0.255 host 192.168.2.1 range domain 123 (284 matches)</a:t>
            </a:r>
          </a:p>
          <a:p>
            <a:pPr marL="0" indent="0">
              <a:buNone/>
            </a:pPr>
            <a:r>
              <a:rPr lang="en-US" altLang="zh-CN" sz="3300" i="1" dirty="0" smtClean="0"/>
              <a:t>    20 deny </a:t>
            </a:r>
            <a:r>
              <a:rPr lang="en-US" altLang="zh-CN" sz="3300" i="1" dirty="0" err="1" smtClean="0"/>
              <a:t>tcp</a:t>
            </a:r>
            <a:r>
              <a:rPr lang="en-US" altLang="zh-CN" sz="3300" i="1" dirty="0" smtClean="0"/>
              <a:t> 172.16.1.0 0.0.0.255 host 192.168.2.1 range 137 445 log (1236 matches)</a:t>
            </a:r>
          </a:p>
          <a:p>
            <a:pPr marL="0" indent="0">
              <a:buNone/>
            </a:pPr>
            <a:r>
              <a:rPr lang="en-US" altLang="zh-CN" sz="3300" i="1" dirty="0" smtClean="0"/>
              <a:t>    30 deny </a:t>
            </a:r>
            <a:r>
              <a:rPr lang="en-US" altLang="zh-CN" sz="3300" i="1" dirty="0" err="1" smtClean="0"/>
              <a:t>tcp</a:t>
            </a:r>
            <a:r>
              <a:rPr lang="en-US" altLang="zh-CN" sz="3300" i="1" dirty="0" smtClean="0"/>
              <a:t> 172.16.1.0 0.0.0.255 host 192.168.2.1 range 500 1024 log-input (1574 matches)</a:t>
            </a:r>
          </a:p>
          <a:p>
            <a:pPr marL="0" indent="0">
              <a:buNone/>
            </a:pPr>
            <a:r>
              <a:rPr lang="en-US" altLang="zh-CN" sz="3300" i="1" dirty="0" smtClean="0"/>
              <a:t>    40 permit </a:t>
            </a:r>
            <a:r>
              <a:rPr lang="en-US" altLang="zh-CN" sz="3300" i="1" dirty="0" err="1" smtClean="0"/>
              <a:t>ip</a:t>
            </a:r>
            <a:r>
              <a:rPr lang="en-US" altLang="zh-CN" sz="3300" i="1" dirty="0" smtClean="0"/>
              <a:t> any </a:t>
            </a:r>
            <a:r>
              <a:rPr lang="en-US" altLang="zh-CN" sz="3300" i="1" dirty="0" err="1" smtClean="0"/>
              <a:t>any</a:t>
            </a:r>
            <a:r>
              <a:rPr lang="en-US" altLang="zh-CN" sz="3300" i="1" dirty="0" smtClean="0"/>
              <a:t> (1550 matches)</a:t>
            </a:r>
          </a:p>
        </p:txBody>
      </p:sp>
    </p:spTree>
    <p:extLst>
      <p:ext uri="{BB962C8B-B14F-4D97-AF65-F5344CB8AC3E}">
        <p14:creationId xmlns:p14="http://schemas.microsoft.com/office/powerpoint/2010/main" val="40695901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t>Cisco Router</a:t>
            </a:r>
            <a:endParaRPr lang="en-US" altLang="zh-CN" dirty="0"/>
          </a:p>
        </p:txBody>
      </p:sp>
      <p:sp>
        <p:nvSpPr>
          <p:cNvPr id="17411" name="Rectangle 3"/>
          <p:cNvSpPr>
            <a:spLocks noGrp="1" noChangeArrowheads="1"/>
          </p:cNvSpPr>
          <p:nvPr>
            <p:ph type="body" idx="1"/>
          </p:nvPr>
        </p:nvSpPr>
        <p:spPr/>
        <p:txBody>
          <a:bodyPr>
            <a:normAutofit fontScale="55000" lnSpcReduction="20000"/>
          </a:bodyPr>
          <a:lstStyle/>
          <a:p>
            <a:pPr marL="0" indent="0">
              <a:buNone/>
            </a:pPr>
            <a:r>
              <a:rPr lang="en-US" altLang="zh-CN" sz="3600" b="1" dirty="0" smtClean="0"/>
              <a:t>Router#</a:t>
            </a:r>
          </a:p>
          <a:p>
            <a:pPr marL="0" indent="0">
              <a:buNone/>
            </a:pPr>
            <a:r>
              <a:rPr lang="en-US" altLang="zh-CN" sz="3600" b="1" dirty="0" err="1"/>
              <a:t>Router#show</a:t>
            </a:r>
            <a:r>
              <a:rPr lang="en-US" altLang="zh-CN" sz="3600" b="1" dirty="0"/>
              <a:t> logging | include 185</a:t>
            </a:r>
          </a:p>
          <a:p>
            <a:pPr marL="0" indent="0">
              <a:buNone/>
            </a:pPr>
            <a:r>
              <a:rPr lang="en-US" altLang="zh-CN" sz="3300" i="1" dirty="0"/>
              <a:t>002092: Mar 30 2010 11:41:48.681 EDT: %SEC-6-IPACCESSLOGP: list 185 denied </a:t>
            </a:r>
            <a:r>
              <a:rPr lang="en-US" altLang="zh-CN" sz="3300" i="1" dirty="0" err="1"/>
              <a:t>tcp</a:t>
            </a:r>
            <a:r>
              <a:rPr lang="en-US" altLang="zh-CN" sz="3300" i="1" dirty="0"/>
              <a:t> 172.16.1.92(59078) -&gt; 192.168.2.1(417), 1 packet</a:t>
            </a:r>
          </a:p>
          <a:p>
            <a:pPr marL="0" indent="0">
              <a:buNone/>
            </a:pPr>
            <a:r>
              <a:rPr lang="en-US" altLang="zh-CN" sz="3300" i="1" dirty="0"/>
              <a:t>002093: Mar 30 2010 11:41:49.681 EDT: %SEC-6-IPACCESSLOGP: list 185 denied </a:t>
            </a:r>
            <a:r>
              <a:rPr lang="en-US" altLang="zh-CN" sz="3300" i="1" dirty="0" err="1"/>
              <a:t>tcp</a:t>
            </a:r>
            <a:r>
              <a:rPr lang="en-US" altLang="zh-CN" sz="3300" i="1" dirty="0"/>
              <a:t> 172.16.1.95(14897) -&gt; 192.168.2.1(427), 1 packet</a:t>
            </a:r>
          </a:p>
          <a:p>
            <a:pPr marL="0" indent="0">
              <a:buNone/>
            </a:pPr>
            <a:r>
              <a:rPr lang="en-US" altLang="zh-CN" sz="3300" i="1" dirty="0"/>
              <a:t>002094: Mar 30 2010 11:41:50.681 EDT: %SEC-6-IPACCESSLOGP: list 185 denied </a:t>
            </a:r>
            <a:r>
              <a:rPr lang="en-US" altLang="zh-CN" sz="3300" i="1" dirty="0" err="1"/>
              <a:t>tcp</a:t>
            </a:r>
            <a:r>
              <a:rPr lang="en-US" altLang="zh-CN" sz="3300" i="1" dirty="0"/>
              <a:t> 172.16.1.182(16737) -&gt; 192.168.2.1(437), 1 packet</a:t>
            </a:r>
          </a:p>
          <a:p>
            <a:pPr marL="0" indent="0">
              <a:buNone/>
            </a:pPr>
            <a:r>
              <a:rPr lang="en-US" altLang="zh-CN" sz="3300" i="1" dirty="0"/>
              <a:t>002095: Mar 30 2010 11:41:56.985 EDT: %SEC-6-IPACCESSLOGP: list 185 denied </a:t>
            </a:r>
            <a:r>
              <a:rPr lang="en-US" altLang="zh-CN" sz="3300" i="1" dirty="0" err="1"/>
              <a:t>tcp</a:t>
            </a:r>
            <a:r>
              <a:rPr lang="en-US" altLang="zh-CN" sz="3300" i="1" dirty="0"/>
              <a:t> 172.16.1.219(14872) (FastEthernet0/1 0007.8580.9edd) -&gt; 192.168.2.1(500), 1 packet</a:t>
            </a:r>
          </a:p>
          <a:p>
            <a:pPr marL="0" indent="0">
              <a:buNone/>
            </a:pPr>
            <a:r>
              <a:rPr lang="en-US" altLang="zh-CN" sz="3300" i="1" dirty="0"/>
              <a:t>002096: Mar 30 2010 11:41:57.984 EDT: %SEC-6-IPACCESSLOGP: list 185 denied </a:t>
            </a:r>
            <a:r>
              <a:rPr lang="en-US" altLang="zh-CN" sz="3300" i="1" dirty="0" err="1"/>
              <a:t>tcp</a:t>
            </a:r>
            <a:r>
              <a:rPr lang="en-US" altLang="zh-CN" sz="3300" i="1" dirty="0"/>
              <a:t> 172.16.1.208(7751) (FastEthernet0/1 0007.8580.9edd) -&gt; 192.168.2.1(510), 1 packet</a:t>
            </a:r>
          </a:p>
          <a:p>
            <a:pPr marL="0" indent="0">
              <a:buNone/>
            </a:pPr>
            <a:r>
              <a:rPr lang="en-US" altLang="zh-CN" sz="3300" i="1" dirty="0"/>
              <a:t>002097: Mar 30 2010 11:41:58.984 EDT: %SEC-6-IPACCESSLOGP: list 185 denied </a:t>
            </a:r>
            <a:r>
              <a:rPr lang="en-US" altLang="zh-CN" sz="3300" i="1" dirty="0" err="1"/>
              <a:t>tcp</a:t>
            </a:r>
            <a:r>
              <a:rPr lang="en-US" altLang="zh-CN" sz="3300" i="1" dirty="0"/>
              <a:t> 172.16.1.26(41202) (FastEthernet0/1 0007.8580.9edd) -&gt; 192.168.2.1(520), 1 packet</a:t>
            </a:r>
          </a:p>
          <a:p>
            <a:pPr marL="0" indent="0">
              <a:buNone/>
            </a:pPr>
            <a:r>
              <a:rPr lang="en-US" altLang="zh-CN" sz="3300" b="1" i="1" dirty="0"/>
              <a:t>Router#</a:t>
            </a:r>
            <a:endParaRPr lang="en-US" altLang="zh-CN" sz="3300" b="1" i="1" dirty="0" smtClean="0"/>
          </a:p>
          <a:p>
            <a:pPr marL="0" indent="0">
              <a:buNone/>
            </a:pPr>
            <a:endParaRPr lang="en-US" altLang="zh-CN" sz="3600" dirty="0" smtClean="0"/>
          </a:p>
          <a:p>
            <a:pPr marL="0" indent="0">
              <a:buNone/>
            </a:pPr>
            <a:endParaRPr lang="en-US" altLang="zh-CN" sz="3600" dirty="0" smtClean="0"/>
          </a:p>
          <a:p>
            <a:pPr marL="0" indent="0">
              <a:buNone/>
            </a:pPr>
            <a:endParaRPr lang="en-US" altLang="zh-CN" sz="3600" dirty="0" smtClean="0"/>
          </a:p>
          <a:p>
            <a:pPr marL="0" indent="0">
              <a:buNone/>
            </a:pPr>
            <a:endParaRPr lang="en-US" altLang="zh-CN" sz="3600" dirty="0" smtClean="0"/>
          </a:p>
          <a:p>
            <a:pPr marL="0" indent="0">
              <a:buNone/>
            </a:pPr>
            <a:endParaRPr lang="en-US" altLang="zh-CN" sz="3600" dirty="0" smtClean="0"/>
          </a:p>
          <a:p>
            <a:pPr marL="0" indent="0">
              <a:buNone/>
            </a:pPr>
            <a:endParaRPr lang="en-US" altLang="zh-CN" sz="3600" dirty="0" smtClean="0"/>
          </a:p>
        </p:txBody>
      </p:sp>
    </p:spTree>
    <p:extLst>
      <p:ext uri="{BB962C8B-B14F-4D97-AF65-F5344CB8AC3E}">
        <p14:creationId xmlns:p14="http://schemas.microsoft.com/office/powerpoint/2010/main" val="40695901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73649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bwMode="gray"/>
        <p:txBody>
          <a:bodyPr/>
          <a:lstStyle/>
          <a:p>
            <a:r>
              <a:rPr lang="en-US" altLang="en-US"/>
              <a:t>How do we get there?</a:t>
            </a:r>
            <a:r>
              <a:rPr lang="en-US" altLang="en-US" sz="2000"/>
              <a:t> cont.</a:t>
            </a:r>
            <a:endParaRPr lang="en-US" altLang="en-US"/>
          </a:p>
        </p:txBody>
      </p:sp>
      <p:sp>
        <p:nvSpPr>
          <p:cNvPr id="363523" name="Rectangle 3"/>
          <p:cNvSpPr>
            <a:spLocks noGrp="1" noChangeArrowheads="1"/>
          </p:cNvSpPr>
          <p:nvPr>
            <p:ph idx="1"/>
          </p:nvPr>
        </p:nvSpPr>
        <p:spPr/>
        <p:txBody>
          <a:bodyPr/>
          <a:lstStyle/>
          <a:p>
            <a:pPr>
              <a:lnSpc>
                <a:spcPct val="90000"/>
              </a:lnSpc>
            </a:pPr>
            <a:r>
              <a:rPr lang="en-US" altLang="en-US"/>
              <a:t>Managing audit data in a heterogeneous computing environment</a:t>
            </a:r>
          </a:p>
          <a:p>
            <a:pPr>
              <a:lnSpc>
                <a:spcPct val="90000"/>
              </a:lnSpc>
            </a:pPr>
            <a:r>
              <a:rPr lang="en-US" altLang="en-US"/>
              <a:t>Reducing log content to human-readable quantities</a:t>
            </a:r>
          </a:p>
          <a:p>
            <a:pPr>
              <a:lnSpc>
                <a:spcPct val="90000"/>
              </a:lnSpc>
            </a:pPr>
            <a:r>
              <a:rPr lang="en-US" altLang="en-US"/>
              <a:t>Interpreting the content of log files</a:t>
            </a:r>
          </a:p>
          <a:p>
            <a:pPr>
              <a:lnSpc>
                <a:spcPct val="90000"/>
              </a:lnSpc>
              <a:buFontTx/>
              <a:buNone/>
            </a:pPr>
            <a:endParaRPr lang="en-US" altLang="en-US"/>
          </a:p>
          <a:p>
            <a:pPr>
              <a:lnSpc>
                <a:spcPct val="90000"/>
              </a:lnSpc>
              <a:buFontTx/>
              <a:buNone/>
            </a:pPr>
            <a:r>
              <a:rPr lang="en-US" altLang="en-US">
                <a:sym typeface="Wingdings" panose="05000000000000000000" pitchFamily="2" charset="2"/>
              </a:rPr>
              <a:t>  </a:t>
            </a:r>
            <a:r>
              <a:rPr lang="en-US" altLang="en-US"/>
              <a:t>Keeping track of what’s going on in your network!</a:t>
            </a:r>
          </a:p>
        </p:txBody>
      </p:sp>
      <p:sp>
        <p:nvSpPr>
          <p:cNvPr id="4" name="Slide Number Placeholder 3"/>
          <p:cNvSpPr>
            <a:spLocks noGrp="1"/>
          </p:cNvSpPr>
          <p:nvPr>
            <p:ph type="sldNum" sz="quarter" idx="12"/>
          </p:nvPr>
        </p:nvSpPr>
        <p:spPr/>
        <p:txBody>
          <a:bodyPr/>
          <a:lstStyle/>
          <a:p>
            <a:fld id="{95727627-D7E9-4DAC-900D-3BE72A466DA7}" type="slidenum">
              <a:rPr lang="en-US" altLang="en-US"/>
              <a:pPr/>
              <a:t>5</a:t>
            </a:fld>
            <a:endParaRPr lang="en-US" altLang="en-US"/>
          </a:p>
        </p:txBody>
      </p:sp>
    </p:spTree>
    <p:extLst>
      <p:ext uri="{BB962C8B-B14F-4D97-AF65-F5344CB8AC3E}">
        <p14:creationId xmlns:p14="http://schemas.microsoft.com/office/powerpoint/2010/main" val="3095296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Log Problem</a:t>
            </a:r>
            <a:endParaRPr lang="en-US" dirty="0"/>
          </a:p>
        </p:txBody>
      </p:sp>
      <p:sp>
        <p:nvSpPr>
          <p:cNvPr id="3" name="Content Placeholder 2"/>
          <p:cNvSpPr>
            <a:spLocks noGrp="1"/>
          </p:cNvSpPr>
          <p:nvPr>
            <p:ph idx="1"/>
          </p:nvPr>
        </p:nvSpPr>
        <p:spPr/>
        <p:txBody>
          <a:bodyPr/>
          <a:lstStyle/>
          <a:p>
            <a:r>
              <a:rPr lang="en-US" altLang="en-US" dirty="0"/>
              <a:t>On most OSes and apps, security events form less than 1% of total volume of log data</a:t>
            </a:r>
          </a:p>
          <a:p>
            <a:r>
              <a:rPr lang="en-US" altLang="en-US" dirty="0"/>
              <a:t>“Intelligent” security devices – IDS – help, but don’t eliminate the need for archiving host-based logs</a:t>
            </a:r>
          </a:p>
          <a:p>
            <a:r>
              <a:rPr lang="en-US" altLang="en-US" dirty="0"/>
              <a:t>Ignoring the problem – or the data – doesn’t make it go away</a:t>
            </a:r>
            <a:endParaRPr lang="en-US" altLang="en-US" dirty="0"/>
          </a:p>
        </p:txBody>
      </p:sp>
    </p:spTree>
    <p:extLst>
      <p:ext uri="{BB962C8B-B14F-4D97-AF65-F5344CB8AC3E}">
        <p14:creationId xmlns:p14="http://schemas.microsoft.com/office/powerpoint/2010/main" val="579766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42" name="Rectangle 2"/>
          <p:cNvSpPr>
            <a:spLocks noGrp="1" noChangeArrowheads="1"/>
          </p:cNvSpPr>
          <p:nvPr>
            <p:ph type="title"/>
          </p:nvPr>
        </p:nvSpPr>
        <p:spPr bwMode="gray"/>
        <p:txBody>
          <a:bodyPr/>
          <a:lstStyle/>
          <a:p>
            <a:r>
              <a:rPr lang="en-US" altLang="en-US"/>
              <a:t>The Log Problem</a:t>
            </a:r>
            <a:r>
              <a:rPr lang="en-US" altLang="en-US" sz="2000"/>
              <a:t> cont.</a:t>
            </a:r>
            <a:r>
              <a:rPr lang="en-US" altLang="en-US"/>
              <a:t> </a:t>
            </a:r>
          </a:p>
        </p:txBody>
      </p:sp>
      <p:sp>
        <p:nvSpPr>
          <p:cNvPr id="1853443" name="Rectangle 3"/>
          <p:cNvSpPr>
            <a:spLocks noGrp="1" noChangeArrowheads="1"/>
          </p:cNvSpPr>
          <p:nvPr>
            <p:ph idx="1"/>
          </p:nvPr>
        </p:nvSpPr>
        <p:spPr/>
        <p:txBody>
          <a:bodyPr/>
          <a:lstStyle/>
          <a:p>
            <a:r>
              <a:rPr lang="en-US" altLang="en-US"/>
              <a:t>Conservative minimum amount of operating system log data, for UNIX/NT servers, on a mid-sized corporate network:</a:t>
            </a:r>
          </a:p>
          <a:p>
            <a:pPr>
              <a:buFontTx/>
              <a:buNone/>
            </a:pPr>
            <a:endParaRPr lang="en-US" altLang="en-US"/>
          </a:p>
          <a:p>
            <a:pPr lvl="4">
              <a:buFontTx/>
              <a:buNone/>
            </a:pPr>
            <a:endParaRPr lang="en-US" altLang="en-US" sz="3600"/>
          </a:p>
          <a:p>
            <a:r>
              <a:rPr lang="en-US" altLang="en-US"/>
              <a:t>Not including Web server access logs, mail logs, IDS data, authentication records, etc.</a:t>
            </a:r>
          </a:p>
        </p:txBody>
      </p:sp>
      <p:sp>
        <p:nvSpPr>
          <p:cNvPr id="6" name="Slide Number Placeholder 3"/>
          <p:cNvSpPr>
            <a:spLocks noGrp="1"/>
          </p:cNvSpPr>
          <p:nvPr>
            <p:ph type="sldNum" sz="quarter" idx="12"/>
          </p:nvPr>
        </p:nvSpPr>
        <p:spPr/>
        <p:txBody>
          <a:bodyPr/>
          <a:lstStyle/>
          <a:p>
            <a:fld id="{B8490849-35AB-4F4C-98E7-864BD8F59320}" type="slidenum">
              <a:rPr lang="en-US" altLang="en-US"/>
              <a:pPr/>
              <a:t>7</a:t>
            </a:fld>
            <a:endParaRPr lang="en-US" altLang="en-US"/>
          </a:p>
        </p:txBody>
      </p:sp>
      <p:sp>
        <p:nvSpPr>
          <p:cNvPr id="1853444" name="Rectangle 4"/>
          <p:cNvSpPr>
            <a:spLocks noChangeArrowheads="1"/>
          </p:cNvSpPr>
          <p:nvPr/>
        </p:nvSpPr>
        <p:spPr bwMode="auto">
          <a:xfrm>
            <a:off x="3238500" y="-5715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853445" name="Text Box 5"/>
          <p:cNvSpPr txBox="1">
            <a:spLocks noChangeArrowheads="1"/>
          </p:cNvSpPr>
          <p:nvPr/>
        </p:nvSpPr>
        <p:spPr bwMode="auto">
          <a:xfrm>
            <a:off x="4191000" y="2976093"/>
            <a:ext cx="3810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bodyPr>
          <a:lstStyle/>
          <a:p>
            <a:pPr algn="ctr" eaLnBrk="0" hangingPunct="0"/>
            <a:r>
              <a:rPr lang="en-US" altLang="en-US" sz="4400" i="1" dirty="0">
                <a:solidFill>
                  <a:schemeClr val="tx2"/>
                </a:solidFill>
                <a:effectLst>
                  <a:outerShdw blurRad="38100" dist="38100" dir="2700000" algn="tl">
                    <a:srgbClr val="FFFFFF"/>
                  </a:outerShdw>
                </a:effectLst>
              </a:rPr>
              <a:t>3.8 GB per day</a:t>
            </a:r>
          </a:p>
        </p:txBody>
      </p:sp>
    </p:spTree>
    <p:extLst>
      <p:ext uri="{BB962C8B-B14F-4D97-AF65-F5344CB8AC3E}">
        <p14:creationId xmlns:p14="http://schemas.microsoft.com/office/powerpoint/2010/main" val="161111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1506" name="Rectangle 2"/>
          <p:cNvSpPr>
            <a:spLocks noGrp="1" noChangeArrowheads="1"/>
          </p:cNvSpPr>
          <p:nvPr>
            <p:ph type="title"/>
          </p:nvPr>
        </p:nvSpPr>
        <p:spPr bwMode="gray"/>
        <p:txBody>
          <a:bodyPr/>
          <a:lstStyle/>
          <a:p>
            <a:r>
              <a:rPr lang="en-US" altLang="en-US"/>
              <a:t>The Log Problem </a:t>
            </a:r>
            <a:r>
              <a:rPr lang="en-US" altLang="en-US" sz="2000"/>
              <a:t>cont.</a:t>
            </a:r>
            <a:endParaRPr lang="en-US" altLang="en-US"/>
          </a:p>
        </p:txBody>
      </p:sp>
      <p:sp>
        <p:nvSpPr>
          <p:cNvPr id="1941507" name="Rectangle 3"/>
          <p:cNvSpPr>
            <a:spLocks noGrp="1" noChangeArrowheads="1"/>
          </p:cNvSpPr>
          <p:nvPr>
            <p:ph idx="1"/>
          </p:nvPr>
        </p:nvSpPr>
        <p:spPr/>
        <p:txBody>
          <a:bodyPr/>
          <a:lstStyle/>
          <a:p>
            <a:r>
              <a:rPr lang="en-US" altLang="en-US"/>
              <a:t>Successful attacks are often not logged</a:t>
            </a:r>
          </a:p>
          <a:p>
            <a:r>
              <a:rPr lang="en-US" altLang="en-US"/>
              <a:t>Log messages vary in quality, and not designed for machine parsing</a:t>
            </a:r>
          </a:p>
          <a:p>
            <a:r>
              <a:rPr lang="en-US" altLang="en-US"/>
              <a:t>What’s “interesting” is very dependent on your environment</a:t>
            </a:r>
          </a:p>
        </p:txBody>
      </p:sp>
      <p:sp>
        <p:nvSpPr>
          <p:cNvPr id="5" name="Slide Number Placeholder 3"/>
          <p:cNvSpPr>
            <a:spLocks noGrp="1"/>
          </p:cNvSpPr>
          <p:nvPr>
            <p:ph type="sldNum" sz="quarter" idx="12"/>
          </p:nvPr>
        </p:nvSpPr>
        <p:spPr/>
        <p:txBody>
          <a:bodyPr/>
          <a:lstStyle/>
          <a:p>
            <a:fld id="{8CEE57E2-CFB7-4ABD-8373-88C8413F8DC4}" type="slidenum">
              <a:rPr lang="en-US" altLang="en-US"/>
              <a:pPr/>
              <a:t>8</a:t>
            </a:fld>
            <a:endParaRPr lang="en-US" altLang="en-US"/>
          </a:p>
        </p:txBody>
      </p:sp>
      <p:sp>
        <p:nvSpPr>
          <p:cNvPr id="1941508" name="Rectangle 4"/>
          <p:cNvSpPr>
            <a:spLocks noChangeArrowheads="1"/>
          </p:cNvSpPr>
          <p:nvPr/>
        </p:nvSpPr>
        <p:spPr bwMode="auto">
          <a:xfrm>
            <a:off x="3238500" y="-5715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306394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5490" name="Rectangle 2"/>
          <p:cNvSpPr>
            <a:spLocks noGrp="1" noChangeArrowheads="1"/>
          </p:cNvSpPr>
          <p:nvPr>
            <p:ph type="title"/>
          </p:nvPr>
        </p:nvSpPr>
        <p:spPr bwMode="gray"/>
        <p:txBody>
          <a:bodyPr/>
          <a:lstStyle/>
          <a:p>
            <a:r>
              <a:rPr lang="en-US" altLang="en-US"/>
              <a:t>What does it take?</a:t>
            </a:r>
          </a:p>
        </p:txBody>
      </p:sp>
      <p:sp>
        <p:nvSpPr>
          <p:cNvPr id="1855491" name="Rectangle 3"/>
          <p:cNvSpPr>
            <a:spLocks noGrp="1" noChangeArrowheads="1"/>
          </p:cNvSpPr>
          <p:nvPr>
            <p:ph idx="1"/>
          </p:nvPr>
        </p:nvSpPr>
        <p:spPr>
          <a:xfrm>
            <a:off x="2133600" y="1981200"/>
            <a:ext cx="8110538" cy="4191000"/>
          </a:xfrm>
        </p:spPr>
        <p:txBody>
          <a:bodyPr/>
          <a:lstStyle/>
          <a:p>
            <a:r>
              <a:rPr lang="en-US" altLang="en-US"/>
              <a:t>Automated processing</a:t>
            </a:r>
          </a:p>
          <a:p>
            <a:r>
              <a:rPr lang="en-US" altLang="en-US"/>
              <a:t>Nominal status data – usage patterns, capacity planning, etc – off-line, batch processing okay</a:t>
            </a:r>
          </a:p>
          <a:p>
            <a:r>
              <a:rPr lang="en-US" altLang="en-US"/>
              <a:t>Critical event data – security issues, hardware failures – must be handled real-time or close to real-time</a:t>
            </a:r>
          </a:p>
        </p:txBody>
      </p:sp>
      <p:sp>
        <p:nvSpPr>
          <p:cNvPr id="4" name="Slide Number Placeholder 3"/>
          <p:cNvSpPr>
            <a:spLocks noGrp="1"/>
          </p:cNvSpPr>
          <p:nvPr>
            <p:ph type="sldNum" sz="quarter" idx="12"/>
          </p:nvPr>
        </p:nvSpPr>
        <p:spPr/>
        <p:txBody>
          <a:bodyPr/>
          <a:lstStyle/>
          <a:p>
            <a:fld id="{82C0EACC-67B9-45C4-95A6-B392C32DE422}" type="slidenum">
              <a:rPr lang="en-US" altLang="en-US"/>
              <a:pPr/>
              <a:t>9</a:t>
            </a:fld>
            <a:endParaRPr lang="en-US" altLang="en-US"/>
          </a:p>
        </p:txBody>
      </p:sp>
    </p:spTree>
    <p:extLst>
      <p:ext uri="{BB962C8B-B14F-4D97-AF65-F5344CB8AC3E}">
        <p14:creationId xmlns:p14="http://schemas.microsoft.com/office/powerpoint/2010/main" val="4039956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2265</TotalTime>
  <Words>2728</Words>
  <Application>Microsoft Office PowerPoint</Application>
  <PresentationFormat>Widescreen</PresentationFormat>
  <Paragraphs>350</Paragraphs>
  <Slides>48</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SimSun</vt:lpstr>
      <vt:lpstr>Angsana New</vt:lpstr>
      <vt:lpstr>Arial</vt:lpstr>
      <vt:lpstr>Calibri</vt:lpstr>
      <vt:lpstr>Calibri Light</vt:lpstr>
      <vt:lpstr>Cordia New</vt:lpstr>
      <vt:lpstr>Tahoma</vt:lpstr>
      <vt:lpstr>Wingdings</vt:lpstr>
      <vt:lpstr>Office Theme</vt:lpstr>
      <vt:lpstr>Intrusion Detection </vt:lpstr>
      <vt:lpstr>LOGS - LOGS - LOGS</vt:lpstr>
      <vt:lpstr>How Do We Get There?</vt:lpstr>
      <vt:lpstr>How do we get there?</vt:lpstr>
      <vt:lpstr>How do we get there? cont.</vt:lpstr>
      <vt:lpstr>The Log Problem</vt:lpstr>
      <vt:lpstr>The Log Problem cont. </vt:lpstr>
      <vt:lpstr>The Log Problem cont.</vt:lpstr>
      <vt:lpstr>What does it take?</vt:lpstr>
      <vt:lpstr>Overview – Log Management </vt:lpstr>
      <vt:lpstr>Overview – Log Management </vt:lpstr>
      <vt:lpstr>Overview – Log Management </vt:lpstr>
      <vt:lpstr>Overview – Log Management </vt:lpstr>
      <vt:lpstr>Overview – Log Management </vt:lpstr>
      <vt:lpstr>syslog (1)</vt:lpstr>
      <vt:lpstr>syslog (2)</vt:lpstr>
      <vt:lpstr>General syslog message</vt:lpstr>
      <vt:lpstr>syslog Protocol</vt:lpstr>
      <vt:lpstr>definition</vt:lpstr>
      <vt:lpstr>syslog message</vt:lpstr>
      <vt:lpstr>PRI (Priority) part </vt:lpstr>
      <vt:lpstr>Example of Facility code</vt:lpstr>
      <vt:lpstr>Example of Severity</vt:lpstr>
      <vt:lpstr>HEADER part (1)</vt:lpstr>
      <vt:lpstr>HEADER part (2)</vt:lpstr>
      <vt:lpstr>HEADER part (3)</vt:lpstr>
      <vt:lpstr>MSG part (1)</vt:lpstr>
      <vt:lpstr>Example of syslog message</vt:lpstr>
      <vt:lpstr>Security consideration (1)</vt:lpstr>
      <vt:lpstr>Security consideration (2)</vt:lpstr>
      <vt:lpstr>Security consideration (3)</vt:lpstr>
      <vt:lpstr>Security consideration (4)</vt:lpstr>
      <vt:lpstr>syslog deployment (1)</vt:lpstr>
      <vt:lpstr>syslog deployment (2)</vt:lpstr>
      <vt:lpstr>syslog deployment (3)</vt:lpstr>
      <vt:lpstr>syslog deployment (4)</vt:lpstr>
      <vt:lpstr>Logging</vt:lpstr>
      <vt:lpstr>What to Log?</vt:lpstr>
      <vt:lpstr>DHCP</vt:lpstr>
      <vt:lpstr>DHCP – Microsoft DHCP server</vt:lpstr>
      <vt:lpstr>DNS </vt:lpstr>
      <vt:lpstr>DNS </vt:lpstr>
      <vt:lpstr>DNS – Microsoft DNS server</vt:lpstr>
      <vt:lpstr>Cisco Devices</vt:lpstr>
      <vt:lpstr>Cisco Devices</vt:lpstr>
      <vt:lpstr>Cisco Router</vt:lpstr>
      <vt:lpstr>Cisco Router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Detection</dc:title>
  <dc:creator>Deval Shah</dc:creator>
  <cp:lastModifiedBy>Deval Shah</cp:lastModifiedBy>
  <cp:revision>70</cp:revision>
  <dcterms:created xsi:type="dcterms:W3CDTF">2015-05-11T00:22:46Z</dcterms:created>
  <dcterms:modified xsi:type="dcterms:W3CDTF">2015-06-01T18:26:58Z</dcterms:modified>
</cp:coreProperties>
</file>