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443" r:id="rId3"/>
    <p:sldId id="444" r:id="rId4"/>
    <p:sldId id="445" r:id="rId5"/>
    <p:sldId id="449" r:id="rId6"/>
    <p:sldId id="448" r:id="rId7"/>
    <p:sldId id="450" r:id="rId8"/>
    <p:sldId id="451" r:id="rId9"/>
    <p:sldId id="452" r:id="rId10"/>
    <p:sldId id="453" r:id="rId11"/>
    <p:sldId id="454" r:id="rId12"/>
    <p:sldId id="455" r:id="rId13"/>
    <p:sldId id="456" r:id="rId14"/>
    <p:sldId id="457" r:id="rId15"/>
    <p:sldId id="458" r:id="rId16"/>
    <p:sldId id="460" r:id="rId17"/>
    <p:sldId id="447" r:id="rId18"/>
    <p:sldId id="459" r:id="rId19"/>
    <p:sldId id="442" r:id="rId20"/>
    <p:sldId id="463" r:id="rId21"/>
    <p:sldId id="464" r:id="rId22"/>
    <p:sldId id="440" r:id="rId23"/>
    <p:sldId id="461" r:id="rId24"/>
    <p:sldId id="441" r:id="rId25"/>
    <p:sldId id="43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42" d="100"/>
          <a:sy n="42" d="100"/>
        </p:scale>
        <p:origin x="78"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6/14/2015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0459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277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1352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674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08343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1ED3-D628-46DA-9262-A682FBE0723D}"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109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1ED3-D628-46DA-9262-A682FBE0723D}" type="datetimeFigureOut">
              <a:rPr lang="en-US" smtClean="0"/>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4672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1ED3-D628-46DA-9262-A682FBE0723D}" type="datetimeFigureOut">
              <a:rPr lang="en-US" smtClean="0"/>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818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0252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085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5943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6/14/2015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MIS.5213.011 </a:t>
            </a:r>
          </a:p>
          <a:p>
            <a:r>
              <a:rPr lang="en-US" dirty="0"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30082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Intrusion Detection </a:t>
            </a:r>
            <a:endParaRPr lang="en-US" dirty="0"/>
          </a:p>
        </p:txBody>
      </p:sp>
      <p:sp>
        <p:nvSpPr>
          <p:cNvPr id="3" name="Subtitle 2"/>
          <p:cNvSpPr>
            <a:spLocks noGrp="1"/>
          </p:cNvSpPr>
          <p:nvPr>
            <p:ph type="subTitle" idx="1"/>
          </p:nvPr>
        </p:nvSpPr>
        <p:spPr/>
        <p:txBody>
          <a:bodyPr/>
          <a:lstStyle/>
          <a:p>
            <a:r>
              <a:rPr lang="en-US" dirty="0"/>
              <a:t>MIS.5213.011 </a:t>
            </a:r>
          </a:p>
          <a:p>
            <a:r>
              <a:rPr lang="en-US" u="sng" dirty="0"/>
              <a:t>ALTER</a:t>
            </a:r>
            <a:r>
              <a:rPr lang="en-US" dirty="0"/>
              <a:t> 0A234</a:t>
            </a:r>
          </a:p>
          <a:p>
            <a:r>
              <a:rPr lang="en-US" dirty="0" smtClean="0"/>
              <a:t>Lecture </a:t>
            </a:r>
            <a:r>
              <a:rPr lang="en-US" dirty="0" smtClean="0"/>
              <a:t>11</a:t>
            </a:r>
            <a:endParaRPr lang="en-US" dirty="0" smtClean="0"/>
          </a:p>
          <a:p>
            <a:endParaRPr lang="en-US" dirty="0"/>
          </a:p>
        </p:txBody>
      </p:sp>
    </p:spTree>
    <p:extLst>
      <p:ext uri="{BB962C8B-B14F-4D97-AF65-F5344CB8AC3E}">
        <p14:creationId xmlns:p14="http://schemas.microsoft.com/office/powerpoint/2010/main" val="51727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Owner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Some one who is a strong senior technical manager who will negotiate all aspects of the remediation effort.</a:t>
            </a:r>
          </a:p>
          <a:p>
            <a:pPr marL="0" indent="0">
              <a:buNone/>
            </a:pPr>
            <a:endParaRPr lang="en-US" dirty="0" smtClean="0"/>
          </a:p>
          <a:p>
            <a:pPr marL="0" indent="0">
              <a:buNone/>
            </a:pPr>
            <a:r>
              <a:rPr lang="en-US" dirty="0" smtClean="0"/>
              <a:t>5 Qualities of a Remediation Owner</a:t>
            </a:r>
          </a:p>
          <a:p>
            <a:pPr marL="0" indent="0">
              <a:buNone/>
            </a:pPr>
            <a:r>
              <a:rPr lang="en-US" sz="2100" dirty="0"/>
              <a:t>	</a:t>
            </a:r>
            <a:r>
              <a:rPr lang="en-US" sz="2100" dirty="0" smtClean="0"/>
              <a:t>In-Depth understanding of IT and Security</a:t>
            </a:r>
          </a:p>
          <a:p>
            <a:pPr marL="0" indent="0">
              <a:buNone/>
            </a:pPr>
            <a:r>
              <a:rPr lang="en-US" sz="2100" dirty="0"/>
              <a:t>	</a:t>
            </a:r>
            <a:r>
              <a:rPr lang="en-US" sz="2100" dirty="0" smtClean="0"/>
              <a:t>Focus on Execution</a:t>
            </a:r>
          </a:p>
          <a:p>
            <a:pPr marL="0" indent="0">
              <a:buNone/>
            </a:pPr>
            <a:r>
              <a:rPr lang="en-US" sz="2100" dirty="0"/>
              <a:t>	</a:t>
            </a:r>
            <a:r>
              <a:rPr lang="en-US" sz="2100" dirty="0" smtClean="0"/>
              <a:t>Understanding of Internal Politics</a:t>
            </a:r>
          </a:p>
          <a:p>
            <a:pPr marL="0" indent="0">
              <a:buNone/>
            </a:pPr>
            <a:r>
              <a:rPr lang="en-US" sz="2100" dirty="0"/>
              <a:t>	</a:t>
            </a:r>
            <a:r>
              <a:rPr lang="en-US" sz="2100" dirty="0" smtClean="0"/>
              <a:t>Proven Track record of building support of Initiatives</a:t>
            </a:r>
          </a:p>
          <a:p>
            <a:pPr marL="0" indent="0">
              <a:buNone/>
            </a:pPr>
            <a:r>
              <a:rPr lang="en-US" sz="2100" dirty="0"/>
              <a:t>	</a:t>
            </a:r>
            <a:r>
              <a:rPr lang="en-US" sz="2100" dirty="0" smtClean="0"/>
              <a:t>Ability to Communicate with technical and nontechnical personnel.</a:t>
            </a:r>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897352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Posturing Actions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Enhancing Logging</a:t>
            </a:r>
          </a:p>
          <a:p>
            <a:pPr marL="0" indent="0">
              <a:buNone/>
            </a:pPr>
            <a:r>
              <a:rPr lang="en-US" dirty="0" smtClean="0"/>
              <a:t>Enhance Alerting</a:t>
            </a:r>
          </a:p>
          <a:p>
            <a:pPr marL="0" indent="0">
              <a:buNone/>
            </a:pPr>
            <a:r>
              <a:rPr lang="en-US" dirty="0" smtClean="0"/>
              <a:t>Patching 3</a:t>
            </a:r>
            <a:r>
              <a:rPr lang="en-US" baseline="30000" dirty="0" smtClean="0"/>
              <a:t>rd</a:t>
            </a:r>
            <a:r>
              <a:rPr lang="en-US" dirty="0" smtClean="0"/>
              <a:t> party applications</a:t>
            </a:r>
          </a:p>
          <a:p>
            <a:pPr marL="0" indent="0">
              <a:buNone/>
            </a:pPr>
            <a:r>
              <a:rPr lang="en-US" dirty="0" smtClean="0"/>
              <a:t>Implement – multifactor authentication</a:t>
            </a:r>
          </a:p>
          <a:p>
            <a:pPr marL="0" indent="0">
              <a:buNone/>
            </a:pPr>
            <a:r>
              <a:rPr lang="en-US" dirty="0" smtClean="0"/>
              <a:t>Reduce the locations where critical data is stored</a:t>
            </a:r>
          </a:p>
          <a:p>
            <a:pPr marL="0" indent="0">
              <a:buNone/>
            </a:pPr>
            <a:r>
              <a:rPr lang="en-US" dirty="0" smtClean="0"/>
              <a:t>Strengthen Password Requirements</a:t>
            </a:r>
          </a:p>
          <a:p>
            <a:pPr marL="0" indent="0">
              <a:buNone/>
            </a:pPr>
            <a:endParaRPr lang="en-US"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241210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Posturing Actions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Things to be wary off Alerting the attacker</a:t>
            </a:r>
          </a:p>
          <a:p>
            <a:pPr marL="0" indent="0">
              <a:buNone/>
            </a:pPr>
            <a:r>
              <a:rPr lang="en-US" dirty="0"/>
              <a:t>	</a:t>
            </a:r>
            <a:r>
              <a:rPr lang="en-US" dirty="0" smtClean="0"/>
              <a:t>results in changed tactics and behavior by the attacker.</a:t>
            </a:r>
          </a:p>
          <a:p>
            <a:pPr marL="0" indent="0">
              <a:buNone/>
            </a:pPr>
            <a:r>
              <a:rPr lang="en-US" dirty="0"/>
              <a:t>	</a:t>
            </a:r>
            <a:endParaRPr lang="en-US" dirty="0" smtClean="0"/>
          </a:p>
          <a:p>
            <a:pPr marL="0" indent="0">
              <a:buNone/>
            </a:pPr>
            <a:r>
              <a:rPr lang="en-US" dirty="0"/>
              <a:t>	</a:t>
            </a:r>
            <a:r>
              <a:rPr lang="en-US" dirty="0" smtClean="0"/>
              <a:t>Attacker Becomes dormant – results in additional compromised 	machine that become silent, impacting the trusted state of the 	environment. </a:t>
            </a:r>
          </a:p>
          <a:p>
            <a:pPr marL="0" indent="0">
              <a:buNone/>
            </a:pPr>
            <a:r>
              <a:rPr lang="en-US" dirty="0" smtClean="0"/>
              <a:t>	</a:t>
            </a:r>
          </a:p>
          <a:p>
            <a:pPr marL="0" indent="0">
              <a:buNone/>
            </a:pPr>
            <a:r>
              <a:rPr lang="en-US" dirty="0"/>
              <a:t>	</a:t>
            </a:r>
            <a:r>
              <a:rPr lang="en-US" dirty="0" smtClean="0"/>
              <a:t>Attacker becomes destructive</a:t>
            </a:r>
          </a:p>
          <a:p>
            <a:pPr marL="0" indent="0">
              <a:buNone/>
            </a:pPr>
            <a:r>
              <a:rPr lang="en-US" dirty="0"/>
              <a:t>	</a:t>
            </a:r>
            <a:endParaRPr lang="en-US" dirty="0" smtClean="0"/>
          </a:p>
          <a:p>
            <a:pPr marL="0" indent="0">
              <a:buNone/>
            </a:pPr>
            <a:r>
              <a:rPr lang="en-US" dirty="0"/>
              <a:t>	</a:t>
            </a:r>
            <a:r>
              <a:rPr lang="en-US" dirty="0" smtClean="0"/>
              <a:t>Attacker become more active and attempts to infect more 	machines, resulting an active war between the attacker and the 	incident response team.</a:t>
            </a:r>
          </a:p>
          <a:p>
            <a:pPr marL="0" indent="0">
              <a:buNone/>
            </a:pPr>
            <a:endParaRPr lang="en-US"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1140742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Containment Plan Actions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Change all of the passwords for all users and accounts</a:t>
            </a:r>
          </a:p>
          <a:p>
            <a:pPr marL="0" indent="0">
              <a:buNone/>
            </a:pPr>
            <a:r>
              <a:rPr lang="en-US" dirty="0" smtClean="0"/>
              <a:t>Split responsibilities, Some users that can create while others are used to authorize.</a:t>
            </a:r>
          </a:p>
          <a:p>
            <a:pPr marL="0" indent="0">
              <a:buNone/>
            </a:pPr>
            <a:r>
              <a:rPr lang="en-US" dirty="0" smtClean="0"/>
              <a:t>Improved ACLs.</a:t>
            </a:r>
          </a:p>
          <a:p>
            <a:pPr marL="0" indent="0">
              <a:buNone/>
            </a:pPr>
            <a:endParaRPr lang="en-US"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3369850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Eradication Action Plan</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Ie</a:t>
            </a:r>
            <a:r>
              <a:rPr lang="en-US" dirty="0" smtClean="0"/>
              <a:t>:</a:t>
            </a:r>
          </a:p>
          <a:p>
            <a:pPr marL="0" indent="0">
              <a:buNone/>
            </a:pPr>
            <a:r>
              <a:rPr lang="en-US" dirty="0" smtClean="0"/>
              <a:t>	Completely disconnect the Victim organization from the Internet</a:t>
            </a:r>
          </a:p>
          <a:p>
            <a:pPr marL="0" indent="0">
              <a:buNone/>
            </a:pPr>
            <a:r>
              <a:rPr lang="en-US" dirty="0"/>
              <a:t>	</a:t>
            </a:r>
            <a:r>
              <a:rPr lang="en-US" dirty="0" smtClean="0"/>
              <a:t>Block Malicious </a:t>
            </a:r>
            <a:r>
              <a:rPr lang="en-US" dirty="0" err="1" smtClean="0"/>
              <a:t>Ips</a:t>
            </a:r>
            <a:endParaRPr lang="en-US" dirty="0" smtClean="0"/>
          </a:p>
          <a:p>
            <a:pPr marL="0" indent="0">
              <a:buNone/>
            </a:pPr>
            <a:r>
              <a:rPr lang="en-US" dirty="0"/>
              <a:t>	</a:t>
            </a:r>
            <a:r>
              <a:rPr lang="en-US" dirty="0" smtClean="0"/>
              <a:t>Change All account passwords</a:t>
            </a:r>
          </a:p>
          <a:p>
            <a:pPr marL="0" indent="0">
              <a:buNone/>
            </a:pPr>
            <a:r>
              <a:rPr lang="en-US" dirty="0"/>
              <a:t>	</a:t>
            </a:r>
            <a:r>
              <a:rPr lang="en-US" dirty="0" smtClean="0"/>
              <a:t>Implement Network Segmentation</a:t>
            </a:r>
          </a:p>
          <a:p>
            <a:pPr marL="0" indent="0">
              <a:buNone/>
            </a:pPr>
            <a:r>
              <a:rPr lang="en-US" dirty="0"/>
              <a:t>	</a:t>
            </a:r>
            <a:r>
              <a:rPr lang="en-US" dirty="0" smtClean="0"/>
              <a:t>Mitigate all vulnerabilities ..especially the original one that 	allowed the attack in the first place</a:t>
            </a:r>
          </a:p>
          <a:p>
            <a:pPr marL="0" indent="0">
              <a:buNone/>
            </a:pPr>
            <a:r>
              <a:rPr lang="en-US" dirty="0"/>
              <a:t>	</a:t>
            </a:r>
            <a:r>
              <a:rPr lang="en-US" dirty="0" smtClean="0"/>
              <a:t>Rebuild compromised systems</a:t>
            </a:r>
          </a:p>
          <a:p>
            <a:pPr marL="0" indent="0">
              <a:buNone/>
            </a:pPr>
            <a:endParaRPr lang="en-US"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3598974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Recommendations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t>Ie</a:t>
            </a:r>
            <a:r>
              <a:rPr lang="en-US" dirty="0" smtClean="0"/>
              <a:t>:</a:t>
            </a:r>
          </a:p>
          <a:p>
            <a:r>
              <a:rPr lang="en-US" dirty="0"/>
              <a:t>	</a:t>
            </a:r>
            <a:r>
              <a:rPr lang="en-US" dirty="0" smtClean="0"/>
              <a:t>Period review of Firewall ACLs and other Network device configurations</a:t>
            </a:r>
          </a:p>
          <a:p>
            <a:r>
              <a:rPr lang="en-US" dirty="0"/>
              <a:t>	</a:t>
            </a:r>
            <a:r>
              <a:rPr lang="en-US" dirty="0" smtClean="0"/>
              <a:t>Period code reviews</a:t>
            </a:r>
            <a:endParaRPr lang="en-US" dirty="0"/>
          </a:p>
          <a:p>
            <a:r>
              <a:rPr lang="en-US" dirty="0" smtClean="0"/>
              <a:t>	Implement IDS to monitor network traffic at all critical network points and services.</a:t>
            </a:r>
          </a:p>
          <a:p>
            <a:r>
              <a:rPr lang="en-US" dirty="0"/>
              <a:t>	</a:t>
            </a:r>
            <a:r>
              <a:rPr lang="en-US" dirty="0" smtClean="0"/>
              <a:t>Proper network segmentations</a:t>
            </a:r>
          </a:p>
          <a:p>
            <a:r>
              <a:rPr lang="en-US" dirty="0"/>
              <a:t>	</a:t>
            </a:r>
            <a:r>
              <a:rPr lang="en-US" dirty="0" smtClean="0"/>
              <a:t>Allow only multifactor authentication for remote access</a:t>
            </a:r>
          </a:p>
          <a:p>
            <a:r>
              <a:rPr lang="en-US" dirty="0"/>
              <a:t>	</a:t>
            </a:r>
            <a:r>
              <a:rPr lang="en-US" dirty="0" smtClean="0"/>
              <a:t>Outsource DMZ monitor to MSSP (Managed Security Service Providers)</a:t>
            </a:r>
          </a:p>
        </p:txBody>
      </p:sp>
    </p:spTree>
    <p:extLst>
      <p:ext uri="{BB962C8B-B14F-4D97-AF65-F5344CB8AC3E}">
        <p14:creationId xmlns:p14="http://schemas.microsoft.com/office/powerpoint/2010/main" val="1568074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OUTSOURCING SECURITY</a:t>
            </a:r>
            <a:br>
              <a:rPr lang="en-US" dirty="0" smtClean="0"/>
            </a:br>
            <a:endParaRPr lang="en-US" dirty="0"/>
          </a:p>
        </p:txBody>
      </p:sp>
      <p:sp>
        <p:nvSpPr>
          <p:cNvPr id="3" name="Subtitle 2"/>
          <p:cNvSpPr>
            <a:spLocks noGrp="1"/>
          </p:cNvSpPr>
          <p:nvPr>
            <p:ph type="subTitle" idx="1"/>
          </p:nvPr>
        </p:nvSpPr>
        <p:spPr/>
        <p:txBody>
          <a:bodyPr/>
          <a:lstStyle/>
          <a:p>
            <a:r>
              <a:rPr lang="en-US" dirty="0" smtClean="0"/>
              <a:t>MSSP – Managed Security Service Providers</a:t>
            </a:r>
            <a:endParaRPr lang="en-US" dirty="0"/>
          </a:p>
        </p:txBody>
      </p:sp>
    </p:spTree>
    <p:extLst>
      <p:ext uri="{BB962C8B-B14F-4D97-AF65-F5344CB8AC3E}">
        <p14:creationId xmlns:p14="http://schemas.microsoft.com/office/powerpoint/2010/main" val="1506671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a:t>
            </a:r>
            <a:endParaRPr lang="en-US" dirty="0"/>
          </a:p>
        </p:txBody>
      </p:sp>
      <p:sp>
        <p:nvSpPr>
          <p:cNvPr id="3" name="Content Placeholder 2"/>
          <p:cNvSpPr>
            <a:spLocks noGrp="1"/>
          </p:cNvSpPr>
          <p:nvPr>
            <p:ph idx="1"/>
          </p:nvPr>
        </p:nvSpPr>
        <p:spPr/>
        <p:txBody>
          <a:bodyPr/>
          <a:lstStyle/>
          <a:p>
            <a:pPr marL="0" indent="0">
              <a:buNone/>
            </a:pPr>
            <a:r>
              <a:rPr lang="en-US" dirty="0" smtClean="0"/>
              <a:t>Ou</a:t>
            </a:r>
            <a:r>
              <a:rPr lang="en-US" dirty="0" smtClean="0"/>
              <a:t>tsourcing</a:t>
            </a:r>
          </a:p>
          <a:p>
            <a:pPr marL="0" indent="0">
              <a:buNone/>
            </a:pPr>
            <a:r>
              <a:rPr lang="en-US" dirty="0" smtClean="0"/>
              <a:t>What is outsourcing?</a:t>
            </a:r>
          </a:p>
          <a:p>
            <a:pPr marL="0" indent="0">
              <a:buNone/>
            </a:pPr>
            <a:r>
              <a:rPr lang="en-US" dirty="0"/>
              <a:t>	</a:t>
            </a:r>
            <a:r>
              <a:rPr lang="en-US" sz="1800" i="1" dirty="0" smtClean="0"/>
              <a:t>Act of outsourcing involves contracting out for goods or services to a provider either domestic or 	foreign in place of internal sourcing.</a:t>
            </a:r>
          </a:p>
          <a:p>
            <a:pPr marL="0" indent="0">
              <a:buNone/>
            </a:pPr>
            <a:r>
              <a:rPr lang="en-US" dirty="0"/>
              <a:t>What is </a:t>
            </a:r>
            <a:r>
              <a:rPr lang="en-US" dirty="0" smtClean="0"/>
              <a:t>outsourced?</a:t>
            </a:r>
            <a:endParaRPr lang="en-US" dirty="0"/>
          </a:p>
          <a:p>
            <a:pPr marL="0" indent="0">
              <a:buNone/>
            </a:pPr>
            <a:r>
              <a:rPr lang="en-US" sz="1800" dirty="0"/>
              <a:t>	</a:t>
            </a:r>
            <a:r>
              <a:rPr lang="en-US" sz="1800" dirty="0" smtClean="0"/>
              <a:t>Software Development, Help Desk Services, Call Center, Medical Billing, etc.. </a:t>
            </a:r>
            <a:endParaRPr lang="en-US" sz="1800" b="1" i="1" dirty="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1794262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Security Services Providers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Options:</a:t>
            </a:r>
          </a:p>
          <a:p>
            <a:pPr marL="0" indent="0">
              <a:buNone/>
            </a:pPr>
            <a:r>
              <a:rPr lang="en-US" dirty="0"/>
              <a:t>	</a:t>
            </a:r>
            <a:r>
              <a:rPr lang="en-US" dirty="0" smtClean="0"/>
              <a:t>Managed firewall services</a:t>
            </a:r>
          </a:p>
          <a:p>
            <a:pPr marL="0" indent="0">
              <a:buNone/>
            </a:pPr>
            <a:r>
              <a:rPr lang="en-US" dirty="0"/>
              <a:t>	</a:t>
            </a:r>
            <a:r>
              <a:rPr lang="en-US" dirty="0" smtClean="0"/>
              <a:t>managed intrusion detection services</a:t>
            </a:r>
          </a:p>
          <a:p>
            <a:pPr marL="0" indent="0">
              <a:buNone/>
            </a:pPr>
            <a:r>
              <a:rPr lang="en-US" dirty="0" smtClean="0"/>
              <a:t>	managed VPN services</a:t>
            </a:r>
          </a:p>
          <a:p>
            <a:pPr marL="0" indent="0">
              <a:buNone/>
            </a:pPr>
            <a:r>
              <a:rPr lang="en-US" dirty="0"/>
              <a:t>	</a:t>
            </a:r>
            <a:endParaRPr lang="en-US"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2179142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 – Pros and Cons</a:t>
            </a:r>
            <a:endParaRPr lang="en-US" dirty="0"/>
          </a:p>
        </p:txBody>
      </p:sp>
      <p:pic>
        <p:nvPicPr>
          <p:cNvPr id="4" name="Content Placeholder 3"/>
          <p:cNvPicPr>
            <a:picLocks noGrp="1" noChangeAspect="1"/>
          </p:cNvPicPr>
          <p:nvPr>
            <p:ph idx="1"/>
          </p:nvPr>
        </p:nvPicPr>
        <p:blipFill>
          <a:blip r:embed="rId2"/>
          <a:stretch>
            <a:fillRect/>
          </a:stretch>
        </p:blipFill>
        <p:spPr>
          <a:xfrm>
            <a:off x="838200" y="2227693"/>
            <a:ext cx="11015334" cy="4135369"/>
          </a:xfrm>
          <a:prstGeom prst="rect">
            <a:avLst/>
          </a:prstGeom>
        </p:spPr>
      </p:pic>
    </p:spTree>
    <p:extLst>
      <p:ext uri="{BB962C8B-B14F-4D97-AF65-F5344CB8AC3E}">
        <p14:creationId xmlns:p14="http://schemas.microsoft.com/office/powerpoint/2010/main" val="3005590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Process</a:t>
            </a:r>
            <a:endParaRPr lang="en-US" dirty="0"/>
          </a:p>
        </p:txBody>
      </p:sp>
      <p:grpSp>
        <p:nvGrpSpPr>
          <p:cNvPr id="45" name="Group 44"/>
          <p:cNvGrpSpPr/>
          <p:nvPr/>
        </p:nvGrpSpPr>
        <p:grpSpPr>
          <a:xfrm>
            <a:off x="3080845" y="1971930"/>
            <a:ext cx="6030310" cy="4459604"/>
            <a:chOff x="0" y="0"/>
            <a:chExt cx="6030310" cy="4459999"/>
          </a:xfrm>
        </p:grpSpPr>
        <p:cxnSp>
          <p:nvCxnSpPr>
            <p:cNvPr id="46" name="Straight Arrow Connector 45"/>
            <p:cNvCxnSpPr/>
            <p:nvPr/>
          </p:nvCxnSpPr>
          <p:spPr>
            <a:xfrm>
              <a:off x="3011213" y="3783724"/>
              <a:ext cx="0" cy="67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783724" y="2191407"/>
              <a:ext cx="657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1576551" y="2191407"/>
              <a:ext cx="6000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2301765" y="0"/>
              <a:ext cx="1409700" cy="552450"/>
              <a:chOff x="0" y="0"/>
              <a:chExt cx="1409700" cy="552450"/>
            </a:xfrm>
          </p:grpSpPr>
          <p:sp>
            <p:nvSpPr>
              <p:cNvPr id="70" name="Flowchart: Alternate Process 69"/>
              <p:cNvSpPr/>
              <p:nvPr/>
            </p:nvSpPr>
            <p:spPr>
              <a:xfrm>
                <a:off x="0" y="0"/>
                <a:ext cx="1343025" cy="5524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Text Box 2"/>
              <p:cNvSpPr txBox="1"/>
              <p:nvPr/>
            </p:nvSpPr>
            <p:spPr>
              <a:xfrm>
                <a:off x="76200" y="19050"/>
                <a:ext cx="1333500" cy="476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Declaration of an incident.</a:t>
                </a:r>
              </a:p>
            </p:txBody>
          </p:sp>
        </p:grpSp>
        <p:grpSp>
          <p:nvGrpSpPr>
            <p:cNvPr id="50" name="Group 49"/>
            <p:cNvGrpSpPr/>
            <p:nvPr/>
          </p:nvGrpSpPr>
          <p:grpSpPr>
            <a:xfrm>
              <a:off x="2270234" y="882869"/>
              <a:ext cx="1419225" cy="514350"/>
              <a:chOff x="0" y="0"/>
              <a:chExt cx="1419225" cy="514350"/>
            </a:xfrm>
          </p:grpSpPr>
          <p:sp>
            <p:nvSpPr>
              <p:cNvPr id="68" name="Flowchart: Process 67"/>
              <p:cNvSpPr/>
              <p:nvPr/>
            </p:nvSpPr>
            <p:spPr>
              <a:xfrm>
                <a:off x="0" y="0"/>
                <a:ext cx="1343025" cy="5143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Text Box 9"/>
              <p:cNvSpPr txBox="1"/>
              <p:nvPr/>
            </p:nvSpPr>
            <p:spPr>
              <a:xfrm>
                <a:off x="76200" y="0"/>
                <a:ext cx="1343025" cy="514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Form the remediation Team</a:t>
                </a:r>
              </a:p>
            </p:txBody>
          </p:sp>
        </p:grpSp>
        <p:cxnSp>
          <p:nvCxnSpPr>
            <p:cNvPr id="51" name="Straight Arrow Connector 50"/>
            <p:cNvCxnSpPr/>
            <p:nvPr/>
          </p:nvCxnSpPr>
          <p:spPr>
            <a:xfrm>
              <a:off x="2979682" y="536028"/>
              <a:ext cx="9525"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979682" y="1387366"/>
              <a:ext cx="9525"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Flowchart: Decision 52"/>
            <p:cNvSpPr/>
            <p:nvPr/>
          </p:nvSpPr>
          <p:spPr>
            <a:xfrm>
              <a:off x="2191407" y="1749972"/>
              <a:ext cx="1600200" cy="866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Text Box 33"/>
            <p:cNvSpPr txBox="1"/>
            <p:nvPr/>
          </p:nvSpPr>
          <p:spPr>
            <a:xfrm>
              <a:off x="2364827" y="1970690"/>
              <a:ext cx="1343025" cy="4381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Determine remediation Timing</a:t>
              </a:r>
            </a:p>
          </p:txBody>
        </p:sp>
        <p:grpSp>
          <p:nvGrpSpPr>
            <p:cNvPr id="55" name="Group 54"/>
            <p:cNvGrpSpPr/>
            <p:nvPr/>
          </p:nvGrpSpPr>
          <p:grpSpPr>
            <a:xfrm>
              <a:off x="4430110" y="1797269"/>
              <a:ext cx="1600200" cy="819150"/>
              <a:chOff x="0" y="0"/>
              <a:chExt cx="1600200" cy="819150"/>
            </a:xfrm>
          </p:grpSpPr>
          <p:sp>
            <p:nvSpPr>
              <p:cNvPr id="66" name="Flowchart: Predefined Process 65"/>
              <p:cNvSpPr/>
              <p:nvPr/>
            </p:nvSpPr>
            <p:spPr>
              <a:xfrm>
                <a:off x="0" y="0"/>
                <a:ext cx="1600200" cy="81915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Text Box 37"/>
              <p:cNvSpPr txBox="1"/>
              <p:nvPr/>
            </p:nvSpPr>
            <p:spPr>
              <a:xfrm>
                <a:off x="104775" y="66675"/>
                <a:ext cx="1343025" cy="7048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100">
                    <a:effectLst/>
                    <a:ea typeface="Calibri" panose="020F0502020204030204" pitchFamily="34" charset="0"/>
                    <a:cs typeface="Times New Roman" panose="02020603050405020304" pitchFamily="18" charset="0"/>
                  </a:rPr>
                  <a:t>Hybrid Action</a:t>
                </a:r>
              </a:p>
              <a:p>
                <a:pPr marL="0" marR="0" algn="ctr">
                  <a:lnSpc>
                    <a:spcPct val="107000"/>
                  </a:lnSpc>
                  <a:spcBef>
                    <a:spcPts val="0"/>
                  </a:spcBef>
                  <a:spcAft>
                    <a:spcPts val="0"/>
                  </a:spcAft>
                </a:pPr>
                <a:r>
                  <a:rPr lang="en-US" sz="1100">
                    <a:effectLst/>
                    <a:ea typeface="Calibri" panose="020F0502020204030204" pitchFamily="34" charset="0"/>
                    <a:cs typeface="Times New Roman" panose="02020603050405020304" pitchFamily="18" charset="0"/>
                  </a:rPr>
                  <a:t>(Containment &amp; posturing Action)</a:t>
                </a:r>
              </a:p>
            </p:txBody>
          </p:sp>
        </p:grpSp>
        <p:cxnSp>
          <p:nvCxnSpPr>
            <p:cNvPr id="56" name="Straight Arrow Connector 55"/>
            <p:cNvCxnSpPr/>
            <p:nvPr/>
          </p:nvCxnSpPr>
          <p:spPr>
            <a:xfrm>
              <a:off x="2979682" y="2601310"/>
              <a:ext cx="9525"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2207172" y="3042745"/>
              <a:ext cx="1600200" cy="819150"/>
              <a:chOff x="0" y="0"/>
              <a:chExt cx="1600200" cy="819150"/>
            </a:xfrm>
          </p:grpSpPr>
          <p:sp>
            <p:nvSpPr>
              <p:cNvPr id="64" name="Flowchart: Predefined Process 63"/>
              <p:cNvSpPr/>
              <p:nvPr/>
            </p:nvSpPr>
            <p:spPr>
              <a:xfrm>
                <a:off x="0" y="0"/>
                <a:ext cx="1600200" cy="81915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Text Box 44"/>
              <p:cNvSpPr txBox="1"/>
              <p:nvPr/>
            </p:nvSpPr>
            <p:spPr>
              <a:xfrm>
                <a:off x="104775" y="66675"/>
                <a:ext cx="1343025" cy="7048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100">
                    <a:effectLst/>
                    <a:ea typeface="Calibri" panose="020F0502020204030204" pitchFamily="34" charset="0"/>
                    <a:cs typeface="Times New Roman" panose="02020603050405020304" pitchFamily="18" charset="0"/>
                  </a:rPr>
                  <a:t>Hybrid Action</a:t>
                </a:r>
              </a:p>
              <a:p>
                <a:pPr marL="0" marR="0" algn="ctr">
                  <a:lnSpc>
                    <a:spcPct val="107000"/>
                  </a:lnSpc>
                  <a:spcBef>
                    <a:spcPts val="0"/>
                  </a:spcBef>
                  <a:spcAft>
                    <a:spcPts val="0"/>
                  </a:spcAft>
                </a:pPr>
                <a:r>
                  <a:rPr lang="en-US" sz="1100">
                    <a:effectLst/>
                    <a:ea typeface="Calibri" panose="020F0502020204030204" pitchFamily="34" charset="0"/>
                    <a:cs typeface="Times New Roman" panose="02020603050405020304" pitchFamily="18" charset="0"/>
                  </a:rPr>
                  <a:t>(Containment &amp; posturing Action)</a:t>
                </a:r>
              </a:p>
            </p:txBody>
          </p:sp>
        </p:grpSp>
        <p:grpSp>
          <p:nvGrpSpPr>
            <p:cNvPr id="58" name="Group 57"/>
            <p:cNvGrpSpPr/>
            <p:nvPr/>
          </p:nvGrpSpPr>
          <p:grpSpPr>
            <a:xfrm>
              <a:off x="0" y="1828800"/>
              <a:ext cx="1600200" cy="819150"/>
              <a:chOff x="0" y="0"/>
              <a:chExt cx="1600200" cy="819150"/>
            </a:xfrm>
          </p:grpSpPr>
          <p:sp>
            <p:nvSpPr>
              <p:cNvPr id="62" name="Flowchart: Predefined Process 61"/>
              <p:cNvSpPr/>
              <p:nvPr/>
            </p:nvSpPr>
            <p:spPr>
              <a:xfrm>
                <a:off x="0" y="0"/>
                <a:ext cx="1600200" cy="819150"/>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3" name="Text Box 47"/>
              <p:cNvSpPr txBox="1"/>
              <p:nvPr/>
            </p:nvSpPr>
            <p:spPr>
              <a:xfrm>
                <a:off x="104775" y="66675"/>
                <a:ext cx="1343025" cy="7048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100">
                    <a:effectLst/>
                    <a:ea typeface="Calibri" panose="020F0502020204030204" pitchFamily="34" charset="0"/>
                    <a:cs typeface="Times New Roman" panose="02020603050405020304" pitchFamily="18" charset="0"/>
                  </a:rPr>
                  <a:t>Hybrid Action</a:t>
                </a:r>
              </a:p>
              <a:p>
                <a:pPr marL="0" marR="0" algn="ctr">
                  <a:lnSpc>
                    <a:spcPct val="107000"/>
                  </a:lnSpc>
                  <a:spcBef>
                    <a:spcPts val="0"/>
                  </a:spcBef>
                  <a:spcAft>
                    <a:spcPts val="0"/>
                  </a:spcAft>
                </a:pPr>
                <a:r>
                  <a:rPr lang="en-US" sz="1100">
                    <a:effectLst/>
                    <a:ea typeface="Calibri" panose="020F0502020204030204" pitchFamily="34" charset="0"/>
                    <a:cs typeface="Times New Roman" panose="02020603050405020304" pitchFamily="18" charset="0"/>
                  </a:rPr>
                  <a:t>(Containment &amp; posturing Action)</a:t>
                </a:r>
              </a:p>
            </p:txBody>
          </p:sp>
        </p:grpSp>
        <p:cxnSp>
          <p:nvCxnSpPr>
            <p:cNvPr id="59" name="Straight Connector 58"/>
            <p:cNvCxnSpPr/>
            <p:nvPr/>
          </p:nvCxnSpPr>
          <p:spPr>
            <a:xfrm>
              <a:off x="788276" y="4083269"/>
              <a:ext cx="45053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281448" y="2648607"/>
              <a:ext cx="0" cy="1438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88276" y="2648607"/>
              <a:ext cx="0" cy="143827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490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a:t>
            </a:r>
            <a:endParaRPr lang="en-US" dirty="0"/>
          </a:p>
        </p:txBody>
      </p:sp>
      <p:sp>
        <p:nvSpPr>
          <p:cNvPr id="3" name="Content Placeholder 2"/>
          <p:cNvSpPr>
            <a:spLocks noGrp="1"/>
          </p:cNvSpPr>
          <p:nvPr>
            <p:ph idx="1"/>
          </p:nvPr>
        </p:nvSpPr>
        <p:spPr/>
        <p:txBody>
          <a:bodyPr/>
          <a:lstStyle/>
          <a:p>
            <a:pPr marL="0" indent="0">
              <a:buNone/>
            </a:pPr>
            <a:r>
              <a:rPr lang="en-US" dirty="0" smtClean="0"/>
              <a:t>Pros:</a:t>
            </a:r>
          </a:p>
          <a:p>
            <a:r>
              <a:rPr lang="en-US" sz="1800" b="1" dirty="0" smtClean="0"/>
              <a:t>Costs</a:t>
            </a:r>
            <a:r>
              <a:rPr lang="en-US" sz="1800" b="1" dirty="0"/>
              <a:t>:</a:t>
            </a:r>
            <a:r>
              <a:rPr lang="en-US" sz="1800" dirty="0"/>
              <a:t> Running an in-house security team means hiring and paying salaries and benefits, creating office space and overall operational costs. By outsourcing security, you pay for services only. It’s up to the MSSP to handle their employee’s needs</a:t>
            </a:r>
            <a:r>
              <a:rPr lang="en-US" sz="1800" dirty="0" smtClean="0"/>
              <a:t>.</a:t>
            </a:r>
          </a:p>
          <a:p>
            <a:endParaRPr lang="en-US" sz="1800" dirty="0"/>
          </a:p>
          <a:p>
            <a:r>
              <a:rPr lang="en-US" sz="1800" b="1" dirty="0"/>
              <a:t>Superior Technology and Expertise:</a:t>
            </a:r>
            <a:r>
              <a:rPr lang="en-US" sz="1800" dirty="0"/>
              <a:t> When outsourcing security, you hire a company whose sole business is securing other businesses. This means, managed security service providers have the best hardware and software and skilled personnel. Buying such technology or hiring skilled personnel would be expensive and counterproductive for businesses that don’t specialize in security</a:t>
            </a:r>
            <a:r>
              <a:rPr lang="en-US" sz="1800" dirty="0" smtClean="0"/>
              <a:t>.</a:t>
            </a:r>
          </a:p>
          <a:p>
            <a:endParaRPr lang="en-US" sz="1800" dirty="0"/>
          </a:p>
          <a:p>
            <a:r>
              <a:rPr lang="en-US" sz="1800" b="1" dirty="0"/>
              <a:t>Support:</a:t>
            </a:r>
            <a:r>
              <a:rPr lang="en-US" sz="1800" dirty="0"/>
              <a:t> Security is a sensitive area and so all managed security service providers offer support all-day, all year as long as the contract is valid. Your business is secured always and time it takes to resolve security issues is minimal.</a:t>
            </a:r>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2273044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a:t>
            </a:r>
            <a:endParaRPr lang="en-US" dirty="0"/>
          </a:p>
        </p:txBody>
      </p:sp>
      <p:sp>
        <p:nvSpPr>
          <p:cNvPr id="3" name="Content Placeholder 2"/>
          <p:cNvSpPr>
            <a:spLocks noGrp="1"/>
          </p:cNvSpPr>
          <p:nvPr>
            <p:ph idx="1"/>
          </p:nvPr>
        </p:nvSpPr>
        <p:spPr/>
        <p:txBody>
          <a:bodyPr/>
          <a:lstStyle/>
          <a:p>
            <a:pPr marL="0" indent="0">
              <a:buNone/>
            </a:pPr>
            <a:r>
              <a:rPr lang="en-US" dirty="0" smtClean="0"/>
              <a:t>Cons:</a:t>
            </a:r>
          </a:p>
          <a:p>
            <a:r>
              <a:rPr lang="en-US" sz="1800" b="1" dirty="0"/>
              <a:t>Risk:</a:t>
            </a:r>
            <a:r>
              <a:rPr lang="en-US" sz="1800" dirty="0"/>
              <a:t> For instance, being a sensitive subject, trusting a different company with your intellectual property, can be hard. Most managed security service providers have well-known reputation and track record. </a:t>
            </a:r>
          </a:p>
          <a:p>
            <a:r>
              <a:rPr lang="en-US" sz="1800" b="1" dirty="0" err="1" smtClean="0"/>
              <a:t>oss</a:t>
            </a:r>
            <a:r>
              <a:rPr lang="en-US" sz="1800" b="1" dirty="0" smtClean="0"/>
              <a:t> </a:t>
            </a:r>
            <a:r>
              <a:rPr lang="en-US" sz="1800" b="1" dirty="0"/>
              <a:t>of Control:</a:t>
            </a:r>
            <a:r>
              <a:rPr lang="en-US" sz="1800" dirty="0"/>
              <a:t> When you hand over security to another company, it means you will have to accept the terms they propose. For example, when outsourcing I.T security, the provider decides the security software and hardware to run in your company. Changing such software would be breaching contract with the managed security service provider.</a:t>
            </a:r>
          </a:p>
          <a:p>
            <a:r>
              <a:rPr lang="en-US" sz="1800" b="1" dirty="0"/>
              <a:t>Loss of Quality:</a:t>
            </a:r>
            <a:r>
              <a:rPr lang="en-US" sz="1800" dirty="0"/>
              <a:t> Although rare, hiring managed security service providers known to compromise quality for profits is a security risk. To prevent this, researching before signing a contract and asking for service level agreements is advisable.</a:t>
            </a:r>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2727755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a:t>
            </a:r>
            <a:endParaRPr lang="en-US" dirty="0"/>
          </a:p>
        </p:txBody>
      </p:sp>
      <p:sp>
        <p:nvSpPr>
          <p:cNvPr id="3" name="Content Placeholder 2"/>
          <p:cNvSpPr>
            <a:spLocks noGrp="1"/>
          </p:cNvSpPr>
          <p:nvPr>
            <p:ph idx="1"/>
          </p:nvPr>
        </p:nvSpPr>
        <p:spPr/>
        <p:txBody>
          <a:bodyPr/>
          <a:lstStyle/>
          <a:p>
            <a:pPr marL="0" indent="0">
              <a:buNone/>
            </a:pPr>
            <a:r>
              <a:rPr lang="en-US" dirty="0" smtClean="0"/>
              <a:t>SLA</a:t>
            </a:r>
          </a:p>
          <a:p>
            <a:pPr marL="0" indent="0">
              <a:buNone/>
            </a:pPr>
            <a:r>
              <a:rPr lang="en-US" sz="1800" dirty="0" smtClean="0"/>
              <a:t>What should SLA’s cover</a:t>
            </a:r>
          </a:p>
          <a:p>
            <a:pPr marL="0" indent="0">
              <a:buNone/>
            </a:pPr>
            <a:r>
              <a:rPr lang="en-US" sz="1800" dirty="0" smtClean="0"/>
              <a:t>Time to detection</a:t>
            </a:r>
          </a:p>
          <a:p>
            <a:pPr marL="0" indent="0">
              <a:buNone/>
            </a:pPr>
            <a:r>
              <a:rPr lang="en-US" sz="1800" dirty="0" smtClean="0"/>
              <a:t>Speed on response after an incident occurs</a:t>
            </a:r>
          </a:p>
          <a:p>
            <a:pPr marL="0" indent="0">
              <a:buNone/>
            </a:pPr>
            <a:r>
              <a:rPr lang="en-US" sz="1800" dirty="0" smtClean="0"/>
              <a:t>What if the third party does not detect incidents</a:t>
            </a:r>
          </a:p>
          <a:p>
            <a:pPr marL="0" indent="0">
              <a:buNone/>
            </a:pPr>
            <a:r>
              <a:rPr lang="en-US" sz="1800" dirty="0" smtClean="0"/>
              <a:t>How many incidents are being detected by the third party</a:t>
            </a:r>
          </a:p>
          <a:p>
            <a:pPr marL="0" indent="0">
              <a:buNone/>
            </a:pPr>
            <a:r>
              <a:rPr lang="en-US" sz="1800" dirty="0" smtClean="0"/>
              <a:t>How many are not being detected by them</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624643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a:t>
            </a:r>
            <a:endParaRPr lang="en-US" dirty="0"/>
          </a:p>
        </p:txBody>
      </p:sp>
      <p:sp>
        <p:nvSpPr>
          <p:cNvPr id="3" name="Content Placeholder 2"/>
          <p:cNvSpPr>
            <a:spLocks noGrp="1"/>
          </p:cNvSpPr>
          <p:nvPr>
            <p:ph idx="1"/>
          </p:nvPr>
        </p:nvSpPr>
        <p:spPr/>
        <p:txBody>
          <a:bodyPr/>
          <a:lstStyle/>
          <a:p>
            <a:pPr marL="0" indent="0">
              <a:buNone/>
            </a:pPr>
            <a:r>
              <a:rPr lang="en-US" dirty="0" smtClean="0"/>
              <a:t>SLA</a:t>
            </a:r>
          </a:p>
          <a:p>
            <a:pPr marL="0" indent="0">
              <a:buNone/>
            </a:pPr>
            <a:r>
              <a:rPr lang="en-US" sz="1800" dirty="0" smtClean="0"/>
              <a:t>Lack of standards and tools</a:t>
            </a:r>
          </a:p>
          <a:p>
            <a:pPr marL="0" indent="0">
              <a:buNone/>
            </a:pPr>
            <a:r>
              <a:rPr lang="en-US" sz="1800" dirty="0" smtClean="0"/>
              <a:t>Lack of skills, training and/or certification on proper methodology</a:t>
            </a:r>
          </a:p>
          <a:p>
            <a:pPr marL="0" indent="0">
              <a:buNone/>
            </a:pPr>
            <a:r>
              <a:rPr lang="en-US" sz="1800" dirty="0" smtClean="0"/>
              <a:t>Lack of communication</a:t>
            </a:r>
          </a:p>
          <a:p>
            <a:pPr marL="0" indent="0">
              <a:buNone/>
            </a:pPr>
            <a:r>
              <a:rPr lang="en-US" sz="1800" dirty="0" smtClean="0"/>
              <a:t>Lack of established policy</a:t>
            </a:r>
          </a:p>
          <a:p>
            <a:pPr marL="0" indent="0">
              <a:buNone/>
            </a:pPr>
            <a:r>
              <a:rPr lang="en-US" sz="1800" dirty="0" smtClean="0"/>
              <a:t>Repudiation of responsibility from the third party</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1988128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a:t>
            </a:r>
            <a:endParaRPr lang="en-US" dirty="0"/>
          </a:p>
        </p:txBody>
      </p:sp>
      <p:sp>
        <p:nvSpPr>
          <p:cNvPr id="3" name="Content Placeholder 2"/>
          <p:cNvSpPr>
            <a:spLocks noGrp="1"/>
          </p:cNvSpPr>
          <p:nvPr>
            <p:ph idx="1"/>
          </p:nvPr>
        </p:nvSpPr>
        <p:spPr/>
        <p:txBody>
          <a:bodyPr/>
          <a:lstStyle/>
          <a:p>
            <a:pPr marL="0" indent="0">
              <a:buNone/>
            </a:pPr>
            <a:r>
              <a:rPr lang="en-US" dirty="0" smtClean="0"/>
              <a:t>Choosing the right MSSP</a:t>
            </a:r>
          </a:p>
          <a:p>
            <a:pPr marL="0" indent="0">
              <a:buNone/>
            </a:pPr>
            <a:endParaRPr lang="en-US" sz="1800" dirty="0"/>
          </a:p>
          <a:p>
            <a:pPr marL="0" indent="0">
              <a:buNone/>
            </a:pPr>
            <a:r>
              <a:rPr lang="en-US" sz="1800" dirty="0"/>
              <a:t>	</a:t>
            </a:r>
            <a:r>
              <a:rPr lang="en-US" sz="1800" dirty="0" smtClean="0"/>
              <a:t>Reputation</a:t>
            </a:r>
          </a:p>
          <a:p>
            <a:pPr marL="0" indent="0">
              <a:buNone/>
            </a:pPr>
            <a:r>
              <a:rPr lang="en-US" sz="1800" dirty="0"/>
              <a:t>	</a:t>
            </a:r>
            <a:r>
              <a:rPr lang="en-US" sz="1800" dirty="0" smtClean="0"/>
              <a:t>Financial Stability</a:t>
            </a:r>
          </a:p>
          <a:p>
            <a:pPr marL="0" indent="0">
              <a:buNone/>
            </a:pPr>
            <a:r>
              <a:rPr lang="en-US" sz="1800" dirty="0"/>
              <a:t>	</a:t>
            </a:r>
            <a:r>
              <a:rPr lang="en-US" sz="1800" dirty="0" smtClean="0"/>
              <a:t>Expertise</a:t>
            </a:r>
          </a:p>
          <a:p>
            <a:pPr marL="0" indent="0">
              <a:buNone/>
            </a:pPr>
            <a:r>
              <a:rPr lang="en-US" sz="1800" dirty="0"/>
              <a:t>	</a:t>
            </a:r>
            <a:r>
              <a:rPr lang="en-US" sz="1800" dirty="0" smtClean="0"/>
              <a:t>Employee Turnover Rate</a:t>
            </a:r>
          </a:p>
          <a:p>
            <a:pPr marL="0" indent="0">
              <a:buNone/>
            </a:pPr>
            <a:r>
              <a:rPr lang="en-US" sz="1800" dirty="0"/>
              <a:t>	</a:t>
            </a:r>
            <a:r>
              <a:rPr lang="en-US" sz="1800" dirty="0" smtClean="0"/>
              <a:t>etc..</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76978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MSSP</a:t>
            </a:r>
            <a:endParaRPr lang="en-US" dirty="0"/>
          </a:p>
        </p:txBody>
      </p:sp>
      <p:sp>
        <p:nvSpPr>
          <p:cNvPr id="3" name="Content Placeholder 2"/>
          <p:cNvSpPr>
            <a:spLocks noGrp="1"/>
          </p:cNvSpPr>
          <p:nvPr>
            <p:ph idx="1"/>
          </p:nvPr>
        </p:nvSpPr>
        <p:spPr/>
        <p:txBody>
          <a:bodyPr/>
          <a:lstStyle/>
          <a:p>
            <a:pPr marL="0" indent="0">
              <a:buNone/>
            </a:pPr>
            <a:r>
              <a:rPr lang="en-US" dirty="0" smtClean="0"/>
              <a:t>Additional Concerns:</a:t>
            </a:r>
          </a:p>
          <a:p>
            <a:pPr marL="0" indent="0">
              <a:buNone/>
            </a:pPr>
            <a:r>
              <a:rPr lang="en-US" sz="1800" dirty="0" smtClean="0"/>
              <a:t>How different organizations perform incident management?</a:t>
            </a:r>
          </a:p>
          <a:p>
            <a:pPr marL="0" indent="0">
              <a:buNone/>
            </a:pPr>
            <a:r>
              <a:rPr lang="en-US" sz="1800" dirty="0" smtClean="0"/>
              <a:t>What is covered and required under Service Contracts?</a:t>
            </a:r>
          </a:p>
          <a:p>
            <a:pPr marL="0" indent="0">
              <a:buNone/>
            </a:pPr>
            <a:r>
              <a:rPr lang="en-US" sz="1800" dirty="0" smtClean="0"/>
              <a:t>Is the outsourcing service provider obligated to keep the information secured and Security levels current?</a:t>
            </a:r>
          </a:p>
          <a:p>
            <a:pPr marL="0" indent="0">
              <a:buNone/>
            </a:pPr>
            <a:r>
              <a:rPr lang="en-US" sz="1800" dirty="0" smtClean="0"/>
              <a:t>How are the roles and responsibilities clarified?</a:t>
            </a:r>
          </a:p>
          <a:p>
            <a:pPr marL="0" indent="0">
              <a:buNone/>
            </a:pPr>
            <a:r>
              <a:rPr lang="en-US" sz="1800" dirty="0" smtClean="0"/>
              <a:t>What level of expertise does the company providing services have with Incident Management?  What level of contracts do they have?</a:t>
            </a:r>
          </a:p>
          <a:p>
            <a:pPr marL="0" indent="0">
              <a:buNone/>
            </a:pPr>
            <a:r>
              <a:rPr lang="en-US" sz="1800" dirty="0" smtClean="0"/>
              <a:t>How would the outsourcing organization be evaluated</a:t>
            </a:r>
          </a:p>
          <a:p>
            <a:pPr marL="0" indent="0">
              <a:buNone/>
            </a:pPr>
            <a:r>
              <a:rPr lang="en-US" sz="1800" dirty="0" smtClean="0"/>
              <a:t>How would the organization know if the third party is doing its job</a:t>
            </a:r>
          </a:p>
          <a:p>
            <a:pPr marL="0" indent="0">
              <a:buNone/>
            </a:pPr>
            <a:r>
              <a:rPr lang="en-US" sz="1800" dirty="0" smtClean="0"/>
              <a:t>What kind of incidents are expected to be identified by the third party</a:t>
            </a:r>
          </a:p>
          <a:p>
            <a:pPr marL="0" indent="0">
              <a:buNone/>
            </a:pPr>
            <a:r>
              <a:rPr lang="en-US" sz="1800" dirty="0" smtClean="0"/>
              <a:t>What kind of reporting and notification is expected from the third party</a:t>
            </a:r>
          </a:p>
          <a:p>
            <a:pPr marL="0" indent="0">
              <a:buNone/>
            </a:pPr>
            <a:endParaRPr lang="en-US" sz="1800" dirty="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1324397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Process - </a:t>
            </a:r>
            <a:r>
              <a:rPr lang="en-US" dirty="0" err="1" smtClean="0"/>
              <a:t>Cont</a:t>
            </a:r>
            <a:endParaRPr lang="en-US" dirty="0"/>
          </a:p>
        </p:txBody>
      </p:sp>
      <p:grpSp>
        <p:nvGrpSpPr>
          <p:cNvPr id="4" name="Group 3"/>
          <p:cNvGrpSpPr/>
          <p:nvPr/>
        </p:nvGrpSpPr>
        <p:grpSpPr>
          <a:xfrm>
            <a:off x="5386387" y="1395095"/>
            <a:ext cx="1419225" cy="4067808"/>
            <a:chOff x="0" y="0"/>
            <a:chExt cx="1419225" cy="4068161"/>
          </a:xfrm>
        </p:grpSpPr>
        <p:grpSp>
          <p:nvGrpSpPr>
            <p:cNvPr id="5" name="Group 4"/>
            <p:cNvGrpSpPr/>
            <p:nvPr/>
          </p:nvGrpSpPr>
          <p:grpSpPr>
            <a:xfrm>
              <a:off x="0" y="3515711"/>
              <a:ext cx="1409700" cy="552450"/>
              <a:chOff x="0" y="0"/>
              <a:chExt cx="1409700" cy="552450"/>
            </a:xfrm>
          </p:grpSpPr>
          <p:sp>
            <p:nvSpPr>
              <p:cNvPr id="22" name="Flowchart: Alternate Process 21"/>
              <p:cNvSpPr/>
              <p:nvPr/>
            </p:nvSpPr>
            <p:spPr>
              <a:xfrm>
                <a:off x="0" y="0"/>
                <a:ext cx="1343025" cy="5524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7"/>
              <p:cNvSpPr txBox="1"/>
              <p:nvPr/>
            </p:nvSpPr>
            <p:spPr>
              <a:xfrm>
                <a:off x="76200" y="19050"/>
                <a:ext cx="1333500" cy="4762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Remediation Complete</a:t>
                </a:r>
              </a:p>
            </p:txBody>
          </p:sp>
        </p:grpSp>
        <p:grpSp>
          <p:nvGrpSpPr>
            <p:cNvPr id="6" name="Group 5"/>
            <p:cNvGrpSpPr/>
            <p:nvPr/>
          </p:nvGrpSpPr>
          <p:grpSpPr>
            <a:xfrm>
              <a:off x="0" y="0"/>
              <a:ext cx="1419225" cy="514350"/>
              <a:chOff x="0" y="0"/>
              <a:chExt cx="1419225" cy="514350"/>
            </a:xfrm>
          </p:grpSpPr>
          <p:sp>
            <p:nvSpPr>
              <p:cNvPr id="20" name="Flowchart: Process 19"/>
              <p:cNvSpPr/>
              <p:nvPr/>
            </p:nvSpPr>
            <p:spPr>
              <a:xfrm>
                <a:off x="0" y="0"/>
                <a:ext cx="1343025" cy="5143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Text Box 13"/>
              <p:cNvSpPr txBox="1"/>
              <p:nvPr/>
            </p:nvSpPr>
            <p:spPr>
              <a:xfrm>
                <a:off x="76200" y="0"/>
                <a:ext cx="1343025" cy="514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Develop Eradication Plan</a:t>
                </a:r>
              </a:p>
            </p:txBody>
          </p:sp>
        </p:grpSp>
        <p:grpSp>
          <p:nvGrpSpPr>
            <p:cNvPr id="7" name="Group 6"/>
            <p:cNvGrpSpPr/>
            <p:nvPr/>
          </p:nvGrpSpPr>
          <p:grpSpPr>
            <a:xfrm>
              <a:off x="0" y="867104"/>
              <a:ext cx="1419225" cy="514350"/>
              <a:chOff x="0" y="0"/>
              <a:chExt cx="1419225" cy="514350"/>
            </a:xfrm>
          </p:grpSpPr>
          <p:sp>
            <p:nvSpPr>
              <p:cNvPr id="18" name="Flowchart: Process 17"/>
              <p:cNvSpPr/>
              <p:nvPr/>
            </p:nvSpPr>
            <p:spPr>
              <a:xfrm>
                <a:off x="0" y="0"/>
                <a:ext cx="1343025" cy="5143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 name="Text Box 16"/>
              <p:cNvSpPr txBox="1"/>
              <p:nvPr/>
            </p:nvSpPr>
            <p:spPr>
              <a:xfrm>
                <a:off x="76200" y="0"/>
                <a:ext cx="1343025" cy="514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Execute Eradication Plan</a:t>
                </a:r>
              </a:p>
            </p:txBody>
          </p:sp>
        </p:grpSp>
        <p:grpSp>
          <p:nvGrpSpPr>
            <p:cNvPr id="8" name="Group 7"/>
            <p:cNvGrpSpPr/>
            <p:nvPr/>
          </p:nvGrpSpPr>
          <p:grpSpPr>
            <a:xfrm>
              <a:off x="0" y="1734207"/>
              <a:ext cx="1419225" cy="514350"/>
              <a:chOff x="0" y="0"/>
              <a:chExt cx="1419225" cy="514350"/>
            </a:xfrm>
          </p:grpSpPr>
          <p:sp>
            <p:nvSpPr>
              <p:cNvPr id="16" name="Flowchart: Process 15"/>
              <p:cNvSpPr/>
              <p:nvPr/>
            </p:nvSpPr>
            <p:spPr>
              <a:xfrm>
                <a:off x="0" y="0"/>
                <a:ext cx="1343025" cy="5143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Text Box 19"/>
              <p:cNvSpPr txBox="1"/>
              <p:nvPr/>
            </p:nvSpPr>
            <p:spPr>
              <a:xfrm>
                <a:off x="76200" y="0"/>
                <a:ext cx="1343025" cy="514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Develop Strategic Recommendations</a:t>
                </a:r>
              </a:p>
            </p:txBody>
          </p:sp>
        </p:grpSp>
        <p:grpSp>
          <p:nvGrpSpPr>
            <p:cNvPr id="9" name="Group 8"/>
            <p:cNvGrpSpPr/>
            <p:nvPr/>
          </p:nvGrpSpPr>
          <p:grpSpPr>
            <a:xfrm>
              <a:off x="0" y="2601311"/>
              <a:ext cx="1419225" cy="514350"/>
              <a:chOff x="0" y="0"/>
              <a:chExt cx="1419225" cy="514350"/>
            </a:xfrm>
          </p:grpSpPr>
          <p:sp>
            <p:nvSpPr>
              <p:cNvPr id="14" name="Flowchart: Process 13"/>
              <p:cNvSpPr/>
              <p:nvPr/>
            </p:nvSpPr>
            <p:spPr>
              <a:xfrm>
                <a:off x="0" y="0"/>
                <a:ext cx="1343025" cy="5143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Text Box 22"/>
              <p:cNvSpPr txBox="1"/>
              <p:nvPr/>
            </p:nvSpPr>
            <p:spPr>
              <a:xfrm>
                <a:off x="76200" y="0"/>
                <a:ext cx="1343025" cy="5143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effectLst/>
                    <a:ea typeface="Calibri" panose="020F0502020204030204" pitchFamily="34" charset="0"/>
                    <a:cs typeface="Times New Roman" panose="02020603050405020304" pitchFamily="18" charset="0"/>
                  </a:rPr>
                  <a:t>Document Lessons Learned </a:t>
                </a:r>
              </a:p>
            </p:txBody>
          </p:sp>
        </p:grpSp>
        <p:cxnSp>
          <p:nvCxnSpPr>
            <p:cNvPr id="10" name="Straight Arrow Connector 9"/>
            <p:cNvCxnSpPr/>
            <p:nvPr/>
          </p:nvCxnSpPr>
          <p:spPr>
            <a:xfrm>
              <a:off x="709448" y="3121573"/>
              <a:ext cx="9525"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09448" y="2254469"/>
              <a:ext cx="9525"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93683" y="1387366"/>
              <a:ext cx="9525"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09448" y="520262"/>
              <a:ext cx="9525"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0414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Process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 Form the Remediation </a:t>
            </a:r>
            <a:r>
              <a:rPr lang="en-US" dirty="0" smtClean="0"/>
              <a:t>Team</a:t>
            </a:r>
          </a:p>
          <a:p>
            <a:pPr marL="0" indent="0">
              <a:buNone/>
            </a:pPr>
            <a:r>
              <a:rPr lang="en-US" dirty="0"/>
              <a:t>	</a:t>
            </a:r>
            <a:r>
              <a:rPr lang="en-US" dirty="0" smtClean="0"/>
              <a:t>Remediation team is similar to the CIRT team.  It </a:t>
            </a:r>
            <a:r>
              <a:rPr lang="en-US" dirty="0" smtClean="0"/>
              <a:t>may consists of the same members or members with similar skill sets</a:t>
            </a:r>
          </a:p>
          <a:p>
            <a:pPr marL="0" indent="0">
              <a:buNone/>
            </a:pPr>
            <a:endParaRPr lang="en-US" dirty="0" smtClean="0"/>
          </a:p>
          <a:p>
            <a:pPr marL="0" indent="0">
              <a:buNone/>
            </a:pPr>
            <a:r>
              <a:rPr lang="en-US" dirty="0" smtClean="0"/>
              <a:t>2) Determine th</a:t>
            </a:r>
            <a:r>
              <a:rPr lang="en-US" dirty="0" smtClean="0"/>
              <a:t>e timing of the remediation actions</a:t>
            </a:r>
          </a:p>
          <a:p>
            <a:pPr marL="0" indent="0">
              <a:buNone/>
            </a:pPr>
            <a:r>
              <a:rPr lang="en-US" dirty="0"/>
              <a:t>	</a:t>
            </a:r>
            <a:r>
              <a:rPr lang="en-US" dirty="0" smtClean="0"/>
              <a:t>What activities can be started or what needs to wait until the investigation is completed</a:t>
            </a:r>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1197589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Process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 Develop and implement remediation posturing actions</a:t>
            </a:r>
          </a:p>
          <a:p>
            <a:pPr marL="0" indent="0">
              <a:buNone/>
            </a:pPr>
            <a:r>
              <a:rPr lang="en-US" dirty="0"/>
              <a:t>	</a:t>
            </a:r>
            <a:r>
              <a:rPr lang="en-US" dirty="0" smtClean="0"/>
              <a:t>These actions occur while the incident is still ongoing </a:t>
            </a:r>
          </a:p>
          <a:p>
            <a:pPr marL="0" indent="0">
              <a:buNone/>
            </a:pPr>
            <a:r>
              <a:rPr lang="en-US" dirty="0"/>
              <a:t>	</a:t>
            </a:r>
            <a:r>
              <a:rPr lang="en-US" dirty="0" err="1" smtClean="0"/>
              <a:t>ie</a:t>
            </a:r>
            <a:r>
              <a:rPr lang="en-US" dirty="0" smtClean="0"/>
              <a:t>: password resets, patch application, vulnerability remediation, etc. </a:t>
            </a:r>
          </a:p>
          <a:p>
            <a:pPr marL="0" indent="0">
              <a:buNone/>
            </a:pPr>
            <a:endParaRPr lang="en-US" dirty="0" smtClean="0"/>
          </a:p>
          <a:p>
            <a:pPr marL="0" indent="0">
              <a:buNone/>
            </a:pPr>
            <a:r>
              <a:rPr lang="en-US" dirty="0" smtClean="0"/>
              <a:t>4) Develop and implement incident containment actions</a:t>
            </a:r>
          </a:p>
          <a:p>
            <a:pPr marL="0" indent="0">
              <a:buNone/>
            </a:pPr>
            <a:r>
              <a:rPr lang="en-US" dirty="0"/>
              <a:t>	</a:t>
            </a:r>
            <a:r>
              <a:rPr lang="en-US" dirty="0" smtClean="0"/>
              <a:t>These actions are designed to restrict access to sensitive areas.  </a:t>
            </a:r>
            <a:endParaRPr lang="en-US" dirty="0"/>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355529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Process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5) Develop an eradication plan</a:t>
            </a:r>
          </a:p>
          <a:p>
            <a:pPr marL="0" indent="0">
              <a:buNone/>
            </a:pPr>
            <a:r>
              <a:rPr lang="en-US" dirty="0"/>
              <a:t>	</a:t>
            </a:r>
            <a:r>
              <a:rPr lang="en-US" dirty="0" smtClean="0"/>
              <a:t>the goal is to remove attacker’s access to the environment</a:t>
            </a:r>
          </a:p>
          <a:p>
            <a:pPr marL="0" indent="0">
              <a:buNone/>
            </a:pPr>
            <a:endParaRPr lang="en-US" dirty="0" smtClean="0"/>
          </a:p>
          <a:p>
            <a:pPr marL="0" indent="0">
              <a:buNone/>
            </a:pPr>
            <a:r>
              <a:rPr lang="en-US" dirty="0" smtClean="0"/>
              <a:t>6) Determine eradication event timing and implement the plan</a:t>
            </a:r>
          </a:p>
          <a:p>
            <a:pPr marL="0" indent="0">
              <a:buNone/>
            </a:pPr>
            <a:r>
              <a:rPr lang="en-US" dirty="0"/>
              <a:t>	</a:t>
            </a:r>
            <a:r>
              <a:rPr lang="en-US" dirty="0" smtClean="0"/>
              <a:t>Once the investigative team determines that all possible breaches, tools, techniques have been identified and no new infections are occurring.  It is determined that a steady state for the environment has been reached.  At this point eradication plan may be implemented to began the clean up.</a:t>
            </a:r>
          </a:p>
        </p:txBody>
      </p:sp>
    </p:spTree>
    <p:extLst>
      <p:ext uri="{BB962C8B-B14F-4D97-AF65-F5344CB8AC3E}">
        <p14:creationId xmlns:p14="http://schemas.microsoft.com/office/powerpoint/2010/main" val="190249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Remediation Process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7) Develop Strategic Recommendations</a:t>
            </a:r>
          </a:p>
          <a:p>
            <a:pPr marL="0" indent="0">
              <a:buNone/>
            </a:pPr>
            <a:r>
              <a:rPr lang="en-US" dirty="0"/>
              <a:t>	</a:t>
            </a:r>
            <a:r>
              <a:rPr lang="en-US" dirty="0" smtClean="0"/>
              <a:t>These are long term observations that need to be implemented.  It is generally done as a long term plan for remediation</a:t>
            </a:r>
          </a:p>
          <a:p>
            <a:pPr marL="0" indent="0">
              <a:buNone/>
            </a:pPr>
            <a:endParaRPr lang="en-US" dirty="0" smtClean="0"/>
          </a:p>
          <a:p>
            <a:pPr marL="0" indent="0">
              <a:buNone/>
            </a:pPr>
            <a:r>
              <a:rPr lang="en-US" dirty="0" smtClean="0"/>
              <a:t>8) Document the lessons learned.</a:t>
            </a:r>
          </a:p>
          <a:p>
            <a:pPr marL="0" indent="0">
              <a:buNone/>
            </a:pPr>
            <a:r>
              <a:rPr lang="en-US" dirty="0"/>
              <a:t>	</a:t>
            </a:r>
            <a:r>
              <a:rPr lang="en-US" dirty="0" smtClean="0"/>
              <a:t>This is a result of identifying all of the things that worked or did not worked during an incident crisis situation.  These lessons learned need to be stored in a secure location. </a:t>
            </a:r>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1674810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Factors </a:t>
            </a:r>
            <a:br>
              <a:rPr lang="en-US" dirty="0" smtClean="0"/>
            </a:br>
            <a:r>
              <a:rPr lang="en-US" dirty="0" smtClean="0"/>
              <a:t>for Remediation Efforts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Incident Severity</a:t>
            </a:r>
          </a:p>
          <a:p>
            <a:pPr marL="0" indent="0">
              <a:buNone/>
            </a:pPr>
            <a:endParaRPr lang="en-US" dirty="0" smtClean="0"/>
          </a:p>
          <a:p>
            <a:pPr marL="0" indent="0">
              <a:buNone/>
            </a:pPr>
            <a:r>
              <a:rPr lang="en-US" dirty="0" smtClean="0"/>
              <a:t>Remediation Timing</a:t>
            </a:r>
          </a:p>
          <a:p>
            <a:pPr marL="0" indent="0">
              <a:buNone/>
            </a:pPr>
            <a:r>
              <a:rPr lang="en-US" sz="2200" dirty="0"/>
              <a:t>	</a:t>
            </a:r>
            <a:r>
              <a:rPr lang="en-US" sz="2200" dirty="0" smtClean="0"/>
              <a:t>This will serve as a guide to what needs to happen when and everyone needs to agree.  	This is critical to the success of the remediation.</a:t>
            </a:r>
          </a:p>
          <a:p>
            <a:pPr marL="0" indent="0">
              <a:buNone/>
            </a:pPr>
            <a:endParaRPr lang="en-US" dirty="0" smtClean="0"/>
          </a:p>
          <a:p>
            <a:pPr marL="0" indent="0">
              <a:buNone/>
            </a:pPr>
            <a:r>
              <a:rPr lang="en-US" dirty="0" smtClean="0"/>
              <a:t>Remediation Team</a:t>
            </a:r>
          </a:p>
          <a:p>
            <a:pPr marL="0" indent="0">
              <a:buNone/>
            </a:pPr>
            <a:r>
              <a:rPr lang="en-US" dirty="0"/>
              <a:t>	</a:t>
            </a:r>
            <a:r>
              <a:rPr lang="en-US" sz="2200" dirty="0" smtClean="0"/>
              <a:t>(Size, Skill, Support)</a:t>
            </a:r>
          </a:p>
          <a:p>
            <a:pPr marL="0" indent="0">
              <a:buNone/>
            </a:pPr>
            <a:endParaRPr lang="en-US" sz="1800" b="1" i="1" dirty="0"/>
          </a:p>
        </p:txBody>
      </p:sp>
    </p:spTree>
    <p:extLst>
      <p:ext uri="{BB962C8B-B14F-4D97-AF65-F5344CB8AC3E}">
        <p14:creationId xmlns:p14="http://schemas.microsoft.com/office/powerpoint/2010/main" val="150885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Factors </a:t>
            </a:r>
            <a:br>
              <a:rPr lang="en-US" dirty="0" smtClean="0"/>
            </a:br>
            <a:r>
              <a:rPr lang="en-US" dirty="0" smtClean="0"/>
              <a:t>for Remediation Efforts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Technology</a:t>
            </a:r>
          </a:p>
          <a:p>
            <a:pPr marL="0" indent="0">
              <a:buNone/>
            </a:pPr>
            <a:r>
              <a:rPr lang="en-US" sz="2400" dirty="0"/>
              <a:t>	</a:t>
            </a:r>
            <a:r>
              <a:rPr lang="en-US" sz="2100" dirty="0" smtClean="0"/>
              <a:t>All technology used during an incident should be tested and familiar so that during the 	incident you are not learning new technologies.</a:t>
            </a:r>
          </a:p>
          <a:p>
            <a:pPr marL="0" indent="0">
              <a:buNone/>
            </a:pPr>
            <a:r>
              <a:rPr lang="en-US" dirty="0" smtClean="0"/>
              <a:t>Budget</a:t>
            </a:r>
          </a:p>
          <a:p>
            <a:pPr marL="0" indent="0">
              <a:buNone/>
            </a:pPr>
            <a:endParaRPr lang="en-US" dirty="0" smtClean="0"/>
          </a:p>
          <a:p>
            <a:pPr marL="0" indent="0">
              <a:buNone/>
            </a:pPr>
            <a:r>
              <a:rPr lang="en-US" dirty="0" smtClean="0"/>
              <a:t>Management Support</a:t>
            </a:r>
          </a:p>
          <a:p>
            <a:pPr marL="0" indent="0">
              <a:buNone/>
            </a:pPr>
            <a:endParaRPr lang="en-US" dirty="0" smtClean="0"/>
          </a:p>
          <a:p>
            <a:pPr marL="0" indent="0">
              <a:buNone/>
            </a:pPr>
            <a:r>
              <a:rPr lang="en-US" dirty="0" smtClean="0"/>
              <a:t>Public Scrutiny </a:t>
            </a:r>
          </a:p>
          <a:p>
            <a:pPr marL="0" indent="0">
              <a:buNone/>
            </a:pPr>
            <a:r>
              <a:rPr lang="en-US" sz="2000" dirty="0"/>
              <a:t>	</a:t>
            </a:r>
            <a:r>
              <a:rPr lang="en-US" sz="2100" dirty="0" smtClean="0"/>
              <a:t>Be aware of what information is release to the public and when.  Revisions may prove more embarrassing.</a:t>
            </a:r>
          </a:p>
          <a:p>
            <a:pPr marL="0" indent="0">
              <a:buNone/>
            </a:pPr>
            <a:endParaRPr lang="en-US" sz="1800" dirty="0" smtClean="0"/>
          </a:p>
          <a:p>
            <a:pPr marL="0" indent="0">
              <a:buNone/>
            </a:pPr>
            <a:endParaRPr lang="en-US" sz="1800" b="1" i="1" dirty="0"/>
          </a:p>
        </p:txBody>
      </p:sp>
    </p:spTree>
    <p:extLst>
      <p:ext uri="{BB962C8B-B14F-4D97-AF65-F5344CB8AC3E}">
        <p14:creationId xmlns:p14="http://schemas.microsoft.com/office/powerpoint/2010/main" val="1728004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3454</TotalTime>
  <Words>711</Words>
  <Application>Microsoft Office PowerPoint</Application>
  <PresentationFormat>Widescreen</PresentationFormat>
  <Paragraphs>191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Intrusion Detection </vt:lpstr>
      <vt:lpstr>Remediation Process</vt:lpstr>
      <vt:lpstr>Remediation Process - Cont</vt:lpstr>
      <vt:lpstr>Remediation Process</vt:lpstr>
      <vt:lpstr>Remediation Process</vt:lpstr>
      <vt:lpstr>Remediation Process</vt:lpstr>
      <vt:lpstr>Remediation Process</vt:lpstr>
      <vt:lpstr>Critical Factors  for Remediation Efforts</vt:lpstr>
      <vt:lpstr>Critical Factors  for Remediation Efforts</vt:lpstr>
      <vt:lpstr>Remediation Owner</vt:lpstr>
      <vt:lpstr>Posturing Actions</vt:lpstr>
      <vt:lpstr>Posturing Actions</vt:lpstr>
      <vt:lpstr>Containment Plan Actions</vt:lpstr>
      <vt:lpstr>Eradication Action Plan</vt:lpstr>
      <vt:lpstr>Strategic Recommendations</vt:lpstr>
      <vt:lpstr>OUTSOURCING SECURITY </vt:lpstr>
      <vt:lpstr>MSSP</vt:lpstr>
      <vt:lpstr>Managed Security Services Providers</vt:lpstr>
      <vt:lpstr>MSSP – Pros and Cons</vt:lpstr>
      <vt:lpstr>MSSP</vt:lpstr>
      <vt:lpstr>MSSP</vt:lpstr>
      <vt:lpstr>MSSP</vt:lpstr>
      <vt:lpstr>MSSP</vt:lpstr>
      <vt:lpstr>MSSP</vt:lpstr>
      <vt:lpstr>MSSP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88</cp:revision>
  <dcterms:created xsi:type="dcterms:W3CDTF">2015-05-11T00:22:46Z</dcterms:created>
  <dcterms:modified xsi:type="dcterms:W3CDTF">2015-06-15T16:57:21Z</dcterms:modified>
</cp:coreProperties>
</file>