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469" r:id="rId3"/>
    <p:sldId id="470" r:id="rId4"/>
    <p:sldId id="471" r:id="rId5"/>
    <p:sldId id="473" r:id="rId6"/>
    <p:sldId id="468" r:id="rId7"/>
    <p:sldId id="475" r:id="rId8"/>
    <p:sldId id="476" r:id="rId9"/>
    <p:sldId id="477" r:id="rId10"/>
    <p:sldId id="474" r:id="rId11"/>
    <p:sldId id="478" r:id="rId12"/>
    <p:sldId id="479" r:id="rId13"/>
    <p:sldId id="480" r:id="rId14"/>
    <p:sldId id="481" r:id="rId15"/>
    <p:sldId id="465" r:id="rId16"/>
    <p:sldId id="466" r:id="rId17"/>
    <p:sldId id="482" r:id="rId18"/>
    <p:sldId id="485" r:id="rId19"/>
    <p:sldId id="483" r:id="rId20"/>
    <p:sldId id="486" r:id="rId21"/>
    <p:sldId id="48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p:scale>
          <a:sx n="77" d="100"/>
          <a:sy n="77" d="100"/>
        </p:scale>
        <p:origin x="51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0BB63-22C0-4F3F-A2F3-58B54087094B}" type="datetimeFigureOut">
              <a:rPr lang="en-US" smtClean="0"/>
              <a:t>6/13/2016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2167E-8BDE-4614-80AB-215E68A39292}" type="slidenum">
              <a:rPr lang="en-US" smtClean="0"/>
              <a:t>‹#›</a:t>
            </a:fld>
            <a:endParaRPr lang="en-US"/>
          </a:p>
        </p:txBody>
      </p:sp>
    </p:spTree>
    <p:extLst>
      <p:ext uri="{BB962C8B-B14F-4D97-AF65-F5344CB8AC3E}">
        <p14:creationId xmlns:p14="http://schemas.microsoft.com/office/powerpoint/2010/main" val="409301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04593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27747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1352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6743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D1ED3-D628-46DA-9262-A682FBE0723D}"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408343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8D1ED3-D628-46DA-9262-A682FBE0723D}"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1091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8D1ED3-D628-46DA-9262-A682FBE0723D}" type="datetimeFigureOut">
              <a:rPr lang="en-US" smtClean="0"/>
              <a:t>6/13/2016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4672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D1ED3-D628-46DA-9262-A682FBE0723D}" type="datetimeFigureOut">
              <a:rPr lang="en-US" smtClean="0"/>
              <a:t>6/13/2016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81804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D1ED3-D628-46DA-9262-A682FBE0723D}" type="datetimeFigureOut">
              <a:rPr lang="en-US" smtClean="0"/>
              <a:t>6/13/2016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0252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0854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59431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1ED3-D628-46DA-9262-A682FBE0723D}" type="datetimeFigureOut">
              <a:rPr lang="en-US" smtClean="0"/>
              <a:t>6/13/2016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MIS.5213.011 </a:t>
            </a:r>
          </a:p>
          <a:p>
            <a:r>
              <a:rPr lang="en-US" dirty="0" smtClean="0"/>
              <a:t>Instructor:  Deval Shah, CISSP</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17CB2-F9CA-4B9C-947E-C752DE1D1A89}" type="slidenum">
              <a:rPr lang="en-US" smtClean="0"/>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67650" y="589756"/>
            <a:ext cx="3314700" cy="438150"/>
          </a:xfrm>
          <a:prstGeom prst="rect">
            <a:avLst/>
          </a:prstGeom>
        </p:spPr>
      </p:pic>
    </p:spTree>
    <p:extLst>
      <p:ext uri="{BB962C8B-B14F-4D97-AF65-F5344CB8AC3E}">
        <p14:creationId xmlns:p14="http://schemas.microsoft.com/office/powerpoint/2010/main" val="300825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Host_protected_area" TargetMode="External"/><Relationship Id="rId2" Type="http://schemas.openxmlformats.org/officeDocument/2006/relationships/hyperlink" Target="https://en.wikipedia.org/wiki/Hard_disk_drive" TargetMode="External"/><Relationship Id="rId1" Type="http://schemas.openxmlformats.org/officeDocument/2006/relationships/slideLayout" Target="../slideLayouts/slideLayout2.xml"/><Relationship Id="rId5" Type="http://schemas.openxmlformats.org/officeDocument/2006/relationships/hyperlink" Target="https://en.wikipedia.org/wiki/Operating_system" TargetMode="External"/><Relationship Id="rId4" Type="http://schemas.openxmlformats.org/officeDocument/2006/relationships/hyperlink" Target="https://en.wikipedia.org/wiki/BIO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forensicswiki.org/wiki/Tools" TargetMode="External"/><Relationship Id="rId2" Type="http://schemas.openxmlformats.org/officeDocument/2006/relationships/hyperlink" Target="https://forensiccontrol.com/resources/free-software/" TargetMode="External"/><Relationship Id="rId1" Type="http://schemas.openxmlformats.org/officeDocument/2006/relationships/slideLayout" Target="../slideLayouts/slideLayout2.xml"/><Relationship Id="rId4" Type="http://schemas.openxmlformats.org/officeDocument/2006/relationships/hyperlink" Target="http://www.nist.gov/itl/csd/guide_091406.cf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Intrusion Detection </a:t>
            </a:r>
            <a:endParaRPr lang="en-US" dirty="0"/>
          </a:p>
        </p:txBody>
      </p:sp>
      <p:sp>
        <p:nvSpPr>
          <p:cNvPr id="3" name="Subtitle 2"/>
          <p:cNvSpPr>
            <a:spLocks noGrp="1"/>
          </p:cNvSpPr>
          <p:nvPr>
            <p:ph type="subTitle" idx="1"/>
          </p:nvPr>
        </p:nvSpPr>
        <p:spPr/>
        <p:txBody>
          <a:bodyPr/>
          <a:lstStyle/>
          <a:p>
            <a:r>
              <a:rPr lang="en-US" dirty="0"/>
              <a:t>MIS.5213.011 </a:t>
            </a:r>
          </a:p>
          <a:p>
            <a:r>
              <a:rPr lang="en-US" u="sng" dirty="0"/>
              <a:t>ALTER</a:t>
            </a:r>
            <a:r>
              <a:rPr lang="en-US" dirty="0"/>
              <a:t> 0A234</a:t>
            </a:r>
          </a:p>
          <a:p>
            <a:r>
              <a:rPr lang="en-US" dirty="0" smtClean="0"/>
              <a:t>Lecture 12</a:t>
            </a:r>
          </a:p>
          <a:p>
            <a:endParaRPr lang="en-US" dirty="0" smtClean="0"/>
          </a:p>
          <a:p>
            <a:endParaRPr lang="en-US" dirty="0"/>
          </a:p>
        </p:txBody>
      </p:sp>
    </p:spTree>
    <p:extLst>
      <p:ext uri="{BB962C8B-B14F-4D97-AF65-F5344CB8AC3E}">
        <p14:creationId xmlns:p14="http://schemas.microsoft.com/office/powerpoint/2010/main" val="517272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a:t>
            </a:r>
            <a:r>
              <a:rPr lang="en-US" dirty="0" smtClean="0"/>
              <a:t>Investigation - Principles</a:t>
            </a:r>
            <a:endParaRPr lang="en-US" dirty="0"/>
          </a:p>
        </p:txBody>
      </p:sp>
      <p:sp>
        <p:nvSpPr>
          <p:cNvPr id="3" name="Content Placeholder 2"/>
          <p:cNvSpPr>
            <a:spLocks noGrp="1"/>
          </p:cNvSpPr>
          <p:nvPr>
            <p:ph idx="1"/>
          </p:nvPr>
        </p:nvSpPr>
        <p:spPr/>
        <p:txBody>
          <a:bodyPr>
            <a:normAutofit/>
          </a:bodyPr>
          <a:lstStyle/>
          <a:p>
            <a:r>
              <a:rPr lang="en-US" b="1" dirty="0" smtClean="0"/>
              <a:t>Principle </a:t>
            </a:r>
            <a:r>
              <a:rPr lang="en-US" b="1" dirty="0"/>
              <a:t>3:</a:t>
            </a:r>
            <a:r>
              <a:rPr lang="en-US" dirty="0"/>
              <a:t> An audit trail or other documentation of all processes applied to computer-based electronic evidence should be created and preserved. An independent third party should be able to examine those processes and achieve the same result.</a:t>
            </a:r>
          </a:p>
          <a:p>
            <a:endParaRPr lang="en-US" dirty="0"/>
          </a:p>
        </p:txBody>
      </p:sp>
    </p:spTree>
    <p:extLst>
      <p:ext uri="{BB962C8B-B14F-4D97-AF65-F5344CB8AC3E}">
        <p14:creationId xmlns:p14="http://schemas.microsoft.com/office/powerpoint/2010/main" val="740702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a:t>
            </a:r>
            <a:r>
              <a:rPr lang="en-US" dirty="0" smtClean="0"/>
              <a:t>Investigation - Principles</a:t>
            </a:r>
            <a:endParaRPr lang="en-US" dirty="0"/>
          </a:p>
        </p:txBody>
      </p:sp>
      <p:sp>
        <p:nvSpPr>
          <p:cNvPr id="3" name="Content Placeholder 2"/>
          <p:cNvSpPr>
            <a:spLocks noGrp="1"/>
          </p:cNvSpPr>
          <p:nvPr>
            <p:ph idx="1"/>
          </p:nvPr>
        </p:nvSpPr>
        <p:spPr/>
        <p:txBody>
          <a:bodyPr>
            <a:normAutofit lnSpcReduction="10000"/>
          </a:bodyPr>
          <a:lstStyle/>
          <a:p>
            <a:r>
              <a:rPr lang="en-US" b="1" dirty="0" smtClean="0"/>
              <a:t>Principle </a:t>
            </a:r>
            <a:r>
              <a:rPr lang="en-US" b="1" dirty="0"/>
              <a:t>4:</a:t>
            </a:r>
            <a:r>
              <a:rPr lang="en-US" dirty="0"/>
              <a:t> A person who is responsible for the investigation must have overall responsibility for accounting that the law and the ACPO principles are adhered to</a:t>
            </a:r>
            <a:r>
              <a:rPr lang="en-US" dirty="0" smtClean="0"/>
              <a:t>.</a:t>
            </a:r>
          </a:p>
          <a:p>
            <a:pPr lvl="1"/>
            <a:r>
              <a:rPr lang="en-US" dirty="0"/>
              <a:t>The rules of evidence are the rules investigators must follow when </a:t>
            </a:r>
            <a:r>
              <a:rPr lang="en-US" dirty="0" smtClean="0"/>
              <a:t>handling and </a:t>
            </a:r>
            <a:r>
              <a:rPr lang="en-US" dirty="0"/>
              <a:t>examining evidence, to ensure the evidence they collect will be </a:t>
            </a:r>
            <a:r>
              <a:rPr lang="en-US" dirty="0" smtClean="0"/>
              <a:t>accepted by </a:t>
            </a:r>
            <a:r>
              <a:rPr lang="en-US" dirty="0"/>
              <a:t>a court of law</a:t>
            </a:r>
            <a:r>
              <a:rPr lang="en-US" dirty="0" smtClean="0"/>
              <a:t>.</a:t>
            </a:r>
          </a:p>
          <a:p>
            <a:pPr lvl="1"/>
            <a:r>
              <a:rPr lang="en-US" dirty="0" smtClean="0"/>
              <a:t>Five points on rules of evidence</a:t>
            </a:r>
          </a:p>
          <a:p>
            <a:pPr lvl="2"/>
            <a:r>
              <a:rPr lang="en-US" b="1" dirty="0"/>
              <a:t>Admissible</a:t>
            </a:r>
          </a:p>
          <a:p>
            <a:pPr lvl="2"/>
            <a:r>
              <a:rPr lang="en-US" b="1" dirty="0" smtClean="0"/>
              <a:t>Authentic</a:t>
            </a:r>
            <a:endParaRPr lang="en-US" b="1" dirty="0"/>
          </a:p>
          <a:p>
            <a:pPr lvl="2"/>
            <a:r>
              <a:rPr lang="en-US" b="1" dirty="0" smtClean="0"/>
              <a:t>Complete</a:t>
            </a:r>
            <a:endParaRPr lang="en-US" b="1" dirty="0"/>
          </a:p>
          <a:p>
            <a:pPr lvl="2"/>
            <a:r>
              <a:rPr lang="en-US" b="1" dirty="0" smtClean="0"/>
              <a:t>Reliable</a:t>
            </a:r>
            <a:endParaRPr lang="en-US" b="1" dirty="0"/>
          </a:p>
          <a:p>
            <a:pPr lvl="2"/>
            <a:r>
              <a:rPr lang="en-US" b="1" dirty="0" smtClean="0"/>
              <a:t>Believable</a:t>
            </a:r>
            <a:endParaRPr lang="en-US" b="1" dirty="0"/>
          </a:p>
        </p:txBody>
      </p:sp>
    </p:spTree>
    <p:extLst>
      <p:ext uri="{BB962C8B-B14F-4D97-AF65-F5344CB8AC3E}">
        <p14:creationId xmlns:p14="http://schemas.microsoft.com/office/powerpoint/2010/main" val="2801336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a:t>
            </a:r>
            <a:r>
              <a:rPr lang="en-US" dirty="0" smtClean="0"/>
              <a:t>Investigation - Principles</a:t>
            </a:r>
            <a:endParaRPr lang="en-US" dirty="0"/>
          </a:p>
        </p:txBody>
      </p:sp>
      <p:sp>
        <p:nvSpPr>
          <p:cNvPr id="3" name="Content Placeholder 2"/>
          <p:cNvSpPr>
            <a:spLocks noGrp="1"/>
          </p:cNvSpPr>
          <p:nvPr>
            <p:ph idx="1"/>
          </p:nvPr>
        </p:nvSpPr>
        <p:spPr/>
        <p:txBody>
          <a:bodyPr>
            <a:normAutofit/>
          </a:bodyPr>
          <a:lstStyle/>
          <a:p>
            <a:r>
              <a:rPr lang="en-US" b="1" dirty="0" smtClean="0"/>
              <a:t>Admissible:</a:t>
            </a:r>
          </a:p>
          <a:p>
            <a:pPr lvl="1"/>
            <a:r>
              <a:rPr lang="en-US" dirty="0" smtClean="0"/>
              <a:t>This </a:t>
            </a:r>
            <a:r>
              <a:rPr lang="en-US" dirty="0"/>
              <a:t>is the most basic rule – the evidence must be able to be used </a:t>
            </a:r>
            <a:r>
              <a:rPr lang="en-US" dirty="0" smtClean="0"/>
              <a:t>in court </a:t>
            </a:r>
            <a:r>
              <a:rPr lang="en-US" dirty="0"/>
              <a:t>or elsewhere. Failure to comply with this rule is equivalent to </a:t>
            </a:r>
            <a:r>
              <a:rPr lang="en-US" dirty="0" smtClean="0"/>
              <a:t>not collecting </a:t>
            </a:r>
            <a:r>
              <a:rPr lang="en-US" dirty="0"/>
              <a:t>the evidence in the first place, except the cost is higher</a:t>
            </a:r>
            <a:r>
              <a:rPr lang="en-US" dirty="0" smtClean="0"/>
              <a:t>.</a:t>
            </a:r>
          </a:p>
          <a:p>
            <a:r>
              <a:rPr lang="en-US" b="1" dirty="0" smtClean="0"/>
              <a:t>Authentic:</a:t>
            </a:r>
          </a:p>
          <a:p>
            <a:pPr lvl="1"/>
            <a:r>
              <a:rPr lang="en-US" dirty="0" smtClean="0"/>
              <a:t>If </a:t>
            </a:r>
            <a:r>
              <a:rPr lang="en-US" dirty="0"/>
              <a:t>you can’t tie the evidence positively to the incident, you can’t use it </a:t>
            </a:r>
            <a:r>
              <a:rPr lang="en-US" dirty="0" smtClean="0"/>
              <a:t>to prove </a:t>
            </a:r>
            <a:r>
              <a:rPr lang="en-US" dirty="0"/>
              <a:t>anything. You must be able to show that the evidence relates </a:t>
            </a:r>
            <a:r>
              <a:rPr lang="en-US" dirty="0" smtClean="0"/>
              <a:t>to the </a:t>
            </a:r>
            <a:r>
              <a:rPr lang="en-US" dirty="0"/>
              <a:t>incident in a relevant way.</a:t>
            </a:r>
          </a:p>
          <a:p>
            <a:pPr lvl="1"/>
            <a:endParaRPr lang="en-US" dirty="0"/>
          </a:p>
          <a:p>
            <a:pPr marL="0" indent="0">
              <a:buNone/>
            </a:pPr>
            <a:endParaRPr lang="en-US" b="1" dirty="0"/>
          </a:p>
        </p:txBody>
      </p:sp>
    </p:spTree>
    <p:extLst>
      <p:ext uri="{BB962C8B-B14F-4D97-AF65-F5344CB8AC3E}">
        <p14:creationId xmlns:p14="http://schemas.microsoft.com/office/powerpoint/2010/main" val="148792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a:t>
            </a:r>
            <a:r>
              <a:rPr lang="en-US" dirty="0" smtClean="0"/>
              <a:t>Investigation - Principles</a:t>
            </a:r>
            <a:endParaRPr lang="en-US" dirty="0"/>
          </a:p>
        </p:txBody>
      </p:sp>
      <p:sp>
        <p:nvSpPr>
          <p:cNvPr id="3" name="Content Placeholder 2"/>
          <p:cNvSpPr>
            <a:spLocks noGrp="1"/>
          </p:cNvSpPr>
          <p:nvPr>
            <p:ph idx="1"/>
          </p:nvPr>
        </p:nvSpPr>
        <p:spPr/>
        <p:txBody>
          <a:bodyPr>
            <a:normAutofit/>
          </a:bodyPr>
          <a:lstStyle/>
          <a:p>
            <a:r>
              <a:rPr lang="en-US" b="1" dirty="0" smtClean="0"/>
              <a:t>Complete:</a:t>
            </a:r>
            <a:endParaRPr lang="en-US" b="1" dirty="0"/>
          </a:p>
          <a:p>
            <a:pPr lvl="1"/>
            <a:r>
              <a:rPr lang="en-US" dirty="0"/>
              <a:t>It’s not enough to collect evidence that just shows one perspective </a:t>
            </a:r>
            <a:r>
              <a:rPr lang="en-US" dirty="0" smtClean="0"/>
              <a:t>of the </a:t>
            </a:r>
            <a:r>
              <a:rPr lang="en-US" dirty="0"/>
              <a:t>incident. Not only should you collect evidence that can help </a:t>
            </a:r>
            <a:r>
              <a:rPr lang="en-US" dirty="0" smtClean="0"/>
              <a:t>prove the </a:t>
            </a:r>
            <a:r>
              <a:rPr lang="en-US" dirty="0"/>
              <a:t>attacker’s actions but for completeness it is also necessary </a:t>
            </a:r>
            <a:r>
              <a:rPr lang="en-US" dirty="0" smtClean="0"/>
              <a:t>to consider </a:t>
            </a:r>
            <a:r>
              <a:rPr lang="en-US" dirty="0"/>
              <a:t>and evaluate all evidence available to the investigators </a:t>
            </a:r>
            <a:r>
              <a:rPr lang="en-US" dirty="0" smtClean="0"/>
              <a:t>and retain </a:t>
            </a:r>
            <a:r>
              <a:rPr lang="en-US" dirty="0"/>
              <a:t>that which may contradict or otherwise diminish the reliability </a:t>
            </a:r>
            <a:r>
              <a:rPr lang="en-US" dirty="0" smtClean="0"/>
              <a:t>of other </a:t>
            </a:r>
            <a:r>
              <a:rPr lang="en-US" dirty="0"/>
              <a:t>potentially incriminating evidence held about the suspect</a:t>
            </a:r>
            <a:r>
              <a:rPr lang="en-US" dirty="0" smtClean="0"/>
              <a:t>.  Similarly</a:t>
            </a:r>
            <a:r>
              <a:rPr lang="en-US" dirty="0"/>
              <a:t>, it is vital to </a:t>
            </a:r>
            <a:r>
              <a:rPr lang="en-US" dirty="0" smtClean="0"/>
              <a:t>collect </a:t>
            </a:r>
            <a:r>
              <a:rPr lang="en-US" dirty="0" err="1"/>
              <a:t>ev</a:t>
            </a:r>
            <a:r>
              <a:rPr lang="en-US" dirty="0"/>
              <a:t> </a:t>
            </a:r>
            <a:r>
              <a:rPr lang="en-US" dirty="0" err="1"/>
              <a:t>idence</a:t>
            </a:r>
            <a:r>
              <a:rPr lang="en-US" dirty="0"/>
              <a:t> that eliminates </a:t>
            </a:r>
            <a:r>
              <a:rPr lang="en-US" dirty="0" smtClean="0"/>
              <a:t>alternative suspects</a:t>
            </a:r>
            <a:r>
              <a:rPr lang="en-US" dirty="0"/>
              <a:t>. For instance, if you can show the attacker was logged in </a:t>
            </a:r>
            <a:r>
              <a:rPr lang="en-US" dirty="0" smtClean="0"/>
              <a:t>at the </a:t>
            </a:r>
            <a:r>
              <a:rPr lang="en-US" dirty="0"/>
              <a:t>time of the incident, you also need to show who else was logged </a:t>
            </a:r>
            <a:r>
              <a:rPr lang="en-US" dirty="0" smtClean="0"/>
              <a:t>in and </a:t>
            </a:r>
            <a:r>
              <a:rPr lang="en-US" dirty="0"/>
              <a:t>demonstrate why you think they didn’t do it. This is </a:t>
            </a:r>
            <a:r>
              <a:rPr lang="en-US" dirty="0" smtClean="0"/>
              <a:t>called Exculpatory </a:t>
            </a:r>
            <a:r>
              <a:rPr lang="en-US" dirty="0"/>
              <a:t>Evidence and is an important part of proving a case</a:t>
            </a:r>
            <a:r>
              <a:rPr lang="en-US" dirty="0" smtClean="0"/>
              <a:t>.</a:t>
            </a:r>
            <a:endParaRPr lang="en-US" dirty="0"/>
          </a:p>
        </p:txBody>
      </p:sp>
    </p:spTree>
    <p:extLst>
      <p:ext uri="{BB962C8B-B14F-4D97-AF65-F5344CB8AC3E}">
        <p14:creationId xmlns:p14="http://schemas.microsoft.com/office/powerpoint/2010/main" val="57346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a:t>
            </a:r>
            <a:r>
              <a:rPr lang="en-US" dirty="0" smtClean="0"/>
              <a:t>Investigation - Principles</a:t>
            </a:r>
            <a:endParaRPr lang="en-US" dirty="0"/>
          </a:p>
        </p:txBody>
      </p:sp>
      <p:sp>
        <p:nvSpPr>
          <p:cNvPr id="3" name="Content Placeholder 2"/>
          <p:cNvSpPr>
            <a:spLocks noGrp="1"/>
          </p:cNvSpPr>
          <p:nvPr>
            <p:ph idx="1"/>
          </p:nvPr>
        </p:nvSpPr>
        <p:spPr/>
        <p:txBody>
          <a:bodyPr>
            <a:normAutofit/>
          </a:bodyPr>
          <a:lstStyle/>
          <a:p>
            <a:r>
              <a:rPr lang="en-US" b="1" dirty="0" smtClean="0"/>
              <a:t>Reliable:</a:t>
            </a:r>
          </a:p>
          <a:p>
            <a:pPr lvl="1"/>
            <a:r>
              <a:rPr lang="en-US" dirty="0" smtClean="0"/>
              <a:t>Your </a:t>
            </a:r>
            <a:r>
              <a:rPr lang="en-US" dirty="0"/>
              <a:t>evidence collection and analysis procedures must not cast </a:t>
            </a:r>
            <a:r>
              <a:rPr lang="en-US" dirty="0" smtClean="0"/>
              <a:t>doubt on </a:t>
            </a:r>
            <a:r>
              <a:rPr lang="en-US" dirty="0"/>
              <a:t>the evidence’s authenticity and veracity</a:t>
            </a:r>
            <a:r>
              <a:rPr lang="en-US" dirty="0" smtClean="0"/>
              <a:t>.</a:t>
            </a:r>
          </a:p>
          <a:p>
            <a:r>
              <a:rPr lang="en-US" b="1" dirty="0" smtClean="0"/>
              <a:t>Believable:</a:t>
            </a:r>
            <a:endParaRPr lang="en-US" b="1" dirty="0"/>
          </a:p>
          <a:p>
            <a:pPr lvl="1"/>
            <a:r>
              <a:rPr lang="en-US" dirty="0"/>
              <a:t>The evidence you present should be clear, easy to understand </a:t>
            </a:r>
            <a:r>
              <a:rPr lang="en-US" dirty="0" smtClean="0"/>
              <a:t>and believable </a:t>
            </a:r>
            <a:r>
              <a:rPr lang="en-US" dirty="0"/>
              <a:t>by a jury. There’s no point presenting a binary dump </a:t>
            </a:r>
            <a:r>
              <a:rPr lang="en-US" dirty="0" smtClean="0"/>
              <a:t>of process </a:t>
            </a:r>
            <a:r>
              <a:rPr lang="en-US" dirty="0"/>
              <a:t>memory if the jury has no idea what it all means. Similarly, </a:t>
            </a:r>
            <a:r>
              <a:rPr lang="en-US" dirty="0" smtClean="0"/>
              <a:t>if you </a:t>
            </a:r>
            <a:r>
              <a:rPr lang="en-US" dirty="0"/>
              <a:t>present them with a formatted version that can be </a:t>
            </a:r>
            <a:r>
              <a:rPr lang="en-US" dirty="0" smtClean="0"/>
              <a:t>readily understood </a:t>
            </a:r>
            <a:r>
              <a:rPr lang="en-US" dirty="0"/>
              <a:t>by a jury, you must be able to show the relationship to </a:t>
            </a:r>
            <a:r>
              <a:rPr lang="en-US" dirty="0" smtClean="0"/>
              <a:t>the original </a:t>
            </a:r>
            <a:r>
              <a:rPr lang="en-US" dirty="0"/>
              <a:t>binary, otherwise there’s no way for the jury to know </a:t>
            </a:r>
            <a:r>
              <a:rPr lang="en-US" dirty="0" smtClean="0"/>
              <a:t>whether you’ve </a:t>
            </a:r>
            <a:r>
              <a:rPr lang="en-US" dirty="0"/>
              <a:t>faked it</a:t>
            </a:r>
            <a:r>
              <a:rPr lang="en-US" dirty="0" smtClean="0"/>
              <a:t>.</a:t>
            </a:r>
          </a:p>
          <a:p>
            <a:pPr marL="457200" lvl="1" indent="0">
              <a:buNone/>
            </a:pPr>
            <a:endParaRPr lang="en-US" dirty="0"/>
          </a:p>
        </p:txBody>
      </p:sp>
    </p:spTree>
    <p:extLst>
      <p:ext uri="{BB962C8B-B14F-4D97-AF65-F5344CB8AC3E}">
        <p14:creationId xmlns:p14="http://schemas.microsoft.com/office/powerpoint/2010/main" val="2486855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a:t>
            </a:r>
            <a:r>
              <a:rPr lang="en-US" dirty="0" smtClean="0"/>
              <a:t>Forensics – Process Steps</a:t>
            </a:r>
            <a:endParaRPr lang="en-US" dirty="0"/>
          </a:p>
        </p:txBody>
      </p:sp>
      <p:sp>
        <p:nvSpPr>
          <p:cNvPr id="4" name="Rectangle 1"/>
          <p:cNvSpPr>
            <a:spLocks noGrp="1" noChangeArrowheads="1"/>
          </p:cNvSpPr>
          <p:nvPr>
            <p:ph idx="1"/>
          </p:nvPr>
        </p:nvSpPr>
        <p:spPr bwMode="auto">
          <a:xfrm>
            <a:off x="838200" y="1739136"/>
            <a:ext cx="902589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eaLnBrk="0" fontAlgn="base" hangingPunct="0">
              <a:lnSpc>
                <a:spcPct val="100000"/>
              </a:lnSpc>
              <a:spcBef>
                <a:spcPct val="0"/>
              </a:spcBef>
              <a:spcAft>
                <a:spcPct val="0"/>
              </a:spcAft>
              <a:buFont typeface="+mj-lt"/>
              <a:buAutoNum type="arabicPeriod"/>
            </a:pPr>
            <a:r>
              <a:rPr kumimoji="0" lang="en-US" altLang="en-US" sz="2400" b="0" i="0" u="none" strike="noStrike" cap="none" normalizeH="0" baseline="0" dirty="0" smtClean="0">
                <a:ln>
                  <a:noFill/>
                </a:ln>
                <a:solidFill>
                  <a:schemeClr val="tx1"/>
                </a:solidFill>
                <a:effectLst/>
                <a:latin typeface="Arial" panose="020B0604020202020204" pitchFamily="34" charset="0"/>
              </a:rPr>
              <a:t>Obtain authorization to search and seize</a:t>
            </a:r>
            <a:r>
              <a:rPr kumimoji="0" lang="en-US" altLang="en-US" sz="2400" b="0" i="0" u="none" strike="noStrike" cap="none" normalizeH="0" baseline="0" dirty="0" smtClean="0">
                <a:ln>
                  <a:noFill/>
                </a:ln>
                <a:solidFill>
                  <a:schemeClr val="tx1"/>
                </a:solidFill>
                <a:effectLst/>
                <a:latin typeface="Arial" panose="020B0604020202020204" pitchFamily="34" charset="0"/>
              </a:rPr>
              <a:t>.</a:t>
            </a:r>
          </a:p>
          <a:p>
            <a:pPr marL="457200" indent="-457200" eaLnBrk="0" fontAlgn="base" hangingPunct="0">
              <a:lnSpc>
                <a:spcPct val="100000"/>
              </a:lnSpc>
              <a:spcBef>
                <a:spcPct val="0"/>
              </a:spcBef>
              <a:spcAft>
                <a:spcPct val="0"/>
              </a:spcAft>
              <a:buFont typeface="+mj-lt"/>
              <a:buAutoNum type="arabicPeriod"/>
            </a:pPr>
            <a:endParaRPr lang="en-US" altLang="en-US" sz="2400" dirty="0" smtClean="0">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0" i="0" u="none" strike="noStrike" cap="none" normalizeH="0" baseline="0" dirty="0" smtClean="0">
                <a:ln>
                  <a:noFill/>
                </a:ln>
                <a:solidFill>
                  <a:schemeClr val="tx1"/>
                </a:solidFill>
                <a:effectLst/>
                <a:latin typeface="Arial" panose="020B0604020202020204" pitchFamily="34" charset="0"/>
              </a:rPr>
              <a:t>Secure the area</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0" i="0" u="none" strike="noStrike" cap="none" normalizeH="0" baseline="0" dirty="0" smtClean="0">
                <a:ln>
                  <a:noFill/>
                </a:ln>
                <a:solidFill>
                  <a:schemeClr val="tx1"/>
                </a:solidFill>
                <a:effectLst/>
                <a:latin typeface="Arial" panose="020B0604020202020204" pitchFamily="34" charset="0"/>
              </a:rPr>
              <a:t>Document </a:t>
            </a:r>
            <a:r>
              <a:rPr kumimoji="0" lang="en-US" altLang="en-US" sz="2400" b="0" i="0" u="none" strike="noStrike" cap="none" normalizeH="0" baseline="0" dirty="0" smtClean="0">
                <a:ln>
                  <a:noFill/>
                </a:ln>
                <a:solidFill>
                  <a:schemeClr val="tx1"/>
                </a:solidFill>
                <a:effectLst/>
                <a:latin typeface="Arial" panose="020B0604020202020204" pitchFamily="34" charset="0"/>
              </a:rPr>
              <a:t>the chain of custody</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0" i="0" u="none" strike="noStrike" cap="none" normalizeH="0" baseline="0" dirty="0" smtClean="0">
                <a:ln>
                  <a:noFill/>
                </a:ln>
                <a:solidFill>
                  <a:schemeClr val="tx1"/>
                </a:solidFill>
                <a:effectLst/>
                <a:latin typeface="Arial" panose="020B0604020202020204" pitchFamily="34" charset="0"/>
              </a:rPr>
              <a:t>Bag</a:t>
            </a:r>
            <a:r>
              <a:rPr kumimoji="0" lang="en-US" altLang="en-US" sz="2400" b="0" i="0" u="none" strike="noStrike" cap="none" normalizeH="0" baseline="0" dirty="0" smtClean="0">
                <a:ln>
                  <a:noFill/>
                </a:ln>
                <a:solidFill>
                  <a:schemeClr val="tx1"/>
                </a:solidFill>
                <a:effectLst/>
                <a:latin typeface="Arial" panose="020B0604020202020204" pitchFamily="34" charset="0"/>
              </a:rPr>
              <a:t>, tag, and safely transport the equipment and e-evidence.</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0" i="0" u="none" strike="noStrike" cap="none" normalizeH="0" baseline="0" dirty="0" smtClean="0">
                <a:ln>
                  <a:noFill/>
                </a:ln>
                <a:solidFill>
                  <a:schemeClr val="tx1"/>
                </a:solidFill>
                <a:effectLst/>
                <a:latin typeface="Arial" panose="020B0604020202020204" pitchFamily="34" charset="0"/>
              </a:rPr>
              <a:t>Acquire </a:t>
            </a:r>
            <a:r>
              <a:rPr kumimoji="0" lang="en-US" altLang="en-US" sz="2400" b="0" i="0" u="none" strike="noStrike" cap="none" normalizeH="0" baseline="0" dirty="0" smtClean="0">
                <a:ln>
                  <a:noFill/>
                </a:ln>
                <a:solidFill>
                  <a:schemeClr val="tx1"/>
                </a:solidFill>
                <a:effectLst/>
                <a:latin typeface="Arial" panose="020B0604020202020204" pitchFamily="34" charset="0"/>
              </a:rPr>
              <a:t>the e-evidence from the equipment by using forensically sound methods and tools to create a forensic image of the e-evidence. </a:t>
            </a:r>
            <a:r>
              <a:rPr kumimoji="0" lang="en-US" altLang="en-US" sz="2400" b="0" i="0" u="none" strike="noStrike" cap="none" normalizeH="0" dirty="0" smtClean="0">
                <a:ln>
                  <a:noFill/>
                </a:ln>
                <a:solidFill>
                  <a:schemeClr val="tx1"/>
                </a:solidFill>
                <a:effectLst/>
                <a:latin typeface="Arial" panose="020B0604020202020204" pitchFamily="34" charset="0"/>
              </a:rPr>
              <a:t>  </a:t>
            </a:r>
            <a:r>
              <a:rPr kumimoji="0" lang="en-US" altLang="en-US" sz="2400" b="0" i="0" u="none" strike="noStrike" cap="none" normalizeH="0" baseline="0" dirty="0" smtClean="0">
                <a:ln>
                  <a:noFill/>
                </a:ln>
                <a:solidFill>
                  <a:schemeClr val="tx1"/>
                </a:solidFill>
                <a:effectLst/>
                <a:latin typeface="Arial" panose="020B0604020202020204" pitchFamily="34" charset="0"/>
              </a:rPr>
              <a:t>Keep </a:t>
            </a:r>
            <a:r>
              <a:rPr kumimoji="0" lang="en-US" altLang="en-US" sz="2400" b="0" i="0" u="none" strike="noStrike" cap="none" normalizeH="0" baseline="0" dirty="0" smtClean="0">
                <a:ln>
                  <a:noFill/>
                </a:ln>
                <a:solidFill>
                  <a:schemeClr val="tx1"/>
                </a:solidFill>
                <a:effectLst/>
                <a:latin typeface="Arial" panose="020B0604020202020204" pitchFamily="34" charset="0"/>
              </a:rPr>
              <a:t>the original material in a safe, secured location.</a:t>
            </a:r>
          </a:p>
        </p:txBody>
      </p:sp>
    </p:spTree>
    <p:extLst>
      <p:ext uri="{BB962C8B-B14F-4D97-AF65-F5344CB8AC3E}">
        <p14:creationId xmlns:p14="http://schemas.microsoft.com/office/powerpoint/2010/main" val="266128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Forensics</a:t>
            </a:r>
            <a:endParaRPr lang="en-US" dirty="0"/>
          </a:p>
        </p:txBody>
      </p:sp>
      <p:sp>
        <p:nvSpPr>
          <p:cNvPr id="4" name="Rectangle 1"/>
          <p:cNvSpPr>
            <a:spLocks noGrp="1" noChangeArrowheads="1"/>
          </p:cNvSpPr>
          <p:nvPr>
            <p:ph idx="1"/>
          </p:nvPr>
        </p:nvSpPr>
        <p:spPr bwMode="auto">
          <a:xfrm>
            <a:off x="838200" y="1554470"/>
            <a:ext cx="902589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lvl="0" indent="-457200" eaLnBrk="0" fontAlgn="base" hangingPunct="0">
              <a:lnSpc>
                <a:spcPct val="100000"/>
              </a:lnSpc>
              <a:spcBef>
                <a:spcPct val="0"/>
              </a:spcBef>
              <a:spcAft>
                <a:spcPct val="0"/>
              </a:spcAft>
              <a:buFont typeface="+mj-lt"/>
              <a:buAutoNum type="arabicPeriod" startAt="6"/>
            </a:pPr>
            <a:r>
              <a:rPr lang="en-US" sz="2400" dirty="0">
                <a:latin typeface="Arial" panose="020B0604020202020204" pitchFamily="34" charset="0"/>
                <a:cs typeface="Arial" panose="020B0604020202020204" pitchFamily="34" charset="0"/>
              </a:rPr>
              <a:t>Design your review strategy</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of the e-evidence, including lists of keywords and search terms</a:t>
            </a:r>
            <a:r>
              <a:rPr lang="en-US" sz="2400" dirty="0" smtClean="0">
                <a:latin typeface="Arial" panose="020B0604020202020204" pitchFamily="34" charset="0"/>
                <a:cs typeface="Arial" panose="020B0604020202020204" pitchFamily="34" charset="0"/>
              </a:rPr>
              <a:t>.</a:t>
            </a:r>
          </a:p>
          <a:p>
            <a:pPr marL="457200" lvl="0" indent="-457200" eaLnBrk="0" fontAlgn="base" hangingPunct="0">
              <a:lnSpc>
                <a:spcPct val="100000"/>
              </a:lnSpc>
              <a:spcBef>
                <a:spcPct val="0"/>
              </a:spcBef>
              <a:spcAft>
                <a:spcPct val="0"/>
              </a:spcAft>
              <a:buFont typeface="+mj-lt"/>
              <a:buAutoNum type="arabicPeriod" startAt="6"/>
            </a:pPr>
            <a:endParaRPr lang="en-US" sz="2400" dirty="0" smtClean="0"/>
          </a:p>
          <a:p>
            <a:pPr marL="457200" lvl="0" indent="-457200" eaLnBrk="0" fontAlgn="base" hangingPunct="0">
              <a:lnSpc>
                <a:spcPct val="100000"/>
              </a:lnSpc>
              <a:spcBef>
                <a:spcPct val="0"/>
              </a:spcBef>
              <a:spcAft>
                <a:spcPct val="0"/>
              </a:spcAft>
              <a:buFont typeface="+mj-lt"/>
              <a:buAutoNum type="arabicPeriod" startAt="6"/>
            </a:pPr>
            <a:r>
              <a:rPr kumimoji="0" lang="en-US" altLang="en-US" sz="2400" b="0" i="0" u="none" strike="noStrike" cap="none" normalizeH="0" baseline="0" dirty="0" smtClean="0">
                <a:ln>
                  <a:noFill/>
                </a:ln>
                <a:solidFill>
                  <a:schemeClr val="tx1"/>
                </a:solidFill>
                <a:effectLst/>
                <a:latin typeface="Arial" panose="020B0604020202020204" pitchFamily="34" charset="0"/>
              </a:rPr>
              <a:t>Examine and analyze forensic images of the e-evidence (never the original!) according to your strategy.</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pPr>
            <a:r>
              <a:rPr kumimoji="0" lang="en-US" altLang="en-US" sz="2400" b="0" i="0" u="none" strike="noStrike" cap="none" normalizeH="0" baseline="0" dirty="0" smtClean="0">
                <a:ln>
                  <a:noFill/>
                </a:ln>
                <a:solidFill>
                  <a:schemeClr val="tx1"/>
                </a:solidFill>
                <a:effectLst/>
                <a:latin typeface="Arial" panose="020B0604020202020204" pitchFamily="34" charset="0"/>
              </a:rPr>
              <a:t>Interpret </a:t>
            </a:r>
            <a:r>
              <a:rPr kumimoji="0" lang="en-US" altLang="en-US" sz="2400" b="0" i="0" u="none" strike="noStrike" cap="none" normalizeH="0" baseline="0" dirty="0" smtClean="0">
                <a:ln>
                  <a:noFill/>
                </a:ln>
                <a:solidFill>
                  <a:schemeClr val="tx1"/>
                </a:solidFill>
                <a:effectLst/>
                <a:latin typeface="Arial" panose="020B0604020202020204" pitchFamily="34" charset="0"/>
              </a:rPr>
              <a:t>and draw inferences based on facts gathered from the e-evidence. Check your work.</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pPr>
            <a:r>
              <a:rPr kumimoji="0" lang="en-US" altLang="en-US" sz="2400" b="0" i="0" u="none" strike="noStrike" cap="none" normalizeH="0" baseline="0" dirty="0" smtClean="0">
                <a:ln>
                  <a:noFill/>
                </a:ln>
                <a:solidFill>
                  <a:schemeClr val="tx1"/>
                </a:solidFill>
                <a:effectLst/>
                <a:latin typeface="Arial" panose="020B0604020202020204" pitchFamily="34" charset="0"/>
              </a:rPr>
              <a:t>Describe </a:t>
            </a:r>
            <a:r>
              <a:rPr kumimoji="0" lang="en-US" altLang="en-US" sz="2400" b="0" i="0" u="none" strike="noStrike" cap="none" normalizeH="0" baseline="0" dirty="0" smtClean="0">
                <a:ln>
                  <a:noFill/>
                </a:ln>
                <a:solidFill>
                  <a:schemeClr val="tx1"/>
                </a:solidFill>
                <a:effectLst/>
                <a:latin typeface="Arial" panose="020B0604020202020204" pitchFamily="34" charset="0"/>
              </a:rPr>
              <a:t>your analysis and findings in an easy-to-understand and clearly written report.</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6"/>
              <a:tabLst/>
            </a:pPr>
            <a:r>
              <a:rPr kumimoji="0" lang="en-US" altLang="en-US" sz="2400" b="0" i="0" u="none" strike="noStrike" cap="none" normalizeH="0" baseline="0" dirty="0" smtClean="0">
                <a:ln>
                  <a:noFill/>
                </a:ln>
                <a:solidFill>
                  <a:schemeClr val="tx1"/>
                </a:solidFill>
                <a:effectLst/>
                <a:latin typeface="Arial" panose="020B0604020202020204" pitchFamily="34" charset="0"/>
              </a:rPr>
              <a:t>Give </a:t>
            </a:r>
            <a:r>
              <a:rPr kumimoji="0" lang="en-US" altLang="en-US" sz="2400" b="0" i="0" u="none" strike="noStrike" cap="none" normalizeH="0" baseline="0" dirty="0" smtClean="0">
                <a:ln>
                  <a:noFill/>
                </a:ln>
                <a:solidFill>
                  <a:schemeClr val="tx1"/>
                </a:solidFill>
                <a:effectLst/>
                <a:latin typeface="Arial" panose="020B0604020202020204" pitchFamily="34" charset="0"/>
              </a:rPr>
              <a:t>testimony under oath in a deposition or courtroom.</a:t>
            </a:r>
          </a:p>
        </p:txBody>
      </p:sp>
    </p:spTree>
    <p:extLst>
      <p:ext uri="{BB962C8B-B14F-4D97-AF65-F5344CB8AC3E}">
        <p14:creationId xmlns:p14="http://schemas.microsoft.com/office/powerpoint/2010/main" val="11595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Forensics Memory Dump</a:t>
            </a:r>
            <a:endParaRPr lang="en-US" dirty="0"/>
          </a:p>
        </p:txBody>
      </p:sp>
      <p:sp>
        <p:nvSpPr>
          <p:cNvPr id="3" name="Content Placeholder 2"/>
          <p:cNvSpPr>
            <a:spLocks noGrp="1"/>
          </p:cNvSpPr>
          <p:nvPr>
            <p:ph idx="1"/>
          </p:nvPr>
        </p:nvSpPr>
        <p:spPr/>
        <p:txBody>
          <a:bodyPr>
            <a:normAutofit/>
          </a:bodyPr>
          <a:lstStyle/>
          <a:p>
            <a:r>
              <a:rPr lang="en-US" dirty="0" smtClean="0"/>
              <a:t>Considering modern technology :  Volume Encryption, cloud services, etc. </a:t>
            </a:r>
          </a:p>
          <a:p>
            <a:pPr lvl="1"/>
            <a:r>
              <a:rPr lang="en-US" dirty="0" smtClean="0"/>
              <a:t>It </a:t>
            </a:r>
            <a:r>
              <a:rPr lang="en-US" dirty="0"/>
              <a:t>becomes vital for an investigation to capture a volatile memory dump first, before triggering the power switch. </a:t>
            </a:r>
            <a:endParaRPr lang="en-US" dirty="0" smtClean="0"/>
          </a:p>
          <a:p>
            <a:pPr lvl="1"/>
            <a:r>
              <a:rPr lang="en-US" dirty="0" smtClean="0"/>
              <a:t>Memory </a:t>
            </a:r>
            <a:r>
              <a:rPr lang="en-US" dirty="0"/>
              <a:t>dumps routinely contain information that could be essential for an investigation, including binary decryption keys for encrypted volumes (</a:t>
            </a:r>
            <a:r>
              <a:rPr lang="en-US" dirty="0" err="1"/>
              <a:t>TrueCrypt</a:t>
            </a:r>
            <a:r>
              <a:rPr lang="en-US" dirty="0"/>
              <a:t>, BitLocker, PGP WDE), recently viewed pictures, loaded registry keys, recent Facebook communications, emails sent and received via Web services such as Gmail or Hotmail, active malware, open remote sessions, and so on. </a:t>
            </a:r>
            <a:endParaRPr lang="en-US" dirty="0" smtClean="0"/>
          </a:p>
          <a:p>
            <a:endParaRPr lang="en-US" dirty="0"/>
          </a:p>
        </p:txBody>
      </p:sp>
    </p:spTree>
    <p:extLst>
      <p:ext uri="{BB962C8B-B14F-4D97-AF65-F5344CB8AC3E}">
        <p14:creationId xmlns:p14="http://schemas.microsoft.com/office/powerpoint/2010/main" val="1245438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Forensics Disk Forensics</a:t>
            </a:r>
            <a:endParaRPr lang="en-US" dirty="0"/>
          </a:p>
        </p:txBody>
      </p:sp>
      <p:sp>
        <p:nvSpPr>
          <p:cNvPr id="3" name="Content Placeholder 2"/>
          <p:cNvSpPr>
            <a:spLocks noGrp="1"/>
          </p:cNvSpPr>
          <p:nvPr>
            <p:ph idx="1"/>
          </p:nvPr>
        </p:nvSpPr>
        <p:spPr/>
        <p:txBody>
          <a:bodyPr>
            <a:normAutofit/>
          </a:bodyPr>
          <a:lstStyle/>
          <a:p>
            <a:r>
              <a:rPr lang="en-US" dirty="0"/>
              <a:t>Creating a forensic image of the suspect’s hard drive is an essential step and a must-do in any investigation. </a:t>
            </a:r>
            <a:endParaRPr lang="en-US" dirty="0" smtClean="0"/>
          </a:p>
          <a:p>
            <a:r>
              <a:rPr lang="en-US" dirty="0" smtClean="0"/>
              <a:t>You should consider the following when looking at a tool:</a:t>
            </a:r>
            <a:endParaRPr lang="en-US" dirty="0"/>
          </a:p>
          <a:p>
            <a:pPr lvl="1"/>
            <a:r>
              <a:rPr lang="en-US" dirty="0" smtClean="0"/>
              <a:t>Bypass ATA / </a:t>
            </a:r>
            <a:r>
              <a:rPr lang="en-US" dirty="0" err="1" smtClean="0"/>
              <a:t>bootup</a:t>
            </a:r>
            <a:r>
              <a:rPr lang="en-US" dirty="0" smtClean="0"/>
              <a:t> passwords – </a:t>
            </a:r>
          </a:p>
          <a:p>
            <a:pPr lvl="1"/>
            <a:r>
              <a:rPr lang="en-US" dirty="0" smtClean="0"/>
              <a:t>Search on ATA bypass would get your started.</a:t>
            </a:r>
            <a:endParaRPr lang="en-US" dirty="0"/>
          </a:p>
          <a:p>
            <a:r>
              <a:rPr lang="en-US" dirty="0"/>
              <a:t>You can reset HPA/DCO if present</a:t>
            </a:r>
            <a:r>
              <a:rPr lang="en-US" dirty="0" smtClean="0"/>
              <a:t>.</a:t>
            </a:r>
          </a:p>
          <a:p>
            <a:pPr lvl="1"/>
            <a:r>
              <a:rPr lang="en-US" b="1" dirty="0"/>
              <a:t>Device configuration overlay</a:t>
            </a:r>
            <a:r>
              <a:rPr lang="en-US" dirty="0"/>
              <a:t> (</a:t>
            </a:r>
            <a:r>
              <a:rPr lang="en-US" b="1" dirty="0"/>
              <a:t>DCO</a:t>
            </a:r>
            <a:r>
              <a:rPr lang="en-US" dirty="0"/>
              <a:t>) is a hidden area on many of today’s </a:t>
            </a:r>
            <a:r>
              <a:rPr lang="en-US" dirty="0">
                <a:hlinkClick r:id="rId2" tooltip="Hard disk drive"/>
              </a:rPr>
              <a:t>hard disk drives</a:t>
            </a:r>
            <a:r>
              <a:rPr lang="en-US" dirty="0"/>
              <a:t> (HDDs). Usually when information is stored in either the DCO or </a:t>
            </a:r>
            <a:r>
              <a:rPr lang="en-US" dirty="0">
                <a:hlinkClick r:id="rId3" tooltip="Host protected area"/>
              </a:rPr>
              <a:t>host protected area</a:t>
            </a:r>
            <a:r>
              <a:rPr lang="en-US" dirty="0"/>
              <a:t> (HPA), it is not accessible by the </a:t>
            </a:r>
            <a:r>
              <a:rPr lang="en-US" dirty="0">
                <a:hlinkClick r:id="rId4" tooltip="BIOS"/>
              </a:rPr>
              <a:t>BIOS</a:t>
            </a:r>
            <a:r>
              <a:rPr lang="en-US" dirty="0"/>
              <a:t>, </a:t>
            </a:r>
            <a:r>
              <a:rPr lang="en-US" dirty="0">
                <a:hlinkClick r:id="rId5" tooltip="Operating system"/>
              </a:rPr>
              <a:t>OS</a:t>
            </a:r>
            <a:r>
              <a:rPr lang="en-US" dirty="0"/>
              <a:t>, or the user. </a:t>
            </a:r>
            <a:endParaRPr lang="en-US" dirty="0" smtClean="0"/>
          </a:p>
          <a:p>
            <a:r>
              <a:rPr lang="en-US" dirty="0" smtClean="0"/>
              <a:t>Cloning </a:t>
            </a:r>
            <a:r>
              <a:rPr lang="en-US" dirty="0"/>
              <a:t>and imaging to a </a:t>
            </a:r>
            <a:r>
              <a:rPr lang="en-US" dirty="0" smtClean="0"/>
              <a:t>file</a:t>
            </a:r>
            <a:r>
              <a:rPr lang="en-US" dirty="0"/>
              <a:t>.</a:t>
            </a:r>
          </a:p>
        </p:txBody>
      </p:sp>
    </p:spTree>
    <p:extLst>
      <p:ext uri="{BB962C8B-B14F-4D97-AF65-F5344CB8AC3E}">
        <p14:creationId xmlns:p14="http://schemas.microsoft.com/office/powerpoint/2010/main" val="4256962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fontScale="70000" lnSpcReduction="20000"/>
          </a:bodyPr>
          <a:lstStyle/>
          <a:p>
            <a:r>
              <a:rPr lang="en-US" dirty="0"/>
              <a:t>Once the relevant information has been extracted, the analyst should study and analyze the data to draw conclusions from </a:t>
            </a:r>
            <a:r>
              <a:rPr lang="en-US" dirty="0" smtClean="0"/>
              <a:t>it.</a:t>
            </a:r>
            <a:r>
              <a:rPr lang="en-US" baseline="30000" dirty="0"/>
              <a:t> </a:t>
            </a:r>
            <a:r>
              <a:rPr lang="en-US" dirty="0" smtClean="0"/>
              <a:t> </a:t>
            </a:r>
          </a:p>
          <a:p>
            <a:r>
              <a:rPr lang="en-US" dirty="0" smtClean="0"/>
              <a:t>The </a:t>
            </a:r>
            <a:r>
              <a:rPr lang="en-US" dirty="0"/>
              <a:t>foundation of forensics is using a methodical approach to reach appropriate conclusions based on the available data or determine that no conclusion can yet be drawn. </a:t>
            </a:r>
            <a:endParaRPr lang="en-US" dirty="0" smtClean="0"/>
          </a:p>
          <a:p>
            <a:r>
              <a:rPr lang="en-US" dirty="0" smtClean="0"/>
              <a:t>The </a:t>
            </a:r>
            <a:r>
              <a:rPr lang="en-US" dirty="0"/>
              <a:t>analysis should include identifying people, places, items, and events, and determining how these elements are related so that a conclusion can be reached. </a:t>
            </a:r>
            <a:endParaRPr lang="en-US" dirty="0" smtClean="0"/>
          </a:p>
          <a:p>
            <a:r>
              <a:rPr lang="en-US" dirty="0" smtClean="0"/>
              <a:t>Often</a:t>
            </a:r>
            <a:r>
              <a:rPr lang="en-US" dirty="0"/>
              <a:t>, this effort will include correlating data among multiple sources. For instance, a network intrusion detection system (IDS) log may link an event to a host, the host audit logs may link the event to a specific user account, and the host IDS log may indicate what actions </a:t>
            </a:r>
            <a:r>
              <a:rPr lang="en-US" dirty="0" err="1" smtClean="0"/>
              <a:t>th</a:t>
            </a:r>
            <a:endParaRPr lang="en-US" dirty="0" smtClean="0"/>
          </a:p>
          <a:p>
            <a:r>
              <a:rPr lang="en-US" dirty="0" smtClean="0"/>
              <a:t>at </a:t>
            </a:r>
            <a:r>
              <a:rPr lang="en-US" dirty="0"/>
              <a:t>user performed. </a:t>
            </a:r>
            <a:endParaRPr lang="en-US" dirty="0" smtClean="0"/>
          </a:p>
          <a:p>
            <a:r>
              <a:rPr lang="en-US" dirty="0" smtClean="0"/>
              <a:t>Tools </a:t>
            </a:r>
            <a:r>
              <a:rPr lang="en-US" dirty="0"/>
              <a:t>such as centralized logging and security event management software can facilitate this process by automatically gathering and correlating the data. Comparing system characteristics to known baselines can identify various types of changes made to the system. </a:t>
            </a:r>
          </a:p>
        </p:txBody>
      </p:sp>
    </p:spTree>
    <p:extLst>
      <p:ext uri="{BB962C8B-B14F-4D97-AF65-F5344CB8AC3E}">
        <p14:creationId xmlns:p14="http://schemas.microsoft.com/office/powerpoint/2010/main" val="419258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Computer &amp; Cyber Forensics</a:t>
            </a:r>
            <a:endParaRPr lang="en-US" dirty="0"/>
          </a:p>
        </p:txBody>
      </p:sp>
      <p:sp>
        <p:nvSpPr>
          <p:cNvPr id="3" name="Content Placeholder 2"/>
          <p:cNvSpPr>
            <a:spLocks noGrp="1"/>
          </p:cNvSpPr>
          <p:nvPr>
            <p:ph idx="1"/>
          </p:nvPr>
        </p:nvSpPr>
        <p:spPr/>
        <p:txBody>
          <a:bodyPr/>
          <a:lstStyle/>
          <a:p>
            <a:r>
              <a:rPr lang="en-US" dirty="0" smtClean="0"/>
              <a:t>Computer / Cyber </a:t>
            </a:r>
            <a:r>
              <a:rPr lang="en-US" dirty="0"/>
              <a:t>forensics is the practice of collecting, </a:t>
            </a:r>
            <a:r>
              <a:rPr lang="en-US" dirty="0" err="1"/>
              <a:t>analysing</a:t>
            </a:r>
            <a:r>
              <a:rPr lang="en-US" dirty="0"/>
              <a:t> and reporting on digital data in a way that is legally admissible. </a:t>
            </a:r>
            <a:endParaRPr lang="en-US" dirty="0" smtClean="0"/>
          </a:p>
          <a:p>
            <a:pPr lvl="1"/>
            <a:r>
              <a:rPr lang="en-US" dirty="0" smtClean="0"/>
              <a:t>It </a:t>
            </a:r>
            <a:r>
              <a:rPr lang="en-US" dirty="0"/>
              <a:t>can be used in the detection and prevention of crime and in any dispute where evidence is stored digitally. </a:t>
            </a:r>
            <a:endParaRPr lang="en-US" dirty="0" smtClean="0"/>
          </a:p>
          <a:p>
            <a:pPr lvl="1"/>
            <a:r>
              <a:rPr lang="en-US" dirty="0" smtClean="0"/>
              <a:t>Computer </a:t>
            </a:r>
            <a:r>
              <a:rPr lang="en-US" dirty="0"/>
              <a:t>forensics follows a similar process to other forensic disciplines, and faces similar issues.</a:t>
            </a:r>
          </a:p>
        </p:txBody>
      </p:sp>
    </p:spTree>
    <p:extLst>
      <p:ext uri="{BB962C8B-B14F-4D97-AF65-F5344CB8AC3E}">
        <p14:creationId xmlns:p14="http://schemas.microsoft.com/office/powerpoint/2010/main" val="1636607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endParaRPr lang="en-US" dirty="0"/>
          </a:p>
        </p:txBody>
      </p:sp>
      <p:sp>
        <p:nvSpPr>
          <p:cNvPr id="3" name="Content Placeholder 2"/>
          <p:cNvSpPr>
            <a:spLocks noGrp="1"/>
          </p:cNvSpPr>
          <p:nvPr>
            <p:ph idx="1"/>
          </p:nvPr>
        </p:nvSpPr>
        <p:spPr/>
        <p:txBody>
          <a:bodyPr>
            <a:normAutofit fontScale="92500"/>
          </a:bodyPr>
          <a:lstStyle/>
          <a:p>
            <a:endParaRPr lang="en-US" dirty="0"/>
          </a:p>
          <a:p>
            <a:r>
              <a:rPr lang="en-US" b="1" dirty="0"/>
              <a:t>Alternative Explanations. </a:t>
            </a:r>
            <a:endParaRPr lang="en-US" b="1" dirty="0" smtClean="0"/>
          </a:p>
          <a:p>
            <a:pPr lvl="1"/>
            <a:r>
              <a:rPr lang="en-US" dirty="0" smtClean="0"/>
              <a:t>If there are many possibilities, then the analyst needs to address each one.</a:t>
            </a:r>
          </a:p>
          <a:p>
            <a:r>
              <a:rPr lang="en-US" b="1" dirty="0" smtClean="0"/>
              <a:t>Audience </a:t>
            </a:r>
            <a:r>
              <a:rPr lang="en-US" b="1" dirty="0"/>
              <a:t>Consideration</a:t>
            </a:r>
            <a:r>
              <a:rPr lang="en-US" b="1" dirty="0" smtClean="0"/>
              <a:t>.</a:t>
            </a:r>
          </a:p>
          <a:p>
            <a:pPr lvl="1"/>
            <a:r>
              <a:rPr lang="en-US" dirty="0" smtClean="0"/>
              <a:t>Report should address the audience.  Technical, Legal, Managerial, Law enforcement</a:t>
            </a:r>
            <a:endParaRPr lang="en-US" dirty="0"/>
          </a:p>
          <a:p>
            <a:r>
              <a:rPr lang="en-US" b="1" dirty="0" smtClean="0"/>
              <a:t>Actionable </a:t>
            </a:r>
            <a:r>
              <a:rPr lang="en-US" b="1" dirty="0"/>
              <a:t>Information. </a:t>
            </a:r>
            <a:endParaRPr lang="en-US" b="1" dirty="0" smtClean="0"/>
          </a:p>
          <a:p>
            <a:pPr lvl="1"/>
            <a:r>
              <a:rPr lang="en-US" dirty="0" smtClean="0"/>
              <a:t>Reporting </a:t>
            </a:r>
            <a:r>
              <a:rPr lang="en-US" dirty="0"/>
              <a:t>also includes identifying actionable information gained from data that may allow an analyst to collect new sources of information. </a:t>
            </a:r>
            <a:endParaRPr lang="en-US" dirty="0" smtClean="0"/>
          </a:p>
          <a:p>
            <a:pPr lvl="1"/>
            <a:r>
              <a:rPr lang="en-US" dirty="0" smtClean="0"/>
              <a:t>For </a:t>
            </a:r>
            <a:r>
              <a:rPr lang="en-US" dirty="0"/>
              <a:t>example, </a:t>
            </a:r>
            <a:endParaRPr lang="en-US" dirty="0" smtClean="0"/>
          </a:p>
          <a:p>
            <a:pPr lvl="2"/>
            <a:r>
              <a:rPr lang="en-US" dirty="0" smtClean="0"/>
              <a:t>a </a:t>
            </a:r>
            <a:r>
              <a:rPr lang="en-US" dirty="0"/>
              <a:t>list of contacts </a:t>
            </a:r>
            <a:endParaRPr lang="en-US" dirty="0" smtClean="0"/>
          </a:p>
          <a:p>
            <a:pPr lvl="2"/>
            <a:r>
              <a:rPr lang="en-US" dirty="0" smtClean="0"/>
              <a:t>Identified back doors or other malware </a:t>
            </a:r>
            <a:endParaRPr lang="en-US" dirty="0"/>
          </a:p>
          <a:p>
            <a:endParaRPr lang="en-US" dirty="0"/>
          </a:p>
        </p:txBody>
      </p:sp>
    </p:spTree>
    <p:extLst>
      <p:ext uri="{BB962C8B-B14F-4D97-AF65-F5344CB8AC3E}">
        <p14:creationId xmlns:p14="http://schemas.microsoft.com/office/powerpoint/2010/main" val="2289962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a:hlinkClick r:id="rId2"/>
              </a:rPr>
              <a:t>https://forensiccontrol.com/resources/free-software</a:t>
            </a:r>
            <a:r>
              <a:rPr lang="en-US" dirty="0" smtClean="0">
                <a:hlinkClick r:id="rId2"/>
              </a:rPr>
              <a:t>/</a:t>
            </a:r>
            <a:endParaRPr lang="en-US" dirty="0" smtClean="0"/>
          </a:p>
          <a:p>
            <a:r>
              <a:rPr lang="en-US" dirty="0">
                <a:hlinkClick r:id="rId3"/>
              </a:rPr>
              <a:t>http://</a:t>
            </a:r>
            <a:r>
              <a:rPr lang="en-US" dirty="0" smtClean="0">
                <a:hlinkClick r:id="rId3"/>
              </a:rPr>
              <a:t>forensicswiki.org/wiki/Tools</a:t>
            </a:r>
            <a:endParaRPr lang="en-US" dirty="0" smtClean="0"/>
          </a:p>
          <a:p>
            <a:r>
              <a:rPr lang="en-US" dirty="0">
                <a:hlinkClick r:id="rId4"/>
              </a:rPr>
              <a:t>http://</a:t>
            </a:r>
            <a:r>
              <a:rPr lang="en-US" dirty="0" smtClean="0">
                <a:hlinkClick r:id="rId4"/>
              </a:rPr>
              <a:t>www.nist.gov/itl/csd/guide_091406.cfm</a:t>
            </a:r>
            <a:endParaRPr lang="en-US" dirty="0" smtClean="0"/>
          </a:p>
          <a:p>
            <a:r>
              <a:rPr lang="en-US" dirty="0" smtClean="0"/>
              <a:t>NIST SP800-86</a:t>
            </a:r>
          </a:p>
        </p:txBody>
      </p:sp>
    </p:spTree>
    <p:extLst>
      <p:ext uri="{BB962C8B-B14F-4D97-AF65-F5344CB8AC3E}">
        <p14:creationId xmlns:p14="http://schemas.microsoft.com/office/powerpoint/2010/main" val="33224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Forensics</a:t>
            </a:r>
            <a:endParaRPr lang="en-US" dirty="0"/>
          </a:p>
        </p:txBody>
      </p:sp>
      <p:sp>
        <p:nvSpPr>
          <p:cNvPr id="3" name="Content Placeholder 2"/>
          <p:cNvSpPr>
            <a:spLocks noGrp="1"/>
          </p:cNvSpPr>
          <p:nvPr>
            <p:ph idx="1"/>
          </p:nvPr>
        </p:nvSpPr>
        <p:spPr/>
        <p:txBody>
          <a:bodyPr>
            <a:normAutofit/>
          </a:bodyPr>
          <a:lstStyle/>
          <a:p>
            <a:pPr marL="0" indent="0">
              <a:buNone/>
            </a:pPr>
            <a:r>
              <a:rPr lang="en-US" b="1" dirty="0"/>
              <a:t>Identifying</a:t>
            </a:r>
          </a:p>
          <a:p>
            <a:pPr marL="0" indent="0">
              <a:buNone/>
            </a:pPr>
            <a:r>
              <a:rPr lang="en-US" dirty="0"/>
              <a:t>This is the process of identifying such things as what evidence is present</a:t>
            </a:r>
            <a:r>
              <a:rPr lang="en-US" dirty="0" smtClean="0"/>
              <a:t>, where </a:t>
            </a:r>
            <a:r>
              <a:rPr lang="en-US" dirty="0"/>
              <a:t>and how it is stored, and which operating system is being used. </a:t>
            </a:r>
            <a:r>
              <a:rPr lang="en-US" dirty="0" smtClean="0"/>
              <a:t>From this </a:t>
            </a:r>
            <a:r>
              <a:rPr lang="en-US" dirty="0"/>
              <a:t>information the investigator can identify the appropriate </a:t>
            </a:r>
            <a:r>
              <a:rPr lang="en-US" dirty="0" smtClean="0"/>
              <a:t>recovery methodologies</a:t>
            </a:r>
            <a:r>
              <a:rPr lang="en-US" dirty="0"/>
              <a:t>, and the tools to be used</a:t>
            </a:r>
            <a:r>
              <a:rPr lang="en-US" dirty="0" smtClean="0"/>
              <a:t>.</a:t>
            </a:r>
            <a:endParaRPr lang="en-US" dirty="0"/>
          </a:p>
        </p:txBody>
      </p:sp>
    </p:spTree>
    <p:extLst>
      <p:ext uri="{BB962C8B-B14F-4D97-AF65-F5344CB8AC3E}">
        <p14:creationId xmlns:p14="http://schemas.microsoft.com/office/powerpoint/2010/main" val="446427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Preserving</a:t>
            </a:r>
            <a:endParaRPr lang="en-US" b="1" dirty="0"/>
          </a:p>
          <a:p>
            <a:pPr marL="0" indent="0">
              <a:buNone/>
            </a:pPr>
            <a:r>
              <a:rPr lang="en-US" dirty="0"/>
              <a:t>This is the process of </a:t>
            </a:r>
            <a:r>
              <a:rPr lang="en-US" dirty="0" smtClean="0"/>
              <a:t>preserving </a:t>
            </a:r>
            <a:r>
              <a:rPr lang="en-US" dirty="0"/>
              <a:t>the integrity of the digital </a:t>
            </a:r>
            <a:r>
              <a:rPr lang="en-US" dirty="0" smtClean="0"/>
              <a:t>evidence, ensuring</a:t>
            </a:r>
            <a:r>
              <a:rPr lang="en-US" dirty="0"/>
              <a:t> </a:t>
            </a:r>
            <a:r>
              <a:rPr lang="en-US" dirty="0" smtClean="0"/>
              <a:t>the </a:t>
            </a:r>
            <a:r>
              <a:rPr lang="en-US" dirty="0"/>
              <a:t>chain of custody is not broken. The data needs to be preserved (copied</a:t>
            </a:r>
            <a:r>
              <a:rPr lang="en-US" dirty="0" smtClean="0"/>
              <a:t>) on </a:t>
            </a:r>
            <a:r>
              <a:rPr lang="en-US" dirty="0"/>
              <a:t>stable media such as CD-ROM, using reproducible methodologies. </a:t>
            </a:r>
            <a:r>
              <a:rPr lang="en-US" dirty="0" smtClean="0"/>
              <a:t>All steps </a:t>
            </a:r>
            <a:r>
              <a:rPr lang="en-US" dirty="0"/>
              <a:t>taken to capture the data must be documented. Any changes to </a:t>
            </a:r>
            <a:r>
              <a:rPr lang="en-US" dirty="0" smtClean="0"/>
              <a:t>the evidence </a:t>
            </a:r>
            <a:r>
              <a:rPr lang="en-US" dirty="0"/>
              <a:t>must also be documented, including what the change was and </a:t>
            </a:r>
            <a:r>
              <a:rPr lang="en-US" dirty="0" smtClean="0"/>
              <a:t>the reason </a:t>
            </a:r>
            <a:r>
              <a:rPr lang="en-US" dirty="0"/>
              <a:t>for the change. You may need to prove the integrity of the data in </a:t>
            </a:r>
            <a:r>
              <a:rPr lang="en-US" dirty="0" smtClean="0"/>
              <a:t>a court </a:t>
            </a:r>
            <a:r>
              <a:rPr lang="en-US" dirty="0"/>
              <a:t>of law</a:t>
            </a:r>
            <a:r>
              <a:rPr lang="en-US" dirty="0" smtClean="0"/>
              <a:t>.</a:t>
            </a:r>
            <a:endParaRPr lang="en-US" dirty="0"/>
          </a:p>
        </p:txBody>
      </p:sp>
    </p:spTree>
    <p:extLst>
      <p:ext uri="{BB962C8B-B14F-4D97-AF65-F5344CB8AC3E}">
        <p14:creationId xmlns:p14="http://schemas.microsoft.com/office/powerpoint/2010/main" val="200173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Analyzing</a:t>
            </a:r>
            <a:endParaRPr lang="en-US" b="1" dirty="0"/>
          </a:p>
          <a:p>
            <a:pPr marL="0" indent="0">
              <a:buNone/>
            </a:pPr>
            <a:r>
              <a:rPr lang="en-US" dirty="0"/>
              <a:t>This is the process of reviewing and examining the data. The advantage </a:t>
            </a:r>
            <a:r>
              <a:rPr lang="en-US" dirty="0" smtClean="0"/>
              <a:t>of copying </a:t>
            </a:r>
            <a:r>
              <a:rPr lang="en-US" dirty="0"/>
              <a:t>this data onto CD-ROMs is the fact that it can be viewed without </a:t>
            </a:r>
            <a:r>
              <a:rPr lang="en-US" dirty="0" smtClean="0"/>
              <a:t>risk of </a:t>
            </a:r>
            <a:r>
              <a:rPr lang="en-US" dirty="0"/>
              <a:t>accidental changes, therefore maintaining the integrity whilst examining </a:t>
            </a:r>
            <a:r>
              <a:rPr lang="en-US" dirty="0" smtClean="0"/>
              <a:t>the evidence</a:t>
            </a:r>
            <a:r>
              <a:rPr lang="en-US" dirty="0"/>
              <a:t>.</a:t>
            </a:r>
          </a:p>
          <a:p>
            <a:pPr marL="0" indent="0">
              <a:buNone/>
            </a:pPr>
            <a:endParaRPr lang="en-US" b="1" dirty="0" smtClean="0"/>
          </a:p>
          <a:p>
            <a:pPr marL="0" indent="0">
              <a:buNone/>
            </a:pPr>
            <a:r>
              <a:rPr lang="en-US" b="1" dirty="0" smtClean="0"/>
              <a:t>Presenting</a:t>
            </a:r>
            <a:endParaRPr lang="en-US" b="1" dirty="0"/>
          </a:p>
          <a:p>
            <a:pPr marL="0" indent="0">
              <a:buNone/>
            </a:pPr>
            <a:r>
              <a:rPr lang="en-US" dirty="0"/>
              <a:t>This is the process of presenting the evidence in a legally acceptable </a:t>
            </a:r>
            <a:r>
              <a:rPr lang="en-US" dirty="0" smtClean="0"/>
              <a:t>and understandable </a:t>
            </a:r>
            <a:r>
              <a:rPr lang="en-US" dirty="0"/>
              <a:t>manner. If the matter is presented in court the jury, who </a:t>
            </a:r>
            <a:r>
              <a:rPr lang="en-US" dirty="0" smtClean="0"/>
              <a:t>may have </a:t>
            </a:r>
            <a:r>
              <a:rPr lang="en-US" dirty="0"/>
              <a:t>little or no computer experience, must all be able to understand what </a:t>
            </a:r>
            <a:r>
              <a:rPr lang="en-US" dirty="0" smtClean="0"/>
              <a:t>is presented </a:t>
            </a:r>
            <a:r>
              <a:rPr lang="en-US" dirty="0"/>
              <a:t>and how it relates to the original, otherwise all your efforts could </a:t>
            </a:r>
            <a:r>
              <a:rPr lang="en-US" dirty="0" smtClean="0"/>
              <a:t>be futile</a:t>
            </a:r>
            <a:r>
              <a:rPr lang="en-US" dirty="0"/>
              <a:t>.</a:t>
            </a:r>
            <a:endParaRPr lang="en-US" dirty="0"/>
          </a:p>
        </p:txBody>
      </p:sp>
    </p:spTree>
    <p:extLst>
      <p:ext uri="{BB962C8B-B14F-4D97-AF65-F5344CB8AC3E}">
        <p14:creationId xmlns:p14="http://schemas.microsoft.com/office/powerpoint/2010/main" val="68989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Investigation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Principles / Rules</a:t>
            </a:r>
            <a:endParaRPr lang="en-US" dirty="0" smtClean="0"/>
          </a:p>
          <a:p>
            <a:r>
              <a:rPr lang="en-US" b="1" dirty="0"/>
              <a:t>Principle 1:</a:t>
            </a:r>
            <a:r>
              <a:rPr lang="en-US" dirty="0"/>
              <a:t> Data stored in a computer or storage media must not be altered or changed, as those data may be later presented in the court</a:t>
            </a:r>
            <a:r>
              <a:rPr lang="en-US" dirty="0" smtClean="0"/>
              <a:t>.  Minimal Handling of the original data.  </a:t>
            </a:r>
            <a:endParaRPr lang="en-US" dirty="0"/>
          </a:p>
          <a:p>
            <a:r>
              <a:rPr lang="en-US" b="1" dirty="0"/>
              <a:t>Principle 2:</a:t>
            </a:r>
            <a:r>
              <a:rPr lang="en-US" dirty="0"/>
              <a:t> A person must be competent enough in handling the original data held on a computer or storage media if it is necessary, and he/she also shall be able to give the evidence explaining the relevance and course of their actions.</a:t>
            </a:r>
          </a:p>
          <a:p>
            <a:r>
              <a:rPr lang="en-US" b="1" dirty="0"/>
              <a:t>Principle 3:</a:t>
            </a:r>
            <a:r>
              <a:rPr lang="en-US" dirty="0"/>
              <a:t> An audit trail or other documentation of all processes applied to computer-based electronic evidence should be created and preserved. An independent third party should be able to examine those processes and achieve the same result.</a:t>
            </a:r>
          </a:p>
          <a:p>
            <a:r>
              <a:rPr lang="en-US" b="1" dirty="0"/>
              <a:t>Principle 4:</a:t>
            </a:r>
            <a:r>
              <a:rPr lang="en-US" dirty="0"/>
              <a:t> A person who is responsible for the investigation must have overall responsibility for accounting that the law and the ACPO principles are adhered to.</a:t>
            </a:r>
          </a:p>
          <a:p>
            <a:endParaRPr lang="en-US" dirty="0"/>
          </a:p>
        </p:txBody>
      </p:sp>
    </p:spTree>
    <p:extLst>
      <p:ext uri="{BB962C8B-B14F-4D97-AF65-F5344CB8AC3E}">
        <p14:creationId xmlns:p14="http://schemas.microsoft.com/office/powerpoint/2010/main" val="246689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a:t>
            </a:r>
            <a:r>
              <a:rPr lang="en-US" dirty="0" smtClean="0"/>
              <a:t>Investigation - Principles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Principle </a:t>
            </a:r>
            <a:r>
              <a:rPr lang="en-US" b="1" dirty="0"/>
              <a:t>1:</a:t>
            </a:r>
            <a:r>
              <a:rPr lang="en-US" dirty="0"/>
              <a:t> Data stored in a computer or storage media must not be altered or changed, as those data may be later presented in the court</a:t>
            </a:r>
            <a:r>
              <a:rPr lang="en-US" dirty="0" smtClean="0"/>
              <a:t>.  </a:t>
            </a:r>
          </a:p>
          <a:p>
            <a:pPr lvl="1"/>
            <a:r>
              <a:rPr lang="en-US" dirty="0" smtClean="0"/>
              <a:t>Minimal Handling of the original data. </a:t>
            </a:r>
            <a:r>
              <a:rPr lang="en-US" dirty="0"/>
              <a:t>This can be regarded as the most important rule in computer </a:t>
            </a:r>
            <a:r>
              <a:rPr lang="en-US" dirty="0" smtClean="0"/>
              <a:t>forensics.</a:t>
            </a:r>
          </a:p>
          <a:p>
            <a:pPr lvl="1"/>
            <a:endParaRPr lang="en-US" dirty="0" smtClean="0"/>
          </a:p>
          <a:p>
            <a:pPr lvl="1"/>
            <a:r>
              <a:rPr lang="en-US" dirty="0" smtClean="0"/>
              <a:t>Where possible </a:t>
            </a:r>
            <a:r>
              <a:rPr lang="en-US" dirty="0"/>
              <a:t>make duplicate copies of the evidence and examine the </a:t>
            </a:r>
            <a:r>
              <a:rPr lang="en-US" dirty="0" smtClean="0"/>
              <a:t>duplicates.</a:t>
            </a:r>
          </a:p>
          <a:p>
            <a:pPr lvl="1"/>
            <a:endParaRPr lang="en-US" dirty="0" smtClean="0"/>
          </a:p>
          <a:p>
            <a:pPr lvl="1"/>
            <a:r>
              <a:rPr lang="en-US" dirty="0" smtClean="0"/>
              <a:t>In </a:t>
            </a:r>
            <a:r>
              <a:rPr lang="en-US" dirty="0"/>
              <a:t>doing this, the copy must be an exact reproduction of the original, and </a:t>
            </a:r>
            <a:r>
              <a:rPr lang="en-US" dirty="0" smtClean="0"/>
              <a:t>you must </a:t>
            </a:r>
            <a:r>
              <a:rPr lang="en-US" dirty="0"/>
              <a:t>also authenticate the copy, otherwise questions can be raised over </a:t>
            </a:r>
            <a:r>
              <a:rPr lang="en-US" dirty="0" smtClean="0"/>
              <a:t>the integrity </a:t>
            </a:r>
            <a:r>
              <a:rPr lang="en-US" dirty="0"/>
              <a:t>of the evidence</a:t>
            </a:r>
            <a:r>
              <a:rPr lang="en-US" dirty="0" smtClean="0"/>
              <a:t>.</a:t>
            </a:r>
          </a:p>
          <a:p>
            <a:endParaRPr lang="en-US" dirty="0"/>
          </a:p>
        </p:txBody>
      </p:sp>
    </p:spTree>
    <p:extLst>
      <p:ext uri="{BB962C8B-B14F-4D97-AF65-F5344CB8AC3E}">
        <p14:creationId xmlns:p14="http://schemas.microsoft.com/office/powerpoint/2010/main" val="146401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a:t>
            </a:r>
            <a:r>
              <a:rPr lang="en-US" dirty="0" smtClean="0"/>
              <a:t>Investigation - Principles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Principle </a:t>
            </a:r>
            <a:r>
              <a:rPr lang="en-US" b="1" dirty="0"/>
              <a:t>1:</a:t>
            </a:r>
            <a:r>
              <a:rPr lang="en-US" dirty="0"/>
              <a:t> Data stored in a computer or storage media must not be altered or changed, as those data may be later presented in the court</a:t>
            </a:r>
            <a:r>
              <a:rPr lang="en-US" dirty="0" smtClean="0"/>
              <a:t>.  </a:t>
            </a:r>
          </a:p>
          <a:p>
            <a:pPr lvl="1"/>
            <a:r>
              <a:rPr lang="en-US" dirty="0" smtClean="0"/>
              <a:t>In </a:t>
            </a:r>
            <a:r>
              <a:rPr lang="en-US" dirty="0"/>
              <a:t>certain circumstances changes to the evidence may be unavoidable. </a:t>
            </a:r>
            <a:r>
              <a:rPr lang="en-US" dirty="0" smtClean="0"/>
              <a:t>For instance</a:t>
            </a:r>
            <a:r>
              <a:rPr lang="en-US" dirty="0"/>
              <a:t>, booting up or shutting down a machine can result in changes to </a:t>
            </a:r>
            <a:r>
              <a:rPr lang="en-US" dirty="0" smtClean="0"/>
              <a:t>the memory</a:t>
            </a:r>
            <a:r>
              <a:rPr lang="en-US" dirty="0"/>
              <a:t>, and/or temporary files. Where changes do occur, the nature, </a:t>
            </a:r>
            <a:r>
              <a:rPr lang="en-US" dirty="0" smtClean="0"/>
              <a:t>extent and </a:t>
            </a:r>
            <a:r>
              <a:rPr lang="en-US" dirty="0"/>
              <a:t>reason for the change must be documented.</a:t>
            </a:r>
            <a:endParaRPr lang="en-US" dirty="0"/>
          </a:p>
          <a:p>
            <a:endParaRPr lang="en-US" dirty="0"/>
          </a:p>
        </p:txBody>
      </p:sp>
    </p:spTree>
    <p:extLst>
      <p:ext uri="{BB962C8B-B14F-4D97-AF65-F5344CB8AC3E}">
        <p14:creationId xmlns:p14="http://schemas.microsoft.com/office/powerpoint/2010/main" val="2961930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a:t>
            </a:r>
            <a:r>
              <a:rPr lang="en-US" dirty="0" smtClean="0"/>
              <a:t>Investigation - Principles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Principle </a:t>
            </a:r>
            <a:r>
              <a:rPr lang="en-US" b="1" dirty="0"/>
              <a:t>2:</a:t>
            </a:r>
            <a:r>
              <a:rPr lang="en-US" dirty="0"/>
              <a:t> A person must be competent enough in handling the original data held on a computer or storage media if it is necessary, and he/she also shall be able to give the evidence explaining the relevance and course of their actions</a:t>
            </a:r>
            <a:r>
              <a:rPr lang="en-US" dirty="0" smtClean="0"/>
              <a:t>.</a:t>
            </a:r>
          </a:p>
          <a:p>
            <a:pPr lvl="1"/>
            <a:r>
              <a:rPr lang="en-US" dirty="0"/>
              <a:t>Do not proceed with an investigation if it is beyond your level of </a:t>
            </a:r>
            <a:r>
              <a:rPr lang="en-US" dirty="0" smtClean="0"/>
              <a:t>knowledge and </a:t>
            </a:r>
            <a:r>
              <a:rPr lang="en-US" dirty="0"/>
              <a:t>skill. If you find yourself in this situation you should seek assistance </a:t>
            </a:r>
            <a:r>
              <a:rPr lang="en-US" dirty="0" smtClean="0"/>
              <a:t>from one </a:t>
            </a:r>
            <a:r>
              <a:rPr lang="en-US" dirty="0"/>
              <a:t>more experienced, such as a specialist investigator, or if time </a:t>
            </a:r>
            <a:r>
              <a:rPr lang="en-US" dirty="0" smtClean="0"/>
              <a:t>permits obtain </a:t>
            </a:r>
            <a:r>
              <a:rPr lang="en-US" dirty="0"/>
              <a:t>additional training to improve your knowledge and skills. It is </a:t>
            </a:r>
            <a:r>
              <a:rPr lang="en-US" dirty="0" smtClean="0"/>
              <a:t>advisable not </a:t>
            </a:r>
            <a:r>
              <a:rPr lang="en-US" dirty="0"/>
              <a:t>to continue with the examination as you may damage the outcome of </a:t>
            </a:r>
            <a:r>
              <a:rPr lang="en-US" dirty="0" smtClean="0"/>
              <a:t>your case</a:t>
            </a:r>
            <a:r>
              <a:rPr lang="en-US" dirty="0"/>
              <a:t>.</a:t>
            </a:r>
            <a:endParaRPr lang="en-US" dirty="0"/>
          </a:p>
          <a:p>
            <a:endParaRPr lang="en-US" dirty="0"/>
          </a:p>
        </p:txBody>
      </p:sp>
    </p:spTree>
    <p:extLst>
      <p:ext uri="{BB962C8B-B14F-4D97-AF65-F5344CB8AC3E}">
        <p14:creationId xmlns:p14="http://schemas.microsoft.com/office/powerpoint/2010/main" val="2636232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4680</TotalTime>
  <Words>1857</Words>
  <Application>Microsoft Office PowerPoint</Application>
  <PresentationFormat>Widescreen</PresentationFormat>
  <Paragraphs>116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Intrusion Detection </vt:lpstr>
      <vt:lpstr>What is Computer &amp; Cyber Forensics</vt:lpstr>
      <vt:lpstr>Cyber Forensics</vt:lpstr>
      <vt:lpstr>PowerPoint Presentation</vt:lpstr>
      <vt:lpstr>PowerPoint Presentation</vt:lpstr>
      <vt:lpstr>Incident Investigation</vt:lpstr>
      <vt:lpstr>Incident Investigation - Principles</vt:lpstr>
      <vt:lpstr>Incident Investigation - Principles</vt:lpstr>
      <vt:lpstr>Incident Investigation - Principles</vt:lpstr>
      <vt:lpstr>Incident Investigation - Principles</vt:lpstr>
      <vt:lpstr>Incident Investigation - Principles</vt:lpstr>
      <vt:lpstr>Incident Investigation - Principles</vt:lpstr>
      <vt:lpstr>Incident Investigation - Principles</vt:lpstr>
      <vt:lpstr>Incident Investigation - Principles</vt:lpstr>
      <vt:lpstr>Cyber Forensics – Process Steps</vt:lpstr>
      <vt:lpstr>Cyber Forensics</vt:lpstr>
      <vt:lpstr>Cyber Forensics Memory Dump</vt:lpstr>
      <vt:lpstr>Cyber Forensics Disk Forensics</vt:lpstr>
      <vt:lpstr>Analysis</vt:lpstr>
      <vt:lpstr>Reporting</vt:lpstr>
      <vt:lpstr>Additional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Detection</dc:title>
  <dc:creator>Deval Shah</dc:creator>
  <cp:lastModifiedBy>Deval Shah</cp:lastModifiedBy>
  <cp:revision>103</cp:revision>
  <dcterms:created xsi:type="dcterms:W3CDTF">2015-05-11T00:22:46Z</dcterms:created>
  <dcterms:modified xsi:type="dcterms:W3CDTF">2016-06-13T17:07:43Z</dcterms:modified>
</cp:coreProperties>
</file>