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60" r:id="rId5"/>
    <p:sldId id="259" r:id="rId6"/>
    <p:sldId id="274" r:id="rId7"/>
    <p:sldId id="265" r:id="rId8"/>
    <p:sldId id="266" r:id="rId9"/>
    <p:sldId id="267" r:id="rId10"/>
    <p:sldId id="268" r:id="rId11"/>
    <p:sldId id="269" r:id="rId12"/>
    <p:sldId id="270" r:id="rId13"/>
    <p:sldId id="271" r:id="rId14"/>
    <p:sldId id="275" r:id="rId15"/>
    <p:sldId id="276" r:id="rId16"/>
    <p:sldId id="272" r:id="rId17"/>
    <p:sldId id="273" r:id="rId18"/>
    <p:sldId id="278" r:id="rId19"/>
    <p:sldId id="279" r:id="rId20"/>
    <p:sldId id="281" r:id="rId21"/>
    <p:sldId id="283" r:id="rId22"/>
    <p:sldId id="300" r:id="rId23"/>
    <p:sldId id="284" r:id="rId24"/>
    <p:sldId id="286" r:id="rId25"/>
    <p:sldId id="301" r:id="rId26"/>
    <p:sldId id="302" r:id="rId27"/>
    <p:sldId id="289" r:id="rId28"/>
    <p:sldId id="290" r:id="rId29"/>
    <p:sldId id="291" r:id="rId30"/>
    <p:sldId id="292" r:id="rId31"/>
    <p:sldId id="293" r:id="rId32"/>
    <p:sldId id="294" r:id="rId33"/>
    <p:sldId id="295" r:id="rId34"/>
    <p:sldId id="296" r:id="rId35"/>
    <p:sldId id="297" r:id="rId36"/>
    <p:sldId id="299"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6" d="100"/>
          <a:sy n="76"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90BB63-22C0-4F3F-A2F3-58B54087094B}" type="datetimeFigureOut">
              <a:rPr lang="en-US" smtClean="0"/>
              <a:t>5/9/2017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2167E-8BDE-4614-80AB-215E68A39292}" type="slidenum">
              <a:rPr lang="en-US" smtClean="0"/>
              <a:t>‹#›</a:t>
            </a:fld>
            <a:endParaRPr lang="en-US"/>
          </a:p>
        </p:txBody>
      </p:sp>
    </p:spTree>
    <p:extLst>
      <p:ext uri="{BB962C8B-B14F-4D97-AF65-F5344CB8AC3E}">
        <p14:creationId xmlns:p14="http://schemas.microsoft.com/office/powerpoint/2010/main" val="409301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 next slides will go through these steps in detail.</a:t>
            </a:r>
          </a:p>
          <a:p>
            <a:endParaRPr lang="en-US" altLang="en-US" smtClean="0">
              <a:latin typeface="Arial" panose="020B0604020202020204" pitchFamily="34" charset="0"/>
            </a:endParaRPr>
          </a:p>
          <a:p>
            <a:r>
              <a:rPr lang="en-US" altLang="en-US" smtClean="0">
                <a:latin typeface="Arial" panose="020B0604020202020204" pitchFamily="34" charset="0"/>
              </a:rPr>
              <a:t>Source:  </a:t>
            </a:r>
            <a:r>
              <a:rPr lang="en-US" altLang="en-US" i="1" smtClean="0">
                <a:latin typeface="Arial" panose="020B0604020202020204" pitchFamily="34" charset="0"/>
              </a:rPr>
              <a:t>CISM® Review Manual 2009</a:t>
            </a:r>
            <a:r>
              <a:rPr lang="en-US" altLang="en-US" smtClean="0">
                <a:latin typeface="Arial" panose="020B0604020202020204" pitchFamily="34" charset="0"/>
              </a:rPr>
              <a:t>, © 2008, ISACA. All rights reserved. Used by permission.</a:t>
            </a: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0F874E-9961-4A68-AB56-22B12DD1CD57}" type="slidenum">
              <a:rPr lang="en-US" altLang="en-US"/>
              <a:pPr/>
              <a:t>20</a:t>
            </a:fld>
            <a:endParaRPr lang="en-US" altLang="en-US"/>
          </a:p>
        </p:txBody>
      </p:sp>
    </p:spTree>
    <p:extLst>
      <p:ext uri="{BB962C8B-B14F-4D97-AF65-F5344CB8AC3E}">
        <p14:creationId xmlns:p14="http://schemas.microsoft.com/office/powerpoint/2010/main" val="3162429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Forensics can be a useful tool here.</a:t>
            </a:r>
          </a:p>
          <a:p>
            <a:r>
              <a:rPr lang="en-US" altLang="en-US" smtClean="0">
                <a:latin typeface="Arial" panose="020B0604020202020204" pitchFamily="34" charset="0"/>
              </a:rPr>
              <a:t>Rebuilding may be necessary is someone attacked your computer – and entered as admin in particular.  While some of the malware may be detected, it is possible that backdoors and rootkit parts may not be detected – including replaced OS software or new login/passwords added.  So you may know part of what the attacker did, but not all.  It would be best to rebuild the entire system, when in doubt, if security is a concern.</a:t>
            </a:r>
          </a:p>
        </p:txBody>
      </p:sp>
    </p:spTree>
    <p:extLst>
      <p:ext uri="{BB962C8B-B14F-4D97-AF65-F5344CB8AC3E}">
        <p14:creationId xmlns:p14="http://schemas.microsoft.com/office/powerpoint/2010/main" val="2219064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Here it is time to determine the root of the problem and its effects.</a:t>
            </a:r>
          </a:p>
        </p:txBody>
      </p:sp>
    </p:spTree>
    <p:extLst>
      <p:ext uri="{BB962C8B-B14F-4D97-AF65-F5344CB8AC3E}">
        <p14:creationId xmlns:p14="http://schemas.microsoft.com/office/powerpoint/2010/main" val="1889373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This slide refers mainly to the incident process itself and how to make it better for the next time.  However it is also a good time to review preventative measures.  Were they adequate (given that they failed) and was the cost of the incident high enough to justify spending more resources in order to avoid another?</a:t>
            </a:r>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738A00-7B92-4A2A-B3C5-0EDF2C3008EF}" type="slidenum">
              <a:rPr lang="en-US" altLang="en-US"/>
              <a:pPr/>
              <a:t>36</a:t>
            </a:fld>
            <a:endParaRPr lang="en-US" altLang="en-US"/>
          </a:p>
        </p:txBody>
      </p:sp>
    </p:spTree>
    <p:extLst>
      <p:ext uri="{BB962C8B-B14F-4D97-AF65-F5344CB8AC3E}">
        <p14:creationId xmlns:p14="http://schemas.microsoft.com/office/powerpoint/2010/main" val="1451644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EBCDA2-9183-4840-BAB0-CFF3FA3E2499}" type="slidenum">
              <a:rPr lang="en-US" altLang="en-US"/>
              <a:pPr/>
              <a:t>21</a:t>
            </a:fld>
            <a:endParaRPr lang="en-US" alt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A business impact assessment (BIA) should be conducted by each business process (department, whatever) to determine how an incident will affect it and what steps should be taken to mitigate or respond to it.  This is part of risk management as well as incident response.</a:t>
            </a:r>
          </a:p>
          <a:p>
            <a:pPr eaLnBrk="1" hangingPunct="1"/>
            <a:r>
              <a:rPr lang="en-US" altLang="en-US" smtClean="0">
                <a:latin typeface="Arial" panose="020B0604020202020204" pitchFamily="34" charset="0"/>
              </a:rPr>
              <a:t>        The incident response plan (IRP) is the document that contains procedures to follow in case of an emergency (see slide 11).  It should be usable by someone who wasn’t involved in its creation, and needs to be accessible in unusual circumstances – if the only copy is in your desk drawer when a fire guts your office building, then you’re doing it wrong.</a:t>
            </a:r>
          </a:p>
          <a:p>
            <a:pPr eaLnBrk="1" hangingPunct="1"/>
            <a:endParaRPr lang="en-US" altLang="en-US" smtClean="0">
              <a:latin typeface="Arial" panose="020B0604020202020204" pitchFamily="34" charset="0"/>
            </a:endParaRPr>
          </a:p>
          <a:p>
            <a:pPr eaLnBrk="1" hangingPunct="1"/>
            <a:r>
              <a:rPr lang="en-US" altLang="en-US" smtClean="0">
                <a:latin typeface="Arial" panose="020B0604020202020204" pitchFamily="34" charset="0"/>
              </a:rPr>
              <a:t>Bullet 3, 4: meet with government emergency management (law enforcement, etc) to learn what they are capable of and how they prefer to operate.</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44514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EBCDA2-9183-4840-BAB0-CFF3FA3E2499}" type="slidenum">
              <a:rPr lang="en-US" altLang="en-US"/>
              <a:pPr/>
              <a:t>22</a:t>
            </a:fld>
            <a:endParaRPr lang="en-US" alt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A business impact assessment (BIA) should be conducted by each business process (department, whatever) to determine how an incident will affect it and what steps should be taken to mitigate or respond to it.  This is part of risk management as well as incident response.</a:t>
            </a:r>
          </a:p>
          <a:p>
            <a:pPr eaLnBrk="1" hangingPunct="1"/>
            <a:r>
              <a:rPr lang="en-US" altLang="en-US" smtClean="0">
                <a:latin typeface="Arial" panose="020B0604020202020204" pitchFamily="34" charset="0"/>
              </a:rPr>
              <a:t>        The incident response plan (IRP) is the document that contains procedures to follow in case of an emergency (see slide 11).  It should be usable by someone who wasn’t involved in its creation, and needs to be accessible in unusual circumstances – if the only copy is in your desk drawer when a fire guts your office building, then you’re doing it wrong.</a:t>
            </a:r>
          </a:p>
          <a:p>
            <a:pPr eaLnBrk="1" hangingPunct="1"/>
            <a:endParaRPr lang="en-US" altLang="en-US" smtClean="0">
              <a:latin typeface="Arial" panose="020B0604020202020204" pitchFamily="34" charset="0"/>
            </a:endParaRPr>
          </a:p>
          <a:p>
            <a:pPr eaLnBrk="1" hangingPunct="1"/>
            <a:r>
              <a:rPr lang="en-US" altLang="en-US" smtClean="0">
                <a:latin typeface="Arial" panose="020B0604020202020204" pitchFamily="34" charset="0"/>
              </a:rPr>
              <a:t>Bullet 3, 4: meet with government emergency management (law enforcement, etc) to learn what they are capable of and how they prefer to operate.</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27387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You can’t determine if an incident has occurred unless there are detection techniques.  It makes sense that there is a detection technique and/or metric for each risk of concern.  The above tools do not need to be implemented, depending on the decision of risk assessment.  However, they are useful tools for detecting incidents.</a:t>
            </a:r>
          </a:p>
        </p:txBody>
      </p:sp>
    </p:spTree>
    <p:extLst>
      <p:ext uri="{BB962C8B-B14F-4D97-AF65-F5344CB8AC3E}">
        <p14:creationId xmlns:p14="http://schemas.microsoft.com/office/powerpoint/2010/main" val="3941515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You may remember from MASH (TV show and movie) that Triage is about stopping bleeding and prioritizing injuries to maximize the probability of survival.  Same thing here: determining what is wrong and taking the correct first actions until the bleeding stops and the experts are ready to take over.</a:t>
            </a:r>
          </a:p>
          <a:p>
            <a:endParaRPr lang="en-US" altLang="en-US" smtClean="0">
              <a:latin typeface="Arial" panose="020B0604020202020204" pitchFamily="34" charset="0"/>
            </a:endParaRPr>
          </a:p>
          <a:p>
            <a:r>
              <a:rPr lang="en-US" altLang="en-US" smtClean="0">
                <a:latin typeface="Arial" panose="020B0604020202020204" pitchFamily="34" charset="0"/>
              </a:rPr>
              <a:t>How to declare a disaster involves more than communication; it also means when to declare a disaster, as opposed to some lesser incident.  You want your response to be proportional to the scale of the incident .  If you overreact (shutting down the entire network over one unauthorized entry) you’ll waste a lot of time and money.  If you underreact, the incident may become a lot worse than it already is.</a:t>
            </a:r>
          </a:p>
          <a:p>
            <a:endParaRPr lang="en-US" altLang="en-US" smtClean="0">
              <a:latin typeface="Arial" panose="020B0604020202020204" pitchFamily="34" charset="0"/>
            </a:endParaRP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9734FBF-3C9D-4D09-AA25-47B70EEB1936}" type="slidenum">
              <a:rPr lang="en-US" altLang="en-US"/>
              <a:pPr/>
              <a:t>27</a:t>
            </a:fld>
            <a:endParaRPr lang="en-US" altLang="en-US"/>
          </a:p>
        </p:txBody>
      </p:sp>
    </p:spTree>
    <p:extLst>
      <p:ext uri="{BB962C8B-B14F-4D97-AF65-F5344CB8AC3E}">
        <p14:creationId xmlns:p14="http://schemas.microsoft.com/office/powerpoint/2010/main" val="2958795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Triage happens at a hospital:  When you come in you are asked questions to determine how long you can wait to see a doctor.  (You get prioritized compared to the other emergency patients.)  They may bandage you to stop any bleeding, but think military war zone: a full operation is not done.</a:t>
            </a:r>
          </a:p>
        </p:txBody>
      </p:sp>
    </p:spTree>
    <p:extLst>
      <p:ext uri="{BB962C8B-B14F-4D97-AF65-F5344CB8AC3E}">
        <p14:creationId xmlns:p14="http://schemas.microsoft.com/office/powerpoint/2010/main" val="1659635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Chain of Custody will be necessary if anything will go to court.  Need to be concerned with this right from the start, if a concern.</a:t>
            </a:r>
          </a:p>
          <a:p>
            <a:r>
              <a:rPr lang="en-US" altLang="en-US" smtClean="0">
                <a:latin typeface="Arial" panose="020B0604020202020204" pitchFamily="34" charset="0"/>
              </a:rPr>
              <a:t>Chain of Custody requires that a witness be present for all actions taken, that a qualified ‘expert’ does the incident response and forensic work (or the work accomplished stands up in court as professional), that the original disk is not modified, and that the whereabouts of the disk is always secure from the point of the incident on – locked, limited key access, witnessed, etc.</a:t>
            </a: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B9FFEA-3E77-414C-AFA4-56ACFDCE331E}" type="slidenum">
              <a:rPr lang="en-US" altLang="en-US"/>
              <a:pPr/>
              <a:t>29</a:t>
            </a:fld>
            <a:endParaRPr lang="en-US" altLang="en-US"/>
          </a:p>
        </p:txBody>
      </p:sp>
    </p:spTree>
    <p:extLst>
      <p:ext uri="{BB962C8B-B14F-4D97-AF65-F5344CB8AC3E}">
        <p14:creationId xmlns:p14="http://schemas.microsoft.com/office/powerpoint/2010/main" val="9650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Employees who are not directly involved in incident response still need to know their roles, even if its just to get out of the way and let the IRT work.  </a:t>
            </a:r>
          </a:p>
          <a:p>
            <a:r>
              <a:rPr lang="en-US" altLang="en-US" smtClean="0">
                <a:latin typeface="Arial" panose="020B0604020202020204" pitchFamily="34" charset="0"/>
              </a:rPr>
              <a:t>The proper actions are defined in the Incident Response plan, which should always be followed.  For example, no one should be talking to the news accept public relations or top management.</a:t>
            </a:r>
          </a:p>
          <a:p>
            <a:endParaRPr lang="en-US" altLang="en-US" smtClean="0">
              <a:latin typeface="Arial" panose="020B0604020202020204" pitchFamily="34" charset="0"/>
            </a:endParaRP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FA9BE4-346B-4797-B8DC-20CD5CFB01F0}" type="slidenum">
              <a:rPr lang="en-US" altLang="en-US"/>
              <a:pPr/>
              <a:t>30</a:t>
            </a:fld>
            <a:endParaRPr lang="en-US" altLang="en-US"/>
          </a:p>
        </p:txBody>
      </p:sp>
    </p:spTree>
    <p:extLst>
      <p:ext uri="{BB962C8B-B14F-4D97-AF65-F5344CB8AC3E}">
        <p14:creationId xmlns:p14="http://schemas.microsoft.com/office/powerpoint/2010/main" val="595390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Issues may affect IT, management, and even legal, depending on the incident.</a:t>
            </a:r>
          </a:p>
        </p:txBody>
      </p:sp>
    </p:spTree>
    <p:extLst>
      <p:ext uri="{BB962C8B-B14F-4D97-AF65-F5344CB8AC3E}">
        <p14:creationId xmlns:p14="http://schemas.microsoft.com/office/powerpoint/2010/main" val="152898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204593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27747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113528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767430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8D1ED3-D628-46DA-9262-A682FBE0723D}"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4083431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8D1ED3-D628-46DA-9262-A682FBE0723D}"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91091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8D1ED3-D628-46DA-9262-A682FBE0723D}" type="datetimeFigureOut">
              <a:rPr lang="en-US" smtClean="0"/>
              <a:t>5/9/2017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946722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8D1ED3-D628-46DA-9262-A682FBE0723D}" type="datetimeFigureOut">
              <a:rPr lang="en-US" smtClean="0"/>
              <a:t>5/9/2017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281804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8D1ED3-D628-46DA-9262-A682FBE0723D}" type="datetimeFigureOut">
              <a:rPr lang="en-US" smtClean="0"/>
              <a:t>5/9/2017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102527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8D1ED3-D628-46DA-9262-A682FBE0723D}"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708549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8D1ED3-D628-46DA-9262-A682FBE0723D}"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594313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D1ED3-D628-46DA-9262-A682FBE0723D}" type="datetimeFigureOut">
              <a:rPr lang="en-US" smtClean="0"/>
              <a:t>5/9/2017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MIS.5213.011 </a:t>
            </a:r>
          </a:p>
          <a:p>
            <a:r>
              <a:rPr lang="en-US" dirty="0" smtClean="0"/>
              <a:t>Instructor:  Deval Shah, CISSP</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517CB2-F9CA-4B9C-947E-C752DE1D1A89}" type="slidenum">
              <a:rPr lang="en-US" smtClean="0"/>
              <a:t>‹#›</a:t>
            </a:fld>
            <a:endParaRPr lang="en-US"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867650" y="589756"/>
            <a:ext cx="3314700" cy="438150"/>
          </a:xfrm>
          <a:prstGeom prst="rect">
            <a:avLst/>
          </a:prstGeom>
        </p:spPr>
      </p:pic>
    </p:spTree>
    <p:extLst>
      <p:ext uri="{BB962C8B-B14F-4D97-AF65-F5344CB8AC3E}">
        <p14:creationId xmlns:p14="http://schemas.microsoft.com/office/powerpoint/2010/main" val="300825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Intrusion Detection </a:t>
            </a:r>
            <a:endParaRPr lang="en-US" dirty="0"/>
          </a:p>
        </p:txBody>
      </p:sp>
      <p:sp>
        <p:nvSpPr>
          <p:cNvPr id="3" name="Subtitle 2"/>
          <p:cNvSpPr>
            <a:spLocks noGrp="1"/>
          </p:cNvSpPr>
          <p:nvPr>
            <p:ph type="subTitle" idx="1"/>
          </p:nvPr>
        </p:nvSpPr>
        <p:spPr/>
        <p:txBody>
          <a:bodyPr/>
          <a:lstStyle/>
          <a:p>
            <a:r>
              <a:rPr lang="en-US" dirty="0" smtClean="0"/>
              <a:t>MIS.5213 </a:t>
            </a:r>
            <a:endParaRPr lang="en-US" dirty="0"/>
          </a:p>
          <a:p>
            <a:r>
              <a:rPr lang="en-US" dirty="0" smtClean="0"/>
              <a:t>Lecture 1</a:t>
            </a:r>
            <a:endParaRPr lang="en-US" dirty="0"/>
          </a:p>
        </p:txBody>
      </p:sp>
    </p:spTree>
    <p:extLst>
      <p:ext uri="{BB962C8B-B14F-4D97-AF65-F5344CB8AC3E}">
        <p14:creationId xmlns:p14="http://schemas.microsoft.com/office/powerpoint/2010/main" val="517272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Lifecycle</a:t>
            </a:r>
            <a:endParaRPr lang="en-US" dirty="0"/>
          </a:p>
        </p:txBody>
      </p:sp>
      <p:sp>
        <p:nvSpPr>
          <p:cNvPr id="3" name="Content Placeholder 2"/>
          <p:cNvSpPr>
            <a:spLocks noGrp="1"/>
          </p:cNvSpPr>
          <p:nvPr>
            <p:ph idx="1"/>
          </p:nvPr>
        </p:nvSpPr>
        <p:spPr/>
        <p:txBody>
          <a:bodyPr/>
          <a:lstStyle/>
          <a:p>
            <a:r>
              <a:rPr lang="en-US" dirty="0" smtClean="0"/>
              <a:t>Escalate Privileges: attacker obtains greater access to systems and data that was initially available. </a:t>
            </a:r>
          </a:p>
          <a:p>
            <a:pPr lvl="1"/>
            <a:r>
              <a:rPr lang="en-US" dirty="0" smtClean="0"/>
              <a:t>Password Hash or token dumping</a:t>
            </a:r>
          </a:p>
          <a:p>
            <a:pPr lvl="1"/>
            <a:r>
              <a:rPr lang="en-US" dirty="0" smtClean="0"/>
              <a:t>Password cracking</a:t>
            </a:r>
          </a:p>
          <a:p>
            <a:pPr lvl="1"/>
            <a:r>
              <a:rPr lang="en-US" dirty="0" smtClean="0"/>
              <a:t>Obtaining access to user accounts</a:t>
            </a:r>
          </a:p>
          <a:p>
            <a:endParaRPr lang="en-US" dirty="0"/>
          </a:p>
          <a:p>
            <a:r>
              <a:rPr lang="en-US" dirty="0" smtClean="0"/>
              <a:t>Internal Reconnaissance</a:t>
            </a:r>
          </a:p>
          <a:p>
            <a:pPr lvl="1"/>
            <a:r>
              <a:rPr lang="en-US" dirty="0" smtClean="0"/>
              <a:t>Attacker explores the environment for better understanding of key systems and key information</a:t>
            </a:r>
          </a:p>
        </p:txBody>
      </p:sp>
    </p:spTree>
    <p:extLst>
      <p:ext uri="{BB962C8B-B14F-4D97-AF65-F5344CB8AC3E}">
        <p14:creationId xmlns:p14="http://schemas.microsoft.com/office/powerpoint/2010/main" val="3753135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Lifecycle</a:t>
            </a:r>
            <a:endParaRPr lang="en-US" dirty="0"/>
          </a:p>
        </p:txBody>
      </p:sp>
      <p:sp>
        <p:nvSpPr>
          <p:cNvPr id="3" name="Content Placeholder 2"/>
          <p:cNvSpPr>
            <a:spLocks noGrp="1"/>
          </p:cNvSpPr>
          <p:nvPr>
            <p:ph idx="1"/>
          </p:nvPr>
        </p:nvSpPr>
        <p:spPr/>
        <p:txBody>
          <a:bodyPr>
            <a:normAutofit/>
          </a:bodyPr>
          <a:lstStyle/>
          <a:p>
            <a:r>
              <a:rPr lang="en-US" dirty="0" smtClean="0"/>
              <a:t>Move Lateral: attacker moves from system to system to gain a larger foothold. </a:t>
            </a:r>
          </a:p>
          <a:p>
            <a:pPr lvl="1"/>
            <a:r>
              <a:rPr lang="en-US" dirty="0" smtClean="0"/>
              <a:t>Utilizes network shares,</a:t>
            </a:r>
          </a:p>
          <a:p>
            <a:pPr lvl="1"/>
            <a:r>
              <a:rPr lang="en-US" dirty="0" smtClean="0"/>
              <a:t>Windows Task Scheduler to execute programs</a:t>
            </a:r>
          </a:p>
          <a:p>
            <a:pPr lvl="1"/>
            <a:r>
              <a:rPr lang="en-US" dirty="0" smtClean="0"/>
              <a:t>Remote access via tools such as </a:t>
            </a:r>
            <a:r>
              <a:rPr lang="en-US" dirty="0" err="1" smtClean="0"/>
              <a:t>PsExec</a:t>
            </a:r>
            <a:r>
              <a:rPr lang="en-US" dirty="0" smtClean="0"/>
              <a:t>, </a:t>
            </a:r>
            <a:r>
              <a:rPr lang="en-US" dirty="0" err="1" smtClean="0"/>
              <a:t>Radmin</a:t>
            </a:r>
            <a:r>
              <a:rPr lang="en-US" dirty="0" smtClean="0"/>
              <a:t>, etc. </a:t>
            </a:r>
          </a:p>
          <a:p>
            <a:pPr lvl="1"/>
            <a:endParaRPr lang="en-US" dirty="0"/>
          </a:p>
          <a:p>
            <a:r>
              <a:rPr lang="en-US" dirty="0" smtClean="0"/>
              <a:t>Maintain Presence</a:t>
            </a:r>
          </a:p>
          <a:p>
            <a:pPr lvl="1"/>
            <a:r>
              <a:rPr lang="en-US" dirty="0" smtClean="0"/>
              <a:t>Maintain multiple backdoors on additional systems compromised. </a:t>
            </a:r>
          </a:p>
        </p:txBody>
      </p:sp>
    </p:spTree>
    <p:extLst>
      <p:ext uri="{BB962C8B-B14F-4D97-AF65-F5344CB8AC3E}">
        <p14:creationId xmlns:p14="http://schemas.microsoft.com/office/powerpoint/2010/main" val="3672291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Lifecycle</a:t>
            </a:r>
            <a:endParaRPr lang="en-US" dirty="0"/>
          </a:p>
        </p:txBody>
      </p:sp>
      <p:sp>
        <p:nvSpPr>
          <p:cNvPr id="3" name="Content Placeholder 2"/>
          <p:cNvSpPr>
            <a:spLocks noGrp="1"/>
          </p:cNvSpPr>
          <p:nvPr>
            <p:ph idx="1"/>
          </p:nvPr>
        </p:nvSpPr>
        <p:spPr/>
        <p:txBody>
          <a:bodyPr>
            <a:normAutofit/>
          </a:bodyPr>
          <a:lstStyle/>
          <a:p>
            <a:r>
              <a:rPr lang="en-US" dirty="0" smtClean="0"/>
              <a:t>Complete Mission:  Exfiltration of data, leave additional backdoors, hide traces and tracks of breaches.</a:t>
            </a:r>
          </a:p>
        </p:txBody>
      </p:sp>
    </p:spTree>
    <p:extLst>
      <p:ext uri="{BB962C8B-B14F-4D97-AF65-F5344CB8AC3E}">
        <p14:creationId xmlns:p14="http://schemas.microsoft.com/office/powerpoint/2010/main" val="4095980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a:bodyPr>
          <a:lstStyle/>
          <a:p>
            <a:r>
              <a:rPr lang="en-US" sz="3600" dirty="0" smtClean="0"/>
              <a:t>What is incident response?</a:t>
            </a:r>
          </a:p>
          <a:p>
            <a:r>
              <a:rPr lang="en-US" sz="3600" dirty="0" smtClean="0"/>
              <a:t>What are the goals of Incident Response?</a:t>
            </a:r>
          </a:p>
          <a:p>
            <a:r>
              <a:rPr lang="en-US" sz="3600" dirty="0" smtClean="0"/>
              <a:t>What constitutes a response?</a:t>
            </a:r>
            <a:endParaRPr lang="en-US" sz="3600" dirty="0"/>
          </a:p>
        </p:txBody>
      </p:sp>
    </p:spTree>
    <p:extLst>
      <p:ext uri="{BB962C8B-B14F-4D97-AF65-F5344CB8AC3E}">
        <p14:creationId xmlns:p14="http://schemas.microsoft.com/office/powerpoint/2010/main" val="3948084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a:bodyPr>
          <a:lstStyle/>
          <a:p>
            <a:pPr marL="0" indent="0">
              <a:buNone/>
            </a:pPr>
            <a:r>
              <a:rPr lang="en-US" sz="3600" dirty="0" smtClean="0"/>
              <a:t>What is incident response?</a:t>
            </a:r>
          </a:p>
          <a:p>
            <a:pPr lvl="1"/>
            <a:r>
              <a:rPr lang="en-US" sz="3200" b="1" dirty="0" smtClean="0"/>
              <a:t>Incident response</a:t>
            </a:r>
            <a:r>
              <a:rPr lang="en-US" sz="3200" dirty="0" smtClean="0"/>
              <a:t> is an organized and a structured approach to addressing and managing the aftermath of a security breach or attack (also known as an </a:t>
            </a:r>
            <a:r>
              <a:rPr lang="en-US" sz="3200" b="1" dirty="0" smtClean="0"/>
              <a:t>incident</a:t>
            </a:r>
            <a:r>
              <a:rPr lang="en-US" sz="3200" dirty="0" smtClean="0"/>
              <a:t>)</a:t>
            </a:r>
            <a:endParaRPr lang="en-US" sz="3200" dirty="0"/>
          </a:p>
        </p:txBody>
      </p:sp>
    </p:spTree>
    <p:extLst>
      <p:ext uri="{BB962C8B-B14F-4D97-AF65-F5344CB8AC3E}">
        <p14:creationId xmlns:p14="http://schemas.microsoft.com/office/powerpoint/2010/main" val="3657115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a:bodyPr>
          <a:lstStyle/>
          <a:p>
            <a:pPr marL="0" indent="0">
              <a:buNone/>
            </a:pPr>
            <a:r>
              <a:rPr lang="en-US" sz="3600" dirty="0" smtClean="0"/>
              <a:t>What are the goals of incident response?</a:t>
            </a:r>
          </a:p>
          <a:p>
            <a:pPr lvl="1"/>
            <a:r>
              <a:rPr lang="en-US" sz="3200" dirty="0" smtClean="0"/>
              <a:t>Primary goal is to effectively remove a threat from the organization’s environment while minimizing damage and restoring normal operations. </a:t>
            </a:r>
            <a:endParaRPr lang="en-US" sz="3200" dirty="0"/>
          </a:p>
        </p:txBody>
      </p:sp>
    </p:spTree>
    <p:extLst>
      <p:ext uri="{BB962C8B-B14F-4D97-AF65-F5344CB8AC3E}">
        <p14:creationId xmlns:p14="http://schemas.microsoft.com/office/powerpoint/2010/main" val="1244462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a:bodyPr>
          <a:lstStyle/>
          <a:p>
            <a:r>
              <a:rPr lang="en-US" sz="3600" dirty="0" smtClean="0"/>
              <a:t>Activities</a:t>
            </a:r>
          </a:p>
          <a:p>
            <a:pPr lvl="1"/>
            <a:r>
              <a:rPr lang="en-US" sz="3200" dirty="0" smtClean="0"/>
              <a:t>Confirm whether or not an incident occurred</a:t>
            </a:r>
          </a:p>
          <a:p>
            <a:pPr lvl="1"/>
            <a:r>
              <a:rPr lang="en-US" sz="3200" dirty="0" smtClean="0"/>
              <a:t>Provide a rapid detection and containment</a:t>
            </a:r>
          </a:p>
          <a:p>
            <a:pPr lvl="1"/>
            <a:r>
              <a:rPr lang="en-US" sz="3200" dirty="0" smtClean="0"/>
              <a:t>Determine and document the scope of the incident</a:t>
            </a:r>
          </a:p>
          <a:p>
            <a:pPr lvl="1"/>
            <a:r>
              <a:rPr lang="en-US" sz="3200" dirty="0" smtClean="0"/>
              <a:t>Prevent a disjointed, </a:t>
            </a:r>
            <a:r>
              <a:rPr lang="en-US" sz="3200" dirty="0" err="1" smtClean="0"/>
              <a:t>noncohesive</a:t>
            </a:r>
            <a:r>
              <a:rPr lang="en-US" sz="3200" dirty="0" smtClean="0"/>
              <a:t> response</a:t>
            </a:r>
          </a:p>
          <a:p>
            <a:pPr lvl="1"/>
            <a:r>
              <a:rPr lang="en-US" sz="3200" dirty="0" smtClean="0"/>
              <a:t>Determine and promote facts and actual information</a:t>
            </a:r>
          </a:p>
          <a:p>
            <a:pPr lvl="1"/>
            <a:r>
              <a:rPr lang="en-US" sz="3200" dirty="0" smtClean="0"/>
              <a:t>Minimize disruption to business and network operations</a:t>
            </a:r>
          </a:p>
          <a:p>
            <a:pPr marL="457200" lvl="1" indent="0">
              <a:buNone/>
            </a:pPr>
            <a:endParaRPr lang="en-US" sz="3200" dirty="0" smtClean="0"/>
          </a:p>
        </p:txBody>
      </p:sp>
    </p:spTree>
    <p:extLst>
      <p:ext uri="{BB962C8B-B14F-4D97-AF65-F5344CB8AC3E}">
        <p14:creationId xmlns:p14="http://schemas.microsoft.com/office/powerpoint/2010/main" val="4146935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lnSpcReduction="10000"/>
          </a:bodyPr>
          <a:lstStyle/>
          <a:p>
            <a:r>
              <a:rPr lang="en-US" sz="3600" dirty="0" smtClean="0"/>
              <a:t>Activities</a:t>
            </a:r>
          </a:p>
          <a:p>
            <a:pPr lvl="1"/>
            <a:r>
              <a:rPr lang="en-US" sz="3200" dirty="0" smtClean="0"/>
              <a:t>Minimize the damage to the compromised organization</a:t>
            </a:r>
          </a:p>
          <a:p>
            <a:pPr lvl="1"/>
            <a:r>
              <a:rPr lang="en-US" sz="3200" dirty="0" smtClean="0"/>
              <a:t>Restore normal operations</a:t>
            </a:r>
          </a:p>
          <a:p>
            <a:pPr lvl="1"/>
            <a:r>
              <a:rPr lang="en-US" sz="3200" dirty="0" smtClean="0"/>
              <a:t>Manage the public perception of the incident</a:t>
            </a:r>
          </a:p>
          <a:p>
            <a:pPr lvl="1"/>
            <a:r>
              <a:rPr lang="en-US" sz="3200" dirty="0" smtClean="0"/>
              <a:t>Allow for criminal or civil actions against perpetrators</a:t>
            </a:r>
          </a:p>
          <a:p>
            <a:pPr lvl="1"/>
            <a:r>
              <a:rPr lang="en-US" sz="3200" dirty="0" smtClean="0"/>
              <a:t>Educate senior management</a:t>
            </a:r>
          </a:p>
          <a:p>
            <a:pPr lvl="1"/>
            <a:r>
              <a:rPr lang="en-US" sz="3200" dirty="0" smtClean="0"/>
              <a:t>Enhance senior management</a:t>
            </a:r>
          </a:p>
          <a:p>
            <a:pPr lvl="1"/>
            <a:r>
              <a:rPr lang="en-US" sz="3200" dirty="0" smtClean="0"/>
              <a:t>Enhance the security posture of a compromised entity against future incidents</a:t>
            </a:r>
          </a:p>
          <a:p>
            <a:pPr marL="457200" lvl="1" indent="0">
              <a:buNone/>
            </a:pPr>
            <a:endParaRPr lang="en-US" sz="3200" dirty="0" smtClean="0"/>
          </a:p>
        </p:txBody>
      </p:sp>
    </p:spTree>
    <p:extLst>
      <p:ext uri="{BB962C8B-B14F-4D97-AF65-F5344CB8AC3E}">
        <p14:creationId xmlns:p14="http://schemas.microsoft.com/office/powerpoint/2010/main" val="2589252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a:bodyPr>
          <a:lstStyle/>
          <a:p>
            <a:pPr marL="0" indent="0">
              <a:buNone/>
            </a:pPr>
            <a:r>
              <a:rPr lang="en-US" sz="3600" dirty="0" smtClean="0"/>
              <a:t>Activities can be grouped in two specific segments</a:t>
            </a:r>
          </a:p>
          <a:p>
            <a:r>
              <a:rPr lang="en-US" sz="3600" dirty="0" smtClean="0"/>
              <a:t>Investigate</a:t>
            </a:r>
          </a:p>
          <a:p>
            <a:r>
              <a:rPr lang="en-US" sz="3600" dirty="0" smtClean="0"/>
              <a:t>Remediate</a:t>
            </a:r>
          </a:p>
          <a:p>
            <a:pPr marL="457200" lvl="1" indent="0">
              <a:buNone/>
            </a:pPr>
            <a:endParaRPr lang="en-US" sz="3200" dirty="0" smtClean="0"/>
          </a:p>
        </p:txBody>
      </p:sp>
    </p:spTree>
    <p:extLst>
      <p:ext uri="{BB962C8B-B14F-4D97-AF65-F5344CB8AC3E}">
        <p14:creationId xmlns:p14="http://schemas.microsoft.com/office/powerpoint/2010/main" val="51526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fontScale="77500" lnSpcReduction="20000"/>
          </a:bodyPr>
          <a:lstStyle/>
          <a:p>
            <a:pPr marL="0" indent="0">
              <a:buNone/>
            </a:pPr>
            <a:r>
              <a:rPr lang="en-US" sz="3600" dirty="0" smtClean="0"/>
              <a:t>Investigate</a:t>
            </a:r>
          </a:p>
          <a:p>
            <a:r>
              <a:rPr lang="en-US" sz="3600" dirty="0" smtClean="0"/>
              <a:t>Determine the initial attack vector</a:t>
            </a:r>
          </a:p>
          <a:p>
            <a:r>
              <a:rPr lang="en-US" sz="3600" dirty="0" smtClean="0"/>
              <a:t>Determine the malware and tools used</a:t>
            </a:r>
          </a:p>
          <a:p>
            <a:r>
              <a:rPr lang="en-US" sz="3600" dirty="0" smtClean="0"/>
              <a:t>Determine what systems were affected and how</a:t>
            </a:r>
          </a:p>
          <a:p>
            <a:r>
              <a:rPr lang="en-US" sz="3600" dirty="0" smtClean="0"/>
              <a:t>Determine what the attacker accomplished</a:t>
            </a:r>
          </a:p>
          <a:p>
            <a:r>
              <a:rPr lang="en-US" sz="3600" dirty="0" smtClean="0"/>
              <a:t>Determine if the incident is ongoing </a:t>
            </a:r>
          </a:p>
          <a:p>
            <a:r>
              <a:rPr lang="en-US" sz="3600" dirty="0" smtClean="0"/>
              <a:t>Establish the time frame of the incident</a:t>
            </a:r>
          </a:p>
          <a:p>
            <a:pPr marL="0" indent="0">
              <a:buNone/>
            </a:pPr>
            <a:endParaRPr lang="en-US" sz="3600" dirty="0" smtClean="0"/>
          </a:p>
          <a:p>
            <a:pPr marL="0" indent="0">
              <a:buNone/>
            </a:pPr>
            <a:r>
              <a:rPr lang="en-US" sz="3600" dirty="0" smtClean="0"/>
              <a:t>Remediate</a:t>
            </a:r>
          </a:p>
          <a:p>
            <a:r>
              <a:rPr lang="en-US" sz="3600" dirty="0" smtClean="0"/>
              <a:t>Develop and implement remediation plan</a:t>
            </a:r>
          </a:p>
          <a:p>
            <a:endParaRPr lang="en-US" sz="3600" dirty="0" smtClean="0"/>
          </a:p>
          <a:p>
            <a:pPr marL="457200" lvl="1" indent="0">
              <a:buNone/>
            </a:pPr>
            <a:endParaRPr lang="en-US" sz="3200" dirty="0" smtClean="0"/>
          </a:p>
        </p:txBody>
      </p:sp>
    </p:spTree>
    <p:extLst>
      <p:ext uri="{BB962C8B-B14F-4D97-AF65-F5344CB8AC3E}">
        <p14:creationId xmlns:p14="http://schemas.microsoft.com/office/powerpoint/2010/main" val="143508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Objectives</a:t>
            </a:r>
            <a:endParaRPr lang="en-US" dirty="0"/>
          </a:p>
        </p:txBody>
      </p:sp>
      <p:sp>
        <p:nvSpPr>
          <p:cNvPr id="3" name="Content Placeholder 2"/>
          <p:cNvSpPr>
            <a:spLocks noGrp="1"/>
          </p:cNvSpPr>
          <p:nvPr>
            <p:ph idx="1"/>
          </p:nvPr>
        </p:nvSpPr>
        <p:spPr/>
        <p:txBody>
          <a:bodyPr>
            <a:normAutofit fontScale="92500"/>
          </a:bodyPr>
          <a:lstStyle/>
          <a:p>
            <a:r>
              <a:rPr lang="en-US" dirty="0"/>
              <a:t>In this course you will learn what it takes </a:t>
            </a:r>
            <a:r>
              <a:rPr lang="en-US" dirty="0" smtClean="0"/>
              <a:t>to </a:t>
            </a:r>
            <a:r>
              <a:rPr lang="en-US" dirty="0"/>
              <a:t>be </a:t>
            </a:r>
            <a:r>
              <a:rPr lang="en-US" dirty="0" smtClean="0"/>
              <a:t>prepared, detect and manage the intrusion and intrusion eradication process. </a:t>
            </a:r>
            <a:endParaRPr lang="en-US" dirty="0"/>
          </a:p>
          <a:p>
            <a:pPr marL="0" indent="0">
              <a:buNone/>
            </a:pPr>
            <a:endParaRPr lang="en-US" dirty="0"/>
          </a:p>
          <a:p>
            <a:r>
              <a:rPr lang="en-US" dirty="0"/>
              <a:t>Key topics are:</a:t>
            </a:r>
          </a:p>
          <a:p>
            <a:pPr lvl="1"/>
            <a:r>
              <a:rPr lang="en-US" dirty="0"/>
              <a:t>Introduction of Intrusion Detection &amp; Protection, and Incident Response Concepts</a:t>
            </a:r>
          </a:p>
          <a:p>
            <a:pPr lvl="1"/>
            <a:r>
              <a:rPr lang="en-US" dirty="0"/>
              <a:t>Familiarity with common IPS, IDS and IR approaches and their applications</a:t>
            </a:r>
          </a:p>
          <a:p>
            <a:pPr lvl="1"/>
            <a:r>
              <a:rPr lang="en-US" dirty="0"/>
              <a:t>Understanding of practical aspects of implementing and managing Intrusion  Protection, Detection Systems</a:t>
            </a:r>
          </a:p>
          <a:p>
            <a:pPr lvl="1"/>
            <a:r>
              <a:rPr lang="en-US" dirty="0"/>
              <a:t>Familiarity with the Operations of effective Incident Response Processes and Organizations</a:t>
            </a:r>
          </a:p>
          <a:p>
            <a:pPr marL="0" indent="0">
              <a:buNone/>
            </a:pPr>
            <a:r>
              <a:rPr lang="en-US" dirty="0"/>
              <a:t> </a:t>
            </a:r>
          </a:p>
          <a:p>
            <a:endParaRPr lang="en-US" dirty="0"/>
          </a:p>
        </p:txBody>
      </p:sp>
    </p:spTree>
    <p:extLst>
      <p:ext uri="{BB962C8B-B14F-4D97-AF65-F5344CB8AC3E}">
        <p14:creationId xmlns:p14="http://schemas.microsoft.com/office/powerpoint/2010/main" val="3481108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a:xfrm>
            <a:off x="1142206" y="1023937"/>
            <a:ext cx="8154988" cy="498475"/>
          </a:xfrm>
        </p:spPr>
        <p:txBody>
          <a:bodyPr>
            <a:normAutofit fontScale="90000"/>
          </a:bodyPr>
          <a:lstStyle/>
          <a:p>
            <a:r>
              <a:rPr lang="en-US" altLang="en-US" sz="3600" dirty="0">
                <a:ea typeface="Calibri" panose="020F0502020204030204" pitchFamily="34" charset="0"/>
                <a:cs typeface="Lucida Sans" panose="020B0602030504020204" pitchFamily="34" charset="0"/>
              </a:rPr>
              <a:t>Incident </a:t>
            </a:r>
            <a:r>
              <a:rPr lang="en-US" altLang="en-US" sz="4900" dirty="0">
                <a:ea typeface="Calibri" panose="020F0502020204030204" pitchFamily="34" charset="0"/>
                <a:cs typeface="Lucida Sans" panose="020B0602030504020204" pitchFamily="34" charset="0"/>
              </a:rPr>
              <a:t>Response</a:t>
            </a:r>
            <a:r>
              <a:rPr lang="en-US" altLang="en-US" sz="3600" dirty="0">
                <a:ea typeface="Calibri" panose="020F0502020204030204" pitchFamily="34" charset="0"/>
                <a:cs typeface="Lucida Sans" panose="020B0602030504020204" pitchFamily="34" charset="0"/>
              </a:rPr>
              <a:t> Plan (IRP)</a:t>
            </a:r>
          </a:p>
        </p:txBody>
      </p:sp>
      <p:sp>
        <p:nvSpPr>
          <p:cNvPr id="11267" name="AutoShape 5"/>
          <p:cNvSpPr>
            <a:spLocks noChangeArrowheads="1"/>
          </p:cNvSpPr>
          <p:nvPr/>
        </p:nvSpPr>
        <p:spPr bwMode="auto">
          <a:xfrm>
            <a:off x="2057400" y="1981200"/>
            <a:ext cx="16002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Preparation</a:t>
            </a:r>
          </a:p>
        </p:txBody>
      </p:sp>
      <p:sp>
        <p:nvSpPr>
          <p:cNvPr id="11268" name="AutoShape 6"/>
          <p:cNvSpPr>
            <a:spLocks noChangeArrowheads="1"/>
          </p:cNvSpPr>
          <p:nvPr/>
        </p:nvSpPr>
        <p:spPr bwMode="auto">
          <a:xfrm>
            <a:off x="2149475" y="2819400"/>
            <a:ext cx="14478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Identification</a:t>
            </a:r>
          </a:p>
        </p:txBody>
      </p:sp>
      <p:sp>
        <p:nvSpPr>
          <p:cNvPr id="11269" name="AutoShape 7"/>
          <p:cNvSpPr>
            <a:spLocks noChangeArrowheads="1"/>
          </p:cNvSpPr>
          <p:nvPr/>
        </p:nvSpPr>
        <p:spPr bwMode="auto">
          <a:xfrm>
            <a:off x="2205038" y="3490914"/>
            <a:ext cx="1371600" cy="606425"/>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Containment</a:t>
            </a:r>
          </a:p>
          <a:p>
            <a:pPr algn="ctr">
              <a:defRPr/>
            </a:pPr>
            <a:r>
              <a:rPr lang="en-US" altLang="en-US" dirty="0"/>
              <a:t>&amp; Escalation</a:t>
            </a:r>
          </a:p>
        </p:txBody>
      </p:sp>
      <p:sp>
        <p:nvSpPr>
          <p:cNvPr id="11270" name="AutoShape 8"/>
          <p:cNvSpPr>
            <a:spLocks noChangeArrowheads="1"/>
          </p:cNvSpPr>
          <p:nvPr/>
        </p:nvSpPr>
        <p:spPr bwMode="auto">
          <a:xfrm>
            <a:off x="2149475" y="4321175"/>
            <a:ext cx="1447800" cy="6858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Analysis &amp;</a:t>
            </a:r>
          </a:p>
          <a:p>
            <a:pPr algn="ctr">
              <a:defRPr/>
            </a:pPr>
            <a:r>
              <a:rPr lang="en-US" altLang="en-US" dirty="0"/>
              <a:t>Eradication</a:t>
            </a:r>
          </a:p>
        </p:txBody>
      </p:sp>
      <p:sp>
        <p:nvSpPr>
          <p:cNvPr id="11271" name="AutoShape 9"/>
          <p:cNvSpPr>
            <a:spLocks noChangeArrowheads="1"/>
          </p:cNvSpPr>
          <p:nvPr/>
        </p:nvSpPr>
        <p:spPr bwMode="auto">
          <a:xfrm>
            <a:off x="2179638" y="5278438"/>
            <a:ext cx="1371600"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Recovery</a:t>
            </a:r>
          </a:p>
        </p:txBody>
      </p:sp>
      <p:sp>
        <p:nvSpPr>
          <p:cNvPr id="11272" name="AutoShape 10"/>
          <p:cNvSpPr>
            <a:spLocks noChangeArrowheads="1"/>
          </p:cNvSpPr>
          <p:nvPr/>
        </p:nvSpPr>
        <p:spPr bwMode="auto">
          <a:xfrm>
            <a:off x="2209800" y="6011863"/>
            <a:ext cx="1341438"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Lessons</a:t>
            </a:r>
          </a:p>
          <a:p>
            <a:pPr algn="ctr">
              <a:defRPr/>
            </a:pPr>
            <a:r>
              <a:rPr lang="en-US" altLang="en-US" dirty="0"/>
              <a:t>Learned</a:t>
            </a:r>
          </a:p>
        </p:txBody>
      </p:sp>
      <p:cxnSp>
        <p:nvCxnSpPr>
          <p:cNvPr id="19465" name="AutoShape 11"/>
          <p:cNvCxnSpPr>
            <a:cxnSpLocks noChangeShapeType="1"/>
            <a:stCxn id="11267" idx="2"/>
            <a:endCxn id="11268" idx="0"/>
          </p:cNvCxnSpPr>
          <p:nvPr/>
        </p:nvCxnSpPr>
        <p:spPr bwMode="auto">
          <a:xfrm rot="16200000" flipH="1">
            <a:off x="2674938" y="2620963"/>
            <a:ext cx="381000" cy="15875"/>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9466" name="AutoShape 12"/>
          <p:cNvCxnSpPr>
            <a:cxnSpLocks noChangeShapeType="1"/>
            <a:stCxn id="11268" idx="2"/>
            <a:endCxn id="11269" idx="0"/>
          </p:cNvCxnSpPr>
          <p:nvPr/>
        </p:nvCxnSpPr>
        <p:spPr bwMode="auto">
          <a:xfrm rot="16200000" flipH="1">
            <a:off x="2774951" y="3375026"/>
            <a:ext cx="214313" cy="17463"/>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9467" name="AutoShape 13"/>
          <p:cNvCxnSpPr>
            <a:cxnSpLocks noChangeShapeType="1"/>
            <a:stCxn id="11269" idx="2"/>
            <a:endCxn id="11270" idx="0"/>
          </p:cNvCxnSpPr>
          <p:nvPr/>
        </p:nvCxnSpPr>
        <p:spPr bwMode="auto">
          <a:xfrm rot="5400000">
            <a:off x="2770189" y="4200526"/>
            <a:ext cx="223837" cy="17463"/>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9468" name="AutoShape 14"/>
          <p:cNvCxnSpPr>
            <a:cxnSpLocks noChangeShapeType="1"/>
            <a:stCxn id="11270" idx="2"/>
            <a:endCxn id="11271" idx="0"/>
          </p:cNvCxnSpPr>
          <p:nvPr/>
        </p:nvCxnSpPr>
        <p:spPr bwMode="auto">
          <a:xfrm rot="5400000">
            <a:off x="2733676" y="5138739"/>
            <a:ext cx="271463" cy="7937"/>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9469" name="AutoShape 15"/>
          <p:cNvCxnSpPr>
            <a:cxnSpLocks noChangeShapeType="1"/>
            <a:stCxn id="11271" idx="2"/>
            <a:endCxn id="11272" idx="0"/>
          </p:cNvCxnSpPr>
          <p:nvPr/>
        </p:nvCxnSpPr>
        <p:spPr bwMode="auto">
          <a:xfrm rot="16200000" flipH="1">
            <a:off x="2772570" y="5904708"/>
            <a:ext cx="200025" cy="14287"/>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9470" name="Text Box 16"/>
          <p:cNvSpPr txBox="1">
            <a:spLocks noChangeArrowheads="1"/>
          </p:cNvSpPr>
          <p:nvPr/>
        </p:nvSpPr>
        <p:spPr bwMode="auto">
          <a:xfrm>
            <a:off x="3946525" y="2093913"/>
            <a:ext cx="2546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Plan PRIOR to Incident</a:t>
            </a:r>
          </a:p>
        </p:txBody>
      </p:sp>
      <p:sp>
        <p:nvSpPr>
          <p:cNvPr id="19471" name="Text Box 17"/>
          <p:cNvSpPr txBox="1">
            <a:spLocks noChangeArrowheads="1"/>
          </p:cNvSpPr>
          <p:nvPr/>
        </p:nvSpPr>
        <p:spPr bwMode="auto">
          <a:xfrm>
            <a:off x="3790950" y="2909888"/>
            <a:ext cx="3524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Determine what is/has happened</a:t>
            </a:r>
          </a:p>
        </p:txBody>
      </p:sp>
      <p:sp>
        <p:nvSpPr>
          <p:cNvPr id="19472" name="Text Box 18"/>
          <p:cNvSpPr txBox="1">
            <a:spLocks noChangeArrowheads="1"/>
          </p:cNvSpPr>
          <p:nvPr/>
        </p:nvSpPr>
        <p:spPr bwMode="auto">
          <a:xfrm>
            <a:off x="3938588" y="3490913"/>
            <a:ext cx="1517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Limit incident</a:t>
            </a:r>
          </a:p>
        </p:txBody>
      </p:sp>
      <p:sp>
        <p:nvSpPr>
          <p:cNvPr id="19473" name="Text Box 19"/>
          <p:cNvSpPr txBox="1">
            <a:spLocks noChangeArrowheads="1"/>
          </p:cNvSpPr>
          <p:nvPr/>
        </p:nvSpPr>
        <p:spPr bwMode="auto">
          <a:xfrm>
            <a:off x="3738563" y="4335463"/>
            <a:ext cx="2508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Determine and remove</a:t>
            </a:r>
          </a:p>
          <a:p>
            <a:pPr algn="ctr"/>
            <a:r>
              <a:rPr lang="en-US" altLang="en-US"/>
              <a:t>root cause </a:t>
            </a:r>
          </a:p>
        </p:txBody>
      </p:sp>
      <p:sp>
        <p:nvSpPr>
          <p:cNvPr id="19474" name="Text Box 21"/>
          <p:cNvSpPr txBox="1">
            <a:spLocks noChangeArrowheads="1"/>
          </p:cNvSpPr>
          <p:nvPr/>
        </p:nvSpPr>
        <p:spPr bwMode="auto">
          <a:xfrm>
            <a:off x="3941763" y="5202238"/>
            <a:ext cx="2000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Return operations</a:t>
            </a:r>
          </a:p>
          <a:p>
            <a:pPr algn="ctr"/>
            <a:r>
              <a:rPr lang="en-US" altLang="en-US"/>
              <a:t>to normal</a:t>
            </a:r>
          </a:p>
        </p:txBody>
      </p:sp>
      <p:sp>
        <p:nvSpPr>
          <p:cNvPr id="19475" name="Text Box 22"/>
          <p:cNvSpPr txBox="1">
            <a:spLocks noChangeArrowheads="1"/>
          </p:cNvSpPr>
          <p:nvPr/>
        </p:nvSpPr>
        <p:spPr bwMode="auto">
          <a:xfrm>
            <a:off x="3790950" y="5957888"/>
            <a:ext cx="2457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Process improvement:</a:t>
            </a:r>
          </a:p>
          <a:p>
            <a:pPr algn="ctr"/>
            <a:r>
              <a:rPr lang="en-US" altLang="en-US"/>
              <a:t>Plan for the future</a:t>
            </a:r>
          </a:p>
        </p:txBody>
      </p:sp>
      <p:sp>
        <p:nvSpPr>
          <p:cNvPr id="30" name="AutoShape 7"/>
          <p:cNvSpPr>
            <a:spLocks noChangeArrowheads="1"/>
          </p:cNvSpPr>
          <p:nvPr/>
        </p:nvSpPr>
        <p:spPr bwMode="auto">
          <a:xfrm>
            <a:off x="6248400" y="4321175"/>
            <a:ext cx="13716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Notification</a:t>
            </a:r>
          </a:p>
        </p:txBody>
      </p:sp>
      <p:sp>
        <p:nvSpPr>
          <p:cNvPr id="31" name="AutoShape 7"/>
          <p:cNvSpPr>
            <a:spLocks noChangeArrowheads="1"/>
          </p:cNvSpPr>
          <p:nvPr/>
        </p:nvSpPr>
        <p:spPr bwMode="auto">
          <a:xfrm>
            <a:off x="6248400" y="5195888"/>
            <a:ext cx="1371600"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Ex-Post</a:t>
            </a:r>
          </a:p>
          <a:p>
            <a:pPr algn="ctr">
              <a:defRPr/>
            </a:pPr>
            <a:r>
              <a:rPr lang="en-US" altLang="en-US" dirty="0"/>
              <a:t>Response</a:t>
            </a:r>
          </a:p>
        </p:txBody>
      </p:sp>
      <p:cxnSp>
        <p:nvCxnSpPr>
          <p:cNvPr id="19478" name="Elbow Connector 23"/>
          <p:cNvCxnSpPr>
            <a:cxnSpLocks noChangeShapeType="1"/>
            <a:stCxn id="11269" idx="2"/>
            <a:endCxn id="30" idx="0"/>
          </p:cNvCxnSpPr>
          <p:nvPr/>
        </p:nvCxnSpPr>
        <p:spPr bwMode="auto">
          <a:xfrm rot="16200000" flipH="1">
            <a:off x="4800601" y="2187576"/>
            <a:ext cx="223837" cy="4043362"/>
          </a:xfrm>
          <a:prstGeom prst="bentConnector3">
            <a:avLst>
              <a:gd name="adj1" fmla="val 50000"/>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9479" name="Straight Arrow Connector 25"/>
          <p:cNvCxnSpPr>
            <a:cxnSpLocks noChangeShapeType="1"/>
            <a:stCxn id="30" idx="2"/>
            <a:endCxn id="31" idx="0"/>
          </p:cNvCxnSpPr>
          <p:nvPr/>
        </p:nvCxnSpPr>
        <p:spPr bwMode="auto">
          <a:xfrm>
            <a:off x="6934200" y="4778376"/>
            <a:ext cx="0" cy="4175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9480" name="TextBox 26"/>
          <p:cNvSpPr txBox="1">
            <a:spLocks noChangeArrowheads="1"/>
          </p:cNvSpPr>
          <p:nvPr/>
        </p:nvSpPr>
        <p:spPr bwMode="auto">
          <a:xfrm>
            <a:off x="7732714" y="4303713"/>
            <a:ext cx="1787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Notify any data </a:t>
            </a:r>
          </a:p>
          <a:p>
            <a:r>
              <a:rPr lang="en-US" altLang="en-US"/>
              <a:t>breach victims</a:t>
            </a:r>
          </a:p>
        </p:txBody>
      </p:sp>
      <p:sp>
        <p:nvSpPr>
          <p:cNvPr id="19481" name="TextBox 27"/>
          <p:cNvSpPr txBox="1">
            <a:spLocks noChangeArrowheads="1"/>
          </p:cNvSpPr>
          <p:nvPr/>
        </p:nvSpPr>
        <p:spPr bwMode="auto">
          <a:xfrm>
            <a:off x="3946526" y="3840164"/>
            <a:ext cx="17240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[If data breach]</a:t>
            </a:r>
          </a:p>
        </p:txBody>
      </p:sp>
      <p:sp>
        <p:nvSpPr>
          <p:cNvPr id="19482" name="TextBox 11263"/>
          <p:cNvSpPr txBox="1">
            <a:spLocks noChangeArrowheads="1"/>
          </p:cNvSpPr>
          <p:nvPr/>
        </p:nvSpPr>
        <p:spPr bwMode="auto">
          <a:xfrm>
            <a:off x="7853364" y="5222876"/>
            <a:ext cx="23272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Establish call center,</a:t>
            </a:r>
          </a:p>
          <a:p>
            <a:r>
              <a:rPr lang="en-US" altLang="en-US"/>
              <a:t>reparation activities</a:t>
            </a:r>
          </a:p>
        </p:txBody>
      </p:sp>
    </p:spTree>
    <p:extLst>
      <p:ext uri="{BB962C8B-B14F-4D97-AF65-F5344CB8AC3E}">
        <p14:creationId xmlns:p14="http://schemas.microsoft.com/office/powerpoint/2010/main" val="769102630"/>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38200" y="956213"/>
            <a:ext cx="8154988" cy="498475"/>
          </a:xfrm>
        </p:spPr>
        <p:txBody>
          <a:bodyPr>
            <a:normAutofit fontScale="90000"/>
          </a:bodyPr>
          <a:lstStyle/>
          <a:p>
            <a:r>
              <a:rPr lang="en-US" altLang="en-US" sz="3600" dirty="0">
                <a:ea typeface="Calibri" panose="020F0502020204030204" pitchFamily="34" charset="0"/>
                <a:cs typeface="Lucida Sans" panose="020B0602030504020204" pitchFamily="34" charset="0"/>
              </a:rPr>
              <a:t>Stage 1: </a:t>
            </a:r>
            <a:r>
              <a:rPr lang="en-US" altLang="en-US" sz="4900" dirty="0">
                <a:ea typeface="Calibri" panose="020F0502020204030204" pitchFamily="34" charset="0"/>
                <a:cs typeface="Lucida Sans" panose="020B0602030504020204" pitchFamily="34" charset="0"/>
              </a:rPr>
              <a:t>Preparation</a:t>
            </a:r>
          </a:p>
        </p:txBody>
      </p:sp>
      <p:sp>
        <p:nvSpPr>
          <p:cNvPr id="21507" name="Rectangle 3"/>
          <p:cNvSpPr>
            <a:spLocks noGrp="1" noChangeArrowheads="1"/>
          </p:cNvSpPr>
          <p:nvPr>
            <p:ph idx="1"/>
          </p:nvPr>
        </p:nvSpPr>
        <p:spPr/>
        <p:txBody>
          <a:bodyPr>
            <a:normAutofit/>
          </a:bodyPr>
          <a:lstStyle/>
          <a:p>
            <a:pPr>
              <a:lnSpc>
                <a:spcPct val="90000"/>
              </a:lnSpc>
            </a:pPr>
            <a:r>
              <a:rPr lang="en-US" altLang="en-US" dirty="0">
                <a:latin typeface="Calibri" panose="020F0502020204030204" pitchFamily="34" charset="0"/>
                <a:ea typeface="ヒラギノ角ゴ Pro W3"/>
                <a:cs typeface="ヒラギノ角ゴ Pro W3"/>
              </a:rPr>
              <a:t>What shall we do if different types of incidents occur?  (BIA helps)</a:t>
            </a:r>
          </a:p>
          <a:p>
            <a:pPr>
              <a:lnSpc>
                <a:spcPct val="90000"/>
              </a:lnSpc>
            </a:pPr>
            <a:r>
              <a:rPr lang="en-US" altLang="en-US" dirty="0">
                <a:latin typeface="Calibri" panose="020F0502020204030204" pitchFamily="34" charset="0"/>
                <a:ea typeface="ヒラギノ角ゴ Pro W3"/>
                <a:cs typeface="ヒラギノ角ゴ Pro W3"/>
              </a:rPr>
              <a:t>When is the incident management team called?</a:t>
            </a:r>
          </a:p>
          <a:p>
            <a:pPr>
              <a:lnSpc>
                <a:spcPct val="90000"/>
              </a:lnSpc>
            </a:pPr>
            <a:r>
              <a:rPr lang="en-US" altLang="en-US" dirty="0">
                <a:latin typeface="Calibri" panose="020F0502020204030204" pitchFamily="34" charset="0"/>
                <a:ea typeface="ヒラギノ角ゴ Pro W3"/>
                <a:cs typeface="ヒラギノ角ゴ Pro W3"/>
              </a:rPr>
              <a:t>How can governmental agencies or law enforcement help?</a:t>
            </a:r>
          </a:p>
          <a:p>
            <a:pPr>
              <a:lnSpc>
                <a:spcPct val="90000"/>
              </a:lnSpc>
            </a:pPr>
            <a:r>
              <a:rPr lang="en-US" altLang="en-US" dirty="0">
                <a:latin typeface="Calibri" panose="020F0502020204030204" pitchFamily="34" charset="0"/>
                <a:ea typeface="ヒラギノ角ゴ Pro W3"/>
                <a:cs typeface="ヒラギノ角ゴ Pro W3"/>
              </a:rPr>
              <a:t>When do we involve law enforcement?</a:t>
            </a:r>
          </a:p>
          <a:p>
            <a:pPr>
              <a:lnSpc>
                <a:spcPct val="90000"/>
              </a:lnSpc>
            </a:pPr>
            <a:r>
              <a:rPr lang="en-US" altLang="en-US" dirty="0">
                <a:latin typeface="Calibri" panose="020F0502020204030204" pitchFamily="34" charset="0"/>
                <a:ea typeface="ヒラギノ角ゴ Pro W3"/>
                <a:cs typeface="ヒラギノ角ゴ Pro W3"/>
              </a:rPr>
              <a:t>What equipment do we need to handle an incident?</a:t>
            </a:r>
          </a:p>
          <a:p>
            <a:pPr>
              <a:lnSpc>
                <a:spcPct val="90000"/>
              </a:lnSpc>
            </a:pPr>
            <a:r>
              <a:rPr lang="en-US" altLang="en-US" dirty="0">
                <a:latin typeface="Calibri" panose="020F0502020204030204" pitchFamily="34" charset="0"/>
                <a:ea typeface="ヒラギノ角ゴ Pro W3"/>
                <a:cs typeface="ヒラギノ角ゴ Pro W3"/>
              </a:rPr>
              <a:t>What shall we do to prevent or discourage incidents from occurring? (e.g. banners, policies)</a:t>
            </a:r>
          </a:p>
          <a:p>
            <a:pPr>
              <a:lnSpc>
                <a:spcPct val="90000"/>
              </a:lnSpc>
            </a:pPr>
            <a:r>
              <a:rPr lang="en-US" altLang="en-US" dirty="0">
                <a:latin typeface="Calibri" panose="020F0502020204030204" pitchFamily="34" charset="0"/>
                <a:ea typeface="ヒラギノ角ゴ Pro W3"/>
                <a:cs typeface="ヒラギノ角ゴ Pro W3"/>
              </a:rPr>
              <a:t>Where on-site &amp; off-site shall we keep the IRP?  </a:t>
            </a:r>
            <a:endParaRPr lang="en-US" altLang="en-US" dirty="0" smtClean="0">
              <a:latin typeface="Calibri" panose="020F0502020204030204" pitchFamily="34" charset="0"/>
              <a:ea typeface="ヒラギノ角ゴ Pro W3"/>
              <a:cs typeface="ヒラギノ角ゴ Pro W3"/>
            </a:endParaRPr>
          </a:p>
        </p:txBody>
      </p:sp>
    </p:spTree>
    <p:extLst>
      <p:ext uri="{BB962C8B-B14F-4D97-AF65-F5344CB8AC3E}">
        <p14:creationId xmlns:p14="http://schemas.microsoft.com/office/powerpoint/2010/main" val="902626758"/>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38200" y="943334"/>
            <a:ext cx="8154988" cy="498475"/>
          </a:xfrm>
        </p:spPr>
        <p:txBody>
          <a:bodyPr>
            <a:normAutofit fontScale="90000"/>
          </a:bodyPr>
          <a:lstStyle/>
          <a:p>
            <a:r>
              <a:rPr lang="en-US" altLang="en-US" sz="4900" dirty="0">
                <a:ea typeface="Calibri" panose="020F0502020204030204" pitchFamily="34" charset="0"/>
                <a:cs typeface="Lucida Sans" panose="020B0602030504020204" pitchFamily="34" charset="0"/>
              </a:rPr>
              <a:t>Stage</a:t>
            </a:r>
            <a:r>
              <a:rPr lang="en-US" altLang="en-US" sz="3600" dirty="0">
                <a:ea typeface="Calibri" panose="020F0502020204030204" pitchFamily="34" charset="0"/>
                <a:cs typeface="Lucida Sans" panose="020B0602030504020204" pitchFamily="34" charset="0"/>
              </a:rPr>
              <a:t> 1: Preparation</a:t>
            </a:r>
          </a:p>
        </p:txBody>
      </p:sp>
      <p:sp>
        <p:nvSpPr>
          <p:cNvPr id="21507" name="Rectangle 3"/>
          <p:cNvSpPr>
            <a:spLocks noGrp="1" noChangeArrowheads="1"/>
          </p:cNvSpPr>
          <p:nvPr>
            <p:ph idx="1"/>
          </p:nvPr>
        </p:nvSpPr>
        <p:spPr/>
        <p:txBody>
          <a:bodyPr>
            <a:normAutofit/>
          </a:bodyPr>
          <a:lstStyle/>
          <a:p>
            <a:pPr>
              <a:lnSpc>
                <a:spcPct val="90000"/>
              </a:lnSpc>
            </a:pPr>
            <a:r>
              <a:rPr lang="en-US" altLang="en-US" dirty="0" smtClean="0">
                <a:latin typeface="Calibri" panose="020F0502020204030204" pitchFamily="34" charset="0"/>
                <a:ea typeface="ヒラギノ角ゴ Pro W3"/>
                <a:cs typeface="ヒラギノ角ゴ Pro W3"/>
              </a:rPr>
              <a:t>Data Collection</a:t>
            </a:r>
          </a:p>
          <a:p>
            <a:pPr>
              <a:lnSpc>
                <a:spcPct val="90000"/>
              </a:lnSpc>
            </a:pPr>
            <a:r>
              <a:rPr lang="en-US" altLang="en-US" dirty="0" err="1" smtClean="0">
                <a:latin typeface="Calibri" panose="020F0502020204030204" pitchFamily="34" charset="0"/>
                <a:ea typeface="ヒラギノ角ゴ Pro W3"/>
                <a:cs typeface="ヒラギノ角ゴ Pro W3"/>
              </a:rPr>
              <a:t>SkillsSet</a:t>
            </a:r>
            <a:r>
              <a:rPr lang="en-US" altLang="en-US" dirty="0" smtClean="0">
                <a:latin typeface="Calibri" panose="020F0502020204030204" pitchFamily="34" charset="0"/>
                <a:ea typeface="ヒラギノ角ゴ Pro W3"/>
                <a:cs typeface="ヒラギノ角ゴ Pro W3"/>
              </a:rPr>
              <a:t> - Team</a:t>
            </a:r>
          </a:p>
          <a:p>
            <a:pPr>
              <a:lnSpc>
                <a:spcPct val="90000"/>
              </a:lnSpc>
            </a:pPr>
            <a:r>
              <a:rPr lang="en-US" altLang="en-US" dirty="0" smtClean="0">
                <a:latin typeface="Calibri" panose="020F0502020204030204" pitchFamily="34" charset="0"/>
                <a:ea typeface="ヒラギノ角ゴ Pro W3"/>
                <a:cs typeface="ヒラギノ角ゴ Pro W3"/>
              </a:rPr>
              <a:t>Appropriate Authority</a:t>
            </a:r>
          </a:p>
          <a:p>
            <a:pPr>
              <a:lnSpc>
                <a:spcPct val="90000"/>
              </a:lnSpc>
            </a:pPr>
            <a:r>
              <a:rPr lang="en-US" altLang="en-US" dirty="0" smtClean="0">
                <a:latin typeface="Calibri" panose="020F0502020204030204" pitchFamily="34" charset="0"/>
                <a:ea typeface="ヒラギノ角ゴ Pro W3"/>
                <a:cs typeface="ヒラギノ角ゴ Pro W3"/>
              </a:rPr>
              <a:t>Existing Assets</a:t>
            </a:r>
            <a:endParaRPr lang="en-US" altLang="en-US" dirty="0">
              <a:latin typeface="Calibri" panose="020F0502020204030204" pitchFamily="34" charset="0"/>
              <a:ea typeface="ヒラギノ角ゴ Pro W3"/>
              <a:cs typeface="ヒラギノ角ゴ Pro W3"/>
            </a:endParaRPr>
          </a:p>
        </p:txBody>
      </p:sp>
    </p:spTree>
    <p:extLst>
      <p:ext uri="{BB962C8B-B14F-4D97-AF65-F5344CB8AC3E}">
        <p14:creationId xmlns:p14="http://schemas.microsoft.com/office/powerpoint/2010/main" val="4090705010"/>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284847" y="724393"/>
            <a:ext cx="8154988"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Preparation - Data Collection</a:t>
            </a:r>
            <a:endParaRPr lang="en-US" altLang="en-US" sz="3600" dirty="0">
              <a:ea typeface="Calibri" panose="020F0502020204030204" pitchFamily="34" charset="0"/>
              <a:cs typeface="Lucida Sans" panose="020B0602030504020204" pitchFamily="34" charset="0"/>
            </a:endParaRPr>
          </a:p>
        </p:txBody>
      </p:sp>
      <p:sp>
        <p:nvSpPr>
          <p:cNvPr id="22531" name="Rectangle 3"/>
          <p:cNvSpPr>
            <a:spLocks noGrp="1" noChangeArrowheads="1"/>
          </p:cNvSpPr>
          <p:nvPr>
            <p:ph idx="1"/>
          </p:nvPr>
        </p:nvSpPr>
        <p:spPr>
          <a:xfrm>
            <a:off x="1284847" y="1331890"/>
            <a:ext cx="8229600" cy="4572000"/>
          </a:xfrm>
        </p:spPr>
        <p:txBody>
          <a:bodyPr>
            <a:noAutofit/>
          </a:bodyPr>
          <a:lstStyle/>
          <a:p>
            <a:pPr>
              <a:lnSpc>
                <a:spcPct val="80000"/>
              </a:lnSpc>
              <a:buFont typeface="Wingdings" panose="05000000000000000000" pitchFamily="2" charset="2"/>
              <a:buNone/>
            </a:pPr>
            <a:r>
              <a:rPr lang="en-US" altLang="en-US" sz="1600" dirty="0">
                <a:latin typeface="Calibri" panose="020F0502020204030204" pitchFamily="34" charset="0"/>
                <a:ea typeface="ヒラギノ角ゴ Pro W3"/>
                <a:cs typeface="ヒラギノ角ゴ Pro W3"/>
              </a:rPr>
              <a:t>Organization must have sufficient detection &amp; monitoring capabilities to detect incidents in a timely manner</a:t>
            </a:r>
          </a:p>
          <a:p>
            <a:pPr>
              <a:lnSpc>
                <a:spcPct val="80000"/>
              </a:lnSpc>
              <a:buFont typeface="Wingdings" panose="05000000000000000000" pitchFamily="2" charset="2"/>
              <a:buNone/>
            </a:pPr>
            <a:endParaRPr lang="en-US" altLang="en-US" sz="1600" b="1" dirty="0">
              <a:latin typeface="Calibri" panose="020F0502020204030204" pitchFamily="34" charset="0"/>
              <a:ea typeface="ヒラギノ角ゴ Pro W3"/>
              <a:cs typeface="ヒラギノ角ゴ Pro W3"/>
            </a:endParaRPr>
          </a:p>
          <a:p>
            <a:pPr>
              <a:lnSpc>
                <a:spcPct val="80000"/>
              </a:lnSpc>
              <a:buFont typeface="Wingdings" panose="05000000000000000000" pitchFamily="2" charset="2"/>
              <a:buNone/>
            </a:pPr>
            <a:r>
              <a:rPr lang="en-US" altLang="en-US" sz="1600" b="1" dirty="0">
                <a:latin typeface="Calibri" panose="020F0502020204030204" pitchFamily="34" charset="0"/>
                <a:ea typeface="ヒラギノ角ゴ Pro W3"/>
                <a:cs typeface="ヒラギノ角ゴ Pro W3"/>
              </a:rPr>
              <a:t>Proactive Detection</a:t>
            </a:r>
            <a:r>
              <a:rPr lang="en-US" altLang="en-US" sz="1600" dirty="0">
                <a:latin typeface="Calibri" panose="020F0502020204030204" pitchFamily="34" charset="0"/>
                <a:ea typeface="ヒラギノ角ゴ Pro W3"/>
                <a:cs typeface="ヒラギノ角ゴ Pro W3"/>
              </a:rPr>
              <a:t> includes:</a:t>
            </a:r>
          </a:p>
          <a:p>
            <a:pPr>
              <a:lnSpc>
                <a:spcPct val="80000"/>
              </a:lnSpc>
            </a:pPr>
            <a:r>
              <a:rPr lang="en-US" altLang="en-US" sz="1600" dirty="0">
                <a:latin typeface="Calibri" panose="020F0502020204030204" pitchFamily="34" charset="0"/>
                <a:ea typeface="ヒラギノ角ゴ Pro W3"/>
                <a:cs typeface="ヒラギノ角ゴ Pro W3"/>
              </a:rPr>
              <a:t>Network Intrusion Detection/Prevention System (NIDS/NIPS)</a:t>
            </a:r>
          </a:p>
          <a:p>
            <a:pPr>
              <a:lnSpc>
                <a:spcPct val="80000"/>
              </a:lnSpc>
            </a:pPr>
            <a:r>
              <a:rPr lang="en-US" altLang="en-US" sz="1600" dirty="0">
                <a:latin typeface="Calibri" panose="020F0502020204030204" pitchFamily="34" charset="0"/>
                <a:ea typeface="ヒラギノ角ゴ Pro W3"/>
                <a:cs typeface="ヒラギノ角ゴ Pro W3"/>
              </a:rPr>
              <a:t>Host Intrusion Detection/Prevention System (HIDS/HIPS) </a:t>
            </a:r>
          </a:p>
          <a:p>
            <a:pPr>
              <a:lnSpc>
                <a:spcPct val="80000"/>
              </a:lnSpc>
            </a:pPr>
            <a:r>
              <a:rPr lang="en-US" altLang="en-US" sz="1600" dirty="0">
                <a:latin typeface="Calibri" panose="020F0502020204030204" pitchFamily="34" charset="0"/>
                <a:ea typeface="ヒラギノ角ゴ Pro W3"/>
                <a:cs typeface="ヒラギノ角ゴ Pro W3"/>
              </a:rPr>
              <a:t>Antivirus, Endpoint Security Suite</a:t>
            </a:r>
          </a:p>
          <a:p>
            <a:pPr>
              <a:lnSpc>
                <a:spcPct val="80000"/>
              </a:lnSpc>
            </a:pPr>
            <a:r>
              <a:rPr lang="en-US" altLang="en-US" sz="1600" dirty="0">
                <a:latin typeface="Calibri" panose="020F0502020204030204" pitchFamily="34" charset="0"/>
                <a:ea typeface="ヒラギノ角ゴ Pro W3"/>
                <a:cs typeface="ヒラギノ角ゴ Pro W3"/>
              </a:rPr>
              <a:t>Security Information and Event Management (Logs)</a:t>
            </a:r>
          </a:p>
          <a:p>
            <a:pPr>
              <a:lnSpc>
                <a:spcPct val="80000"/>
              </a:lnSpc>
            </a:pPr>
            <a:r>
              <a:rPr lang="en-US" altLang="en-US" sz="1600" dirty="0">
                <a:latin typeface="Calibri" panose="020F0502020204030204" pitchFamily="34" charset="0"/>
                <a:ea typeface="ヒラギノ角ゴ Pro W3"/>
                <a:cs typeface="ヒラギノ角ゴ Pro W3"/>
              </a:rPr>
              <a:t>Vulnerability/audit testing</a:t>
            </a:r>
          </a:p>
          <a:p>
            <a:pPr>
              <a:lnSpc>
                <a:spcPct val="80000"/>
              </a:lnSpc>
            </a:pPr>
            <a:r>
              <a:rPr lang="en-US" altLang="en-US" sz="1600" dirty="0">
                <a:latin typeface="Calibri" panose="020F0502020204030204" pitchFamily="34" charset="0"/>
                <a:ea typeface="ヒラギノ角ゴ Pro W3"/>
                <a:cs typeface="ヒラギノ角ゴ Pro W3"/>
              </a:rPr>
              <a:t>System Baselines, Sniffer</a:t>
            </a:r>
          </a:p>
          <a:p>
            <a:pPr>
              <a:lnSpc>
                <a:spcPct val="80000"/>
              </a:lnSpc>
            </a:pPr>
            <a:r>
              <a:rPr lang="en-US" altLang="en-US" sz="1600" dirty="0">
                <a:latin typeface="Calibri" panose="020F0502020204030204" pitchFamily="34" charset="0"/>
                <a:ea typeface="ヒラギノ角ゴ Pro W3"/>
                <a:cs typeface="ヒラギノ角ゴ Pro W3"/>
              </a:rPr>
              <a:t>Centralized Incident Management System </a:t>
            </a:r>
          </a:p>
          <a:p>
            <a:pPr marL="342900" lvl="1" indent="-342900">
              <a:lnSpc>
                <a:spcPct val="80000"/>
              </a:lnSpc>
            </a:pPr>
            <a:r>
              <a:rPr lang="en-US" altLang="en-US" sz="1600" dirty="0">
                <a:latin typeface="Calibri" panose="020F0502020204030204" pitchFamily="34" charset="0"/>
                <a:ea typeface="ヒラギノ角ゴ Pro W3"/>
                <a:cs typeface="ヒラギノ角ゴ Pro W3"/>
              </a:rPr>
              <a:t>Input: Server, system logs</a:t>
            </a:r>
          </a:p>
          <a:p>
            <a:pPr marL="342900" lvl="1" indent="-342900">
              <a:lnSpc>
                <a:spcPct val="80000"/>
              </a:lnSpc>
            </a:pPr>
            <a:r>
              <a:rPr lang="en-US" altLang="en-US" sz="1600" dirty="0">
                <a:latin typeface="Calibri" panose="020F0502020204030204" pitchFamily="34" charset="0"/>
                <a:ea typeface="ヒラギノ角ゴ Pro W3"/>
                <a:cs typeface="ヒラギノ角ゴ Pro W3"/>
              </a:rPr>
              <a:t>Coordinates &amp; co-relates logs from many systems</a:t>
            </a:r>
          </a:p>
          <a:p>
            <a:pPr marL="342900" lvl="1" indent="-342900">
              <a:lnSpc>
                <a:spcPct val="80000"/>
              </a:lnSpc>
            </a:pPr>
            <a:r>
              <a:rPr lang="en-US" altLang="en-US" sz="1600" dirty="0">
                <a:latin typeface="Calibri" panose="020F0502020204030204" pitchFamily="34" charset="0"/>
                <a:ea typeface="ヒラギノ角ゴ Pro W3"/>
                <a:cs typeface="ヒラギノ角ゴ Pro W3"/>
              </a:rPr>
              <a:t>Tracks status of incidents to closure</a:t>
            </a:r>
          </a:p>
          <a:p>
            <a:pPr>
              <a:lnSpc>
                <a:spcPct val="80000"/>
              </a:lnSpc>
              <a:buFont typeface="Wingdings" panose="05000000000000000000" pitchFamily="2" charset="2"/>
              <a:buNone/>
            </a:pPr>
            <a:endParaRPr lang="en-US" altLang="en-US" sz="1600" b="1" dirty="0">
              <a:latin typeface="Calibri" panose="020F0502020204030204" pitchFamily="34" charset="0"/>
              <a:ea typeface="ヒラギノ角ゴ Pro W3"/>
              <a:cs typeface="ヒラギノ角ゴ Pro W3"/>
            </a:endParaRPr>
          </a:p>
          <a:p>
            <a:pPr>
              <a:lnSpc>
                <a:spcPct val="80000"/>
              </a:lnSpc>
              <a:buFont typeface="Wingdings" panose="05000000000000000000" pitchFamily="2" charset="2"/>
              <a:buNone/>
            </a:pPr>
            <a:r>
              <a:rPr lang="en-US" altLang="en-US" sz="1600" b="1" dirty="0">
                <a:latin typeface="Calibri" panose="020F0502020204030204" pitchFamily="34" charset="0"/>
                <a:ea typeface="ヒラギノ角ゴ Pro W3"/>
                <a:cs typeface="ヒラギノ角ゴ Pro W3"/>
              </a:rPr>
              <a:t>Reactive Detection</a:t>
            </a:r>
            <a:r>
              <a:rPr lang="en-US" altLang="en-US" sz="1600" dirty="0">
                <a:latin typeface="Calibri" panose="020F0502020204030204" pitchFamily="34" charset="0"/>
                <a:ea typeface="ヒラギノ角ゴ Pro W3"/>
                <a:cs typeface="ヒラギノ角ゴ Pro W3"/>
              </a:rPr>
              <a:t>: Reports of unusual or suspicious activity</a:t>
            </a:r>
          </a:p>
        </p:txBody>
      </p:sp>
    </p:spTree>
    <p:extLst>
      <p:ext uri="{BB962C8B-B14F-4D97-AF65-F5344CB8AC3E}">
        <p14:creationId xmlns:p14="http://schemas.microsoft.com/office/powerpoint/2010/main" val="1068824716"/>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39788" y="770732"/>
            <a:ext cx="8229600" cy="498475"/>
          </a:xfrm>
        </p:spPr>
        <p:txBody>
          <a:bodyPr>
            <a:normAutofit fontScale="90000"/>
          </a:bodyPr>
          <a:lstStyle/>
          <a:p>
            <a:r>
              <a:rPr lang="en-US" altLang="en-US" sz="4900" dirty="0">
                <a:ea typeface="Calibri" panose="020F0502020204030204" pitchFamily="34" charset="0"/>
                <a:cs typeface="Lucida Sans" panose="020B0602030504020204" pitchFamily="34" charset="0"/>
              </a:rPr>
              <a:t>Incidents</a:t>
            </a:r>
            <a:r>
              <a:rPr lang="en-US" altLang="en-US" sz="3600" dirty="0">
                <a:ea typeface="Calibri" panose="020F0502020204030204" pitchFamily="34" charset="0"/>
                <a:cs typeface="Lucida Sans" panose="020B0602030504020204" pitchFamily="34" charset="0"/>
              </a:rPr>
              <a:t> may include…</a:t>
            </a:r>
            <a:endParaRPr lang="en-US" altLang="en-US" dirty="0" smtClean="0">
              <a:ea typeface="Calibri" panose="020F0502020204030204" pitchFamily="34" charset="0"/>
              <a:cs typeface="Lucida Sans" panose="020B0602030504020204" pitchFamily="34" charset="0"/>
            </a:endParaRPr>
          </a:p>
        </p:txBody>
      </p:sp>
      <p:sp>
        <p:nvSpPr>
          <p:cNvPr id="24579" name="Text Placeholder 2"/>
          <p:cNvSpPr>
            <a:spLocks noGrp="1"/>
          </p:cNvSpPr>
          <p:nvPr>
            <p:ph type="body" idx="1"/>
          </p:nvPr>
        </p:nvSpPr>
        <p:spPr>
          <a:xfrm>
            <a:off x="927101" y="1301517"/>
            <a:ext cx="5157787" cy="823912"/>
          </a:xfrm>
        </p:spPr>
        <p:txBody>
          <a:bodyPr/>
          <a:lstStyle/>
          <a:p>
            <a:r>
              <a:rPr lang="en-US" altLang="en-US" dirty="0" smtClean="0">
                <a:latin typeface="Calibri" panose="020F0502020204030204" pitchFamily="34" charset="0"/>
                <a:ea typeface="ヒラギノ角ゴ Pro W3"/>
                <a:cs typeface="ヒラギノ角ゴ Pro W3"/>
              </a:rPr>
              <a:t>IT Detects</a:t>
            </a:r>
          </a:p>
        </p:txBody>
      </p:sp>
      <p:sp>
        <p:nvSpPr>
          <p:cNvPr id="24580" name="Content Placeholder 3"/>
          <p:cNvSpPr>
            <a:spLocks noGrp="1"/>
          </p:cNvSpPr>
          <p:nvPr>
            <p:ph sz="half" idx="2"/>
          </p:nvPr>
        </p:nvSpPr>
        <p:spPr>
          <a:xfrm>
            <a:off x="839788" y="2157739"/>
            <a:ext cx="5157787" cy="3684588"/>
          </a:xfrm>
        </p:spPr>
        <p:txBody>
          <a:bodyPr>
            <a:normAutofit fontScale="92500" lnSpcReduction="20000"/>
          </a:bodyPr>
          <a:lstStyle/>
          <a:p>
            <a:r>
              <a:rPr lang="en-US" altLang="en-US" dirty="0" smtClean="0">
                <a:latin typeface="Calibri" panose="020F0502020204030204" pitchFamily="34" charset="0"/>
                <a:ea typeface="ヒラギノ角ゴ Pro W3"/>
                <a:cs typeface="ヒラギノ角ゴ Pro W3"/>
              </a:rPr>
              <a:t>a device (firewall, router or server) issues serious alarm(s) </a:t>
            </a:r>
          </a:p>
          <a:p>
            <a:r>
              <a:rPr lang="en-US" altLang="en-US" dirty="0" smtClean="0">
                <a:latin typeface="Calibri" panose="020F0502020204030204" pitchFamily="34" charset="0"/>
                <a:ea typeface="ヒラギノ角ゴ Pro W3"/>
                <a:cs typeface="ヒラギノ角ゴ Pro W3"/>
              </a:rPr>
              <a:t>an IDS/IPS recognizes an irregular pattern:</a:t>
            </a:r>
          </a:p>
          <a:p>
            <a:pPr marL="342900" lvl="1" indent="-342900"/>
            <a:r>
              <a:rPr lang="en-US" altLang="en-US" dirty="0" smtClean="0">
                <a:latin typeface="Calibri" panose="020F0502020204030204" pitchFamily="34" charset="0"/>
                <a:ea typeface="ヒラギノ角ゴ Pro W3"/>
                <a:cs typeface="ヒラギノ角ゴ Pro W3"/>
              </a:rPr>
              <a:t>unusually high traffic, </a:t>
            </a:r>
          </a:p>
          <a:p>
            <a:pPr marL="342900" lvl="1" indent="-342900"/>
            <a:r>
              <a:rPr lang="en-US" altLang="en-US" dirty="0" smtClean="0">
                <a:latin typeface="Calibri" panose="020F0502020204030204" pitchFamily="34" charset="0"/>
                <a:ea typeface="ヒラギノ角ゴ Pro W3"/>
                <a:cs typeface="ヒラギノ角ゴ Pro W3"/>
              </a:rPr>
              <a:t>inappropriate file transfer </a:t>
            </a:r>
          </a:p>
          <a:p>
            <a:pPr marL="342900" lvl="1" indent="-342900"/>
            <a:r>
              <a:rPr lang="en-US" altLang="en-US" dirty="0" smtClean="0">
                <a:latin typeface="Calibri" panose="020F0502020204030204" pitchFamily="34" charset="0"/>
                <a:ea typeface="ヒラギノ角ゴ Pro W3"/>
                <a:cs typeface="ヒラギノ角ゴ Pro W3"/>
              </a:rPr>
              <a:t>changes in protocol use</a:t>
            </a:r>
          </a:p>
          <a:p>
            <a:r>
              <a:rPr lang="en-US" altLang="en-US" dirty="0" smtClean="0">
                <a:latin typeface="Calibri" panose="020F0502020204030204" pitchFamily="34" charset="0"/>
                <a:ea typeface="ヒラギノ角ゴ Pro W3"/>
                <a:cs typeface="ヒラギノ角ゴ Pro W3"/>
              </a:rPr>
              <a:t>unexplained system crashes or </a:t>
            </a:r>
          </a:p>
          <a:p>
            <a:r>
              <a:rPr lang="en-US" altLang="en-US" dirty="0" smtClean="0">
                <a:latin typeface="Calibri" panose="020F0502020204030204" pitchFamily="34" charset="0"/>
                <a:ea typeface="ヒラギノ角ゴ Pro W3"/>
                <a:cs typeface="ヒラギノ角ゴ Pro W3"/>
              </a:rPr>
              <a:t>unexplained connection terminations</a:t>
            </a:r>
          </a:p>
        </p:txBody>
      </p:sp>
      <p:sp>
        <p:nvSpPr>
          <p:cNvPr id="24581" name="Text Placeholder 4"/>
          <p:cNvSpPr>
            <a:spLocks noGrp="1"/>
          </p:cNvSpPr>
          <p:nvPr>
            <p:ph type="body" sz="quarter" idx="3"/>
          </p:nvPr>
        </p:nvSpPr>
        <p:spPr>
          <a:xfrm>
            <a:off x="6172201" y="1066801"/>
            <a:ext cx="4041775" cy="639763"/>
          </a:xfrm>
        </p:spPr>
        <p:txBody>
          <a:bodyPr/>
          <a:lstStyle/>
          <a:p>
            <a:r>
              <a:rPr lang="en-US" altLang="en-US" smtClean="0">
                <a:latin typeface="Calibri" panose="020F0502020204030204" pitchFamily="34" charset="0"/>
                <a:ea typeface="ヒラギノ角ゴ Pro W3"/>
                <a:cs typeface="ヒラギノ角ゴ Pro W3"/>
              </a:rPr>
              <a:t>Employees Reports</a:t>
            </a:r>
          </a:p>
        </p:txBody>
      </p:sp>
      <p:sp>
        <p:nvSpPr>
          <p:cNvPr id="24582" name="Content Placeholder 5"/>
          <p:cNvSpPr>
            <a:spLocks noGrp="1"/>
          </p:cNvSpPr>
          <p:nvPr>
            <p:ph sz="quarter" idx="4"/>
          </p:nvPr>
        </p:nvSpPr>
        <p:spPr>
          <a:xfrm>
            <a:off x="6172201" y="1706564"/>
            <a:ext cx="4041775" cy="3951287"/>
          </a:xfrm>
        </p:spPr>
        <p:txBody>
          <a:bodyPr>
            <a:normAutofit fontScale="77500" lnSpcReduction="20000"/>
          </a:bodyPr>
          <a:lstStyle/>
          <a:p>
            <a:r>
              <a:rPr lang="en-US" altLang="en-US" smtClean="0">
                <a:latin typeface="Calibri" panose="020F0502020204030204" pitchFamily="34" charset="0"/>
                <a:ea typeface="ヒラギノ角ゴ Pro W3"/>
                <a:cs typeface="ヒラギノ角ゴ Pro W3"/>
              </a:rPr>
              <a:t>Malware</a:t>
            </a:r>
          </a:p>
          <a:p>
            <a:r>
              <a:rPr lang="en-US" altLang="en-US" smtClean="0">
                <a:latin typeface="Calibri" panose="020F0502020204030204" pitchFamily="34" charset="0"/>
                <a:ea typeface="ヒラギノ角ゴ Pro W3"/>
                <a:cs typeface="ヒラギノ角ゴ Pro W3"/>
              </a:rPr>
              <a:t>Violations of policy</a:t>
            </a:r>
          </a:p>
          <a:p>
            <a:r>
              <a:rPr lang="en-US" altLang="en-US" smtClean="0">
                <a:latin typeface="Calibri" panose="020F0502020204030204" pitchFamily="34" charset="0"/>
                <a:ea typeface="ヒラギノ角ゴ Pro W3"/>
                <a:cs typeface="ヒラギノ角ゴ Pro W3"/>
              </a:rPr>
              <a:t>Data breach: </a:t>
            </a:r>
          </a:p>
          <a:p>
            <a:pPr marL="342900" lvl="1" indent="-342900"/>
            <a:r>
              <a:rPr lang="en-US" altLang="en-US" smtClean="0">
                <a:latin typeface="Calibri" panose="020F0502020204030204" pitchFamily="34" charset="0"/>
                <a:ea typeface="ヒラギノ角ゴ Pro W3"/>
                <a:cs typeface="ヒラギノ角ゴ Pro W3"/>
              </a:rPr>
              <a:t>stolen laptop, memory </a:t>
            </a:r>
          </a:p>
          <a:p>
            <a:pPr marL="342900" lvl="1" indent="-342900"/>
            <a:r>
              <a:rPr lang="en-US" altLang="en-US" smtClean="0">
                <a:latin typeface="Calibri" panose="020F0502020204030204" pitchFamily="34" charset="0"/>
                <a:ea typeface="ヒラギノ角ゴ Pro W3"/>
                <a:cs typeface="ヒラギノ角ゴ Pro W3"/>
              </a:rPr>
              <a:t>employee mistake</a:t>
            </a:r>
          </a:p>
          <a:p>
            <a:r>
              <a:rPr lang="en-US" altLang="en-US" smtClean="0">
                <a:latin typeface="Calibri" panose="020F0502020204030204" pitchFamily="34" charset="0"/>
                <a:ea typeface="ヒラギノ角ゴ Pro W3"/>
                <a:cs typeface="ヒラギノ角ゴ Pro W3"/>
              </a:rPr>
              <a:t>Social engineering/fraud:  </a:t>
            </a:r>
          </a:p>
          <a:p>
            <a:pPr marL="342900" lvl="1" indent="-342900"/>
            <a:r>
              <a:rPr lang="en-US" altLang="en-US" smtClean="0">
                <a:latin typeface="Calibri" panose="020F0502020204030204" pitchFamily="34" charset="0"/>
                <a:ea typeface="ヒラギノ角ゴ Pro W3"/>
                <a:cs typeface="ヒラギノ角ゴ Pro W3"/>
              </a:rPr>
              <a:t>caller, e-mail, visitors </a:t>
            </a:r>
          </a:p>
          <a:p>
            <a:r>
              <a:rPr lang="en-US" altLang="en-US" smtClean="0">
                <a:latin typeface="Calibri" panose="020F0502020204030204" pitchFamily="34" charset="0"/>
                <a:ea typeface="ヒラギノ角ゴ Pro W3"/>
                <a:cs typeface="ヒラギノ角ゴ Pro W3"/>
              </a:rPr>
              <a:t>Unusual event:  </a:t>
            </a:r>
          </a:p>
          <a:p>
            <a:pPr marL="342900" lvl="1" indent="-342900"/>
            <a:r>
              <a:rPr lang="en-US" altLang="en-US" smtClean="0">
                <a:latin typeface="Calibri" panose="020F0502020204030204" pitchFamily="34" charset="0"/>
                <a:ea typeface="ヒラギノ角ゴ Pro W3"/>
                <a:cs typeface="ヒラギノ角ゴ Pro W3"/>
              </a:rPr>
              <a:t>inappropriate login</a:t>
            </a:r>
          </a:p>
          <a:p>
            <a:pPr marL="342900" lvl="1" indent="-342900"/>
            <a:r>
              <a:rPr lang="en-US" altLang="en-US" smtClean="0">
                <a:latin typeface="Calibri" panose="020F0502020204030204" pitchFamily="34" charset="0"/>
                <a:ea typeface="ヒラギノ角ゴ Pro W3"/>
                <a:cs typeface="ヒラギノ角ゴ Pro W3"/>
              </a:rPr>
              <a:t>unusual system aborts </a:t>
            </a:r>
          </a:p>
          <a:p>
            <a:pPr marL="342900" lvl="1" indent="-342900"/>
            <a:r>
              <a:rPr lang="en-US" altLang="en-US" smtClean="0">
                <a:latin typeface="Calibri" panose="020F0502020204030204" pitchFamily="34" charset="0"/>
                <a:ea typeface="ヒラギノ角ゴ Pro W3"/>
                <a:cs typeface="ヒラギノ角ゴ Pro W3"/>
              </a:rPr>
              <a:t>server slow </a:t>
            </a:r>
          </a:p>
          <a:p>
            <a:pPr marL="342900" lvl="1" indent="-342900"/>
            <a:r>
              <a:rPr lang="en-US" altLang="en-US" smtClean="0">
                <a:latin typeface="Calibri" panose="020F0502020204030204" pitchFamily="34" charset="0"/>
                <a:ea typeface="ヒラギノ角ゴ Pro W3"/>
                <a:cs typeface="ヒラギノ角ゴ Pro W3"/>
              </a:rPr>
              <a:t>deleted files</a:t>
            </a:r>
          </a:p>
          <a:p>
            <a:pPr marL="342900" lvl="1" indent="-342900"/>
            <a:r>
              <a:rPr lang="en-US" altLang="en-US" smtClean="0">
                <a:latin typeface="Calibri" panose="020F0502020204030204" pitchFamily="34" charset="0"/>
                <a:ea typeface="ヒラギノ角ゴ Pro W3"/>
                <a:cs typeface="ヒラギノ角ゴ Pro W3"/>
              </a:rPr>
              <a:t>defaced website</a:t>
            </a:r>
          </a:p>
        </p:txBody>
      </p:sp>
    </p:spTree>
    <p:extLst>
      <p:ext uri="{BB962C8B-B14F-4D97-AF65-F5344CB8AC3E}">
        <p14:creationId xmlns:p14="http://schemas.microsoft.com/office/powerpoint/2010/main" val="310648993"/>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39788" y="685801"/>
            <a:ext cx="8229600"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Preparation - Skills</a:t>
            </a:r>
            <a:endParaRPr lang="en-US" altLang="en-US" dirty="0" smtClean="0">
              <a:ea typeface="Calibri" panose="020F0502020204030204" pitchFamily="34" charset="0"/>
              <a:cs typeface="Lucida Sans" panose="020B0602030504020204" pitchFamily="34" charset="0"/>
            </a:endParaRPr>
          </a:p>
        </p:txBody>
      </p:sp>
      <p:sp>
        <p:nvSpPr>
          <p:cNvPr id="4" name="Content Placeholder 3"/>
          <p:cNvSpPr>
            <a:spLocks noGrp="1"/>
          </p:cNvSpPr>
          <p:nvPr>
            <p:ph sz="half" idx="2"/>
          </p:nvPr>
        </p:nvSpPr>
        <p:spPr/>
        <p:txBody>
          <a:bodyPr/>
          <a:lstStyle/>
          <a:p>
            <a:r>
              <a:rPr lang="en-US" dirty="0" smtClean="0"/>
              <a:t>Do we have the right skill set</a:t>
            </a:r>
          </a:p>
          <a:p>
            <a:r>
              <a:rPr lang="en-US" dirty="0" smtClean="0"/>
              <a:t>Does the skill set have to be developed</a:t>
            </a:r>
          </a:p>
          <a:p>
            <a:r>
              <a:rPr lang="en-US" dirty="0" smtClean="0"/>
              <a:t>Do we outsource</a:t>
            </a:r>
          </a:p>
          <a:p>
            <a:r>
              <a:rPr lang="en-US" dirty="0" smtClean="0"/>
              <a:t>???</a:t>
            </a:r>
            <a:endParaRPr lang="en-US" dirty="0"/>
          </a:p>
        </p:txBody>
      </p:sp>
    </p:spTree>
    <p:extLst>
      <p:ext uri="{BB962C8B-B14F-4D97-AF65-F5344CB8AC3E}">
        <p14:creationId xmlns:p14="http://schemas.microsoft.com/office/powerpoint/2010/main" val="2718574796"/>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39788" y="685801"/>
            <a:ext cx="8229600"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Preparation – Appropriate Authority</a:t>
            </a:r>
            <a:endParaRPr lang="en-US" altLang="en-US" dirty="0" smtClean="0">
              <a:ea typeface="Calibri" panose="020F0502020204030204" pitchFamily="34" charset="0"/>
              <a:cs typeface="Lucida Sans" panose="020B0602030504020204" pitchFamily="34" charset="0"/>
            </a:endParaRPr>
          </a:p>
        </p:txBody>
      </p:sp>
      <p:sp>
        <p:nvSpPr>
          <p:cNvPr id="4" name="Content Placeholder 3"/>
          <p:cNvSpPr>
            <a:spLocks noGrp="1"/>
          </p:cNvSpPr>
          <p:nvPr>
            <p:ph sz="half" idx="2"/>
          </p:nvPr>
        </p:nvSpPr>
        <p:spPr>
          <a:xfrm>
            <a:off x="839788" y="2505075"/>
            <a:ext cx="8742094" cy="3684588"/>
          </a:xfrm>
        </p:spPr>
        <p:txBody>
          <a:bodyPr/>
          <a:lstStyle/>
          <a:p>
            <a:r>
              <a:rPr lang="en-US" dirty="0" smtClean="0"/>
              <a:t>Do we have the authority to do what needs to be done?</a:t>
            </a:r>
          </a:p>
          <a:p>
            <a:r>
              <a:rPr lang="en-US" dirty="0" smtClean="0"/>
              <a:t>Do we have a plan that has been approved?</a:t>
            </a:r>
          </a:p>
        </p:txBody>
      </p:sp>
    </p:spTree>
    <p:extLst>
      <p:ext uri="{BB962C8B-B14F-4D97-AF65-F5344CB8AC3E}">
        <p14:creationId xmlns:p14="http://schemas.microsoft.com/office/powerpoint/2010/main" val="1904600333"/>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dirty="0" smtClean="0">
                <a:ea typeface="Calibri" panose="020F0502020204030204" pitchFamily="34" charset="0"/>
                <a:cs typeface="Lucida Sans" panose="020B0602030504020204" pitchFamily="34" charset="0"/>
              </a:rPr>
              <a:t>Stage 2 - Identification</a:t>
            </a:r>
          </a:p>
        </p:txBody>
      </p:sp>
      <p:sp>
        <p:nvSpPr>
          <p:cNvPr id="27651" name="Rectangle 3"/>
          <p:cNvSpPr>
            <a:spLocks noGrp="1" noChangeArrowheads="1"/>
          </p:cNvSpPr>
          <p:nvPr>
            <p:ph idx="1"/>
          </p:nvPr>
        </p:nvSpPr>
        <p:spPr/>
        <p:txBody>
          <a:bodyPr/>
          <a:lstStyle/>
          <a:p>
            <a:pPr>
              <a:lnSpc>
                <a:spcPct val="9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Triage</a:t>
            </a:r>
            <a:r>
              <a:rPr lang="en-US" altLang="en-US" sz="2400" dirty="0">
                <a:latin typeface="Calibri" panose="020F0502020204030204" pitchFamily="34" charset="0"/>
                <a:ea typeface="ヒラギノ角ゴ Pro W3"/>
                <a:cs typeface="ヒラギノ角ゴ Pro W3"/>
              </a:rPr>
              <a:t>: Categorize, prioritize and assign events and incidents</a:t>
            </a:r>
          </a:p>
          <a:p>
            <a:pPr>
              <a:lnSpc>
                <a:spcPct val="90000"/>
              </a:lnSpc>
            </a:pPr>
            <a:r>
              <a:rPr lang="en-US" altLang="en-US" sz="2400" dirty="0">
                <a:latin typeface="Calibri" panose="020F0502020204030204" pitchFamily="34" charset="0"/>
                <a:ea typeface="ヒラギノ角ゴ Pro W3"/>
                <a:cs typeface="ヒラギノ角ゴ Pro W3"/>
              </a:rPr>
              <a:t>What type of incident just occurred?</a:t>
            </a:r>
          </a:p>
          <a:p>
            <a:pPr>
              <a:lnSpc>
                <a:spcPct val="90000"/>
              </a:lnSpc>
            </a:pPr>
            <a:r>
              <a:rPr lang="en-US" altLang="en-US" sz="2400" dirty="0">
                <a:latin typeface="Calibri" panose="020F0502020204030204" pitchFamily="34" charset="0"/>
                <a:ea typeface="ヒラギノ角ゴ Pro W3"/>
                <a:cs typeface="ヒラギノ角ゴ Pro W3"/>
              </a:rPr>
              <a:t>What is the severity of the incident?</a:t>
            </a:r>
          </a:p>
          <a:p>
            <a:pPr marL="342900" lvl="2" indent="-342900"/>
            <a:r>
              <a:rPr lang="en-US" altLang="en-US" sz="2400" dirty="0">
                <a:latin typeface="Calibri" panose="020F0502020204030204" pitchFamily="34" charset="0"/>
                <a:cs typeface="Geneva"/>
              </a:rPr>
              <a:t>Severity may increase if recovery is delayed</a:t>
            </a:r>
          </a:p>
          <a:p>
            <a:pPr>
              <a:lnSpc>
                <a:spcPct val="90000"/>
              </a:lnSpc>
            </a:pPr>
            <a:r>
              <a:rPr lang="en-US" altLang="en-US" sz="2400" dirty="0">
                <a:latin typeface="Calibri" panose="020F0502020204030204" pitchFamily="34" charset="0"/>
                <a:ea typeface="ヒラギノ角ゴ Pro W3"/>
                <a:cs typeface="ヒラギノ角ゴ Pro W3"/>
              </a:rPr>
              <a:t>Who should be called?</a:t>
            </a:r>
          </a:p>
          <a:p>
            <a:pPr>
              <a:lnSpc>
                <a:spcPct val="90000"/>
              </a:lnSpc>
            </a:pPr>
            <a:r>
              <a:rPr lang="en-US" altLang="en-US" sz="2400" dirty="0">
                <a:latin typeface="Calibri" panose="020F0502020204030204" pitchFamily="34" charset="0"/>
                <a:ea typeface="ヒラギノ角ゴ Pro W3"/>
                <a:cs typeface="ヒラギノ角ゴ Pro W3"/>
              </a:rPr>
              <a:t>Establish chain of custody for evidence</a:t>
            </a:r>
          </a:p>
        </p:txBody>
      </p:sp>
    </p:spTree>
    <p:extLst>
      <p:ext uri="{BB962C8B-B14F-4D97-AF65-F5344CB8AC3E}">
        <p14:creationId xmlns:p14="http://schemas.microsoft.com/office/powerpoint/2010/main" val="2936910222"/>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dirty="0" smtClean="0">
                <a:ea typeface="Calibri" panose="020F0502020204030204" pitchFamily="34" charset="0"/>
                <a:cs typeface="Lucida Sans" panose="020B0602030504020204" pitchFamily="34" charset="0"/>
              </a:rPr>
              <a:t>Identification - Triage</a:t>
            </a:r>
          </a:p>
        </p:txBody>
      </p:sp>
      <p:sp>
        <p:nvSpPr>
          <p:cNvPr id="28675" name="Rectangle 3"/>
          <p:cNvSpPr>
            <a:spLocks noGrp="1" noChangeArrowheads="1"/>
          </p:cNvSpPr>
          <p:nvPr>
            <p:ph idx="1"/>
          </p:nvPr>
        </p:nvSpPr>
        <p:spPr/>
        <p:txBody>
          <a:bodyPr/>
          <a:lstStyle/>
          <a:p>
            <a:pPr>
              <a:lnSpc>
                <a:spcPct val="80000"/>
              </a:lnSpc>
              <a:buFont typeface="Wingdings" panose="05000000000000000000" pitchFamily="2" charset="2"/>
              <a:buNone/>
            </a:pPr>
            <a:r>
              <a:rPr lang="en-US" altLang="en-US" dirty="0">
                <a:latin typeface="Calibri" panose="020F0502020204030204" pitchFamily="34" charset="0"/>
                <a:ea typeface="ヒラギノ角ゴ Pro W3"/>
                <a:cs typeface="ヒラギノ角ゴ Pro W3"/>
              </a:rPr>
              <a:t>Snapshot of the known status of all reported incident activity</a:t>
            </a:r>
          </a:p>
          <a:p>
            <a:pPr marL="342900" lvl="1" indent="-342900">
              <a:lnSpc>
                <a:spcPct val="80000"/>
              </a:lnSpc>
            </a:pPr>
            <a:r>
              <a:rPr lang="en-US" altLang="en-US" dirty="0">
                <a:latin typeface="Calibri" panose="020F0502020204030204" pitchFamily="34" charset="0"/>
                <a:ea typeface="ヒラギノ角ゴ Pro W3"/>
                <a:cs typeface="ヒラギノ角ゴ Pro W3"/>
              </a:rPr>
              <a:t>Sort, Categorize, Correlate, Prioritize &amp; Assign</a:t>
            </a:r>
          </a:p>
          <a:p>
            <a:pPr>
              <a:lnSpc>
                <a:spcPct val="80000"/>
              </a:lnSpc>
              <a:buFont typeface="Wingdings" panose="05000000000000000000" pitchFamily="2" charset="2"/>
              <a:buNone/>
            </a:pPr>
            <a:r>
              <a:rPr lang="en-US" altLang="en-US" b="1" dirty="0">
                <a:latin typeface="Calibri" panose="020F0502020204030204" pitchFamily="34" charset="0"/>
                <a:ea typeface="ヒラギノ角ゴ Pro W3"/>
                <a:cs typeface="ヒラギノ角ゴ Pro W3"/>
              </a:rPr>
              <a:t>Categorize:</a:t>
            </a:r>
            <a:r>
              <a:rPr lang="en-US" altLang="en-US" dirty="0">
                <a:latin typeface="Calibri" panose="020F0502020204030204" pitchFamily="34" charset="0"/>
                <a:ea typeface="ヒラギノ角ゴ Pro W3"/>
                <a:cs typeface="ヒラギノ角ゴ Pro W3"/>
              </a:rPr>
              <a:t> </a:t>
            </a:r>
            <a:r>
              <a:rPr lang="en-US" altLang="en-US" dirty="0" err="1">
                <a:latin typeface="Calibri" panose="020F0502020204030204" pitchFamily="34" charset="0"/>
                <a:ea typeface="ヒラギノ角ゴ Pro W3"/>
                <a:cs typeface="ヒラギノ角ゴ Pro W3"/>
              </a:rPr>
              <a:t>DoS</a:t>
            </a:r>
            <a:r>
              <a:rPr lang="en-US" altLang="en-US" dirty="0">
                <a:latin typeface="Calibri" panose="020F0502020204030204" pitchFamily="34" charset="0"/>
                <a:ea typeface="ヒラギノ角ゴ Pro W3"/>
                <a:cs typeface="ヒラギノ角ゴ Pro W3"/>
              </a:rPr>
              <a:t>, Malicious code, Unauthorized access, Inappropriate usage, Multiple components</a:t>
            </a:r>
          </a:p>
          <a:p>
            <a:pPr>
              <a:lnSpc>
                <a:spcPct val="80000"/>
              </a:lnSpc>
              <a:buFont typeface="Wingdings" panose="05000000000000000000" pitchFamily="2" charset="2"/>
              <a:buNone/>
            </a:pPr>
            <a:r>
              <a:rPr lang="en-US" altLang="en-US" b="1" dirty="0">
                <a:latin typeface="Calibri" panose="020F0502020204030204" pitchFamily="34" charset="0"/>
                <a:ea typeface="ヒラギノ角ゴ Pro W3"/>
                <a:cs typeface="ヒラギノ角ゴ Pro W3"/>
              </a:rPr>
              <a:t>Prioritize:</a:t>
            </a:r>
            <a:r>
              <a:rPr lang="en-US" altLang="en-US" dirty="0">
                <a:latin typeface="Calibri" panose="020F0502020204030204" pitchFamily="34" charset="0"/>
                <a:ea typeface="ヒラギノ角ゴ Pro W3"/>
                <a:cs typeface="ヒラギノ角ゴ Pro W3"/>
              </a:rPr>
              <a:t> Limited resources requires prioritizing response to minimize impact</a:t>
            </a:r>
          </a:p>
          <a:p>
            <a:pPr>
              <a:lnSpc>
                <a:spcPct val="80000"/>
              </a:lnSpc>
              <a:buFont typeface="Wingdings" panose="05000000000000000000" pitchFamily="2" charset="2"/>
              <a:buNone/>
            </a:pPr>
            <a:r>
              <a:rPr lang="en-US" altLang="en-US" b="1" dirty="0">
                <a:latin typeface="Calibri" panose="020F0502020204030204" pitchFamily="34" charset="0"/>
                <a:ea typeface="ヒラギノ角ゴ Pro W3"/>
                <a:cs typeface="ヒラギノ角ゴ Pro W3"/>
              </a:rPr>
              <a:t>Assign:</a:t>
            </a:r>
            <a:r>
              <a:rPr lang="en-US" altLang="en-US" dirty="0">
                <a:latin typeface="Calibri" panose="020F0502020204030204" pitchFamily="34" charset="0"/>
                <a:ea typeface="ヒラギノ角ゴ Pro W3"/>
                <a:cs typeface="ヒラギノ角ゴ Pro W3"/>
              </a:rPr>
              <a:t> Who is free/on duty, competent in this area?</a:t>
            </a:r>
          </a:p>
        </p:txBody>
      </p:sp>
    </p:spTree>
    <p:extLst>
      <p:ext uri="{BB962C8B-B14F-4D97-AF65-F5344CB8AC3E}">
        <p14:creationId xmlns:p14="http://schemas.microsoft.com/office/powerpoint/2010/main" val="1976022500"/>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838200" y="969091"/>
            <a:ext cx="8154988"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Identification - Chain </a:t>
            </a:r>
            <a:r>
              <a:rPr lang="en-US" altLang="en-US" sz="3600" dirty="0">
                <a:ea typeface="Calibri" panose="020F0502020204030204" pitchFamily="34" charset="0"/>
                <a:cs typeface="Lucida Sans" panose="020B0602030504020204" pitchFamily="34" charset="0"/>
              </a:rPr>
              <a:t>of Custody</a:t>
            </a:r>
          </a:p>
        </p:txBody>
      </p:sp>
      <p:sp>
        <p:nvSpPr>
          <p:cNvPr id="29699" name="Rectangle 3"/>
          <p:cNvSpPr>
            <a:spLocks noGrp="1" noChangeArrowheads="1"/>
          </p:cNvSpPr>
          <p:nvPr>
            <p:ph idx="1"/>
          </p:nvPr>
        </p:nvSpPr>
        <p:spPr/>
        <p:txBody>
          <a:bodyPr>
            <a:normAutofit/>
          </a:bodyPr>
          <a:lstStyle/>
          <a:p>
            <a:pPr>
              <a:lnSpc>
                <a:spcPct val="80000"/>
              </a:lnSpc>
            </a:pPr>
            <a:r>
              <a:rPr lang="en-US" altLang="en-US" dirty="0">
                <a:latin typeface="Calibri" panose="020F0502020204030204" pitchFamily="34" charset="0"/>
                <a:ea typeface="ヒラギノ角ゴ Pro W3"/>
                <a:cs typeface="ヒラギノ角ゴ Pro W3"/>
              </a:rPr>
              <a:t>Evidence must follow Chain of Custody law to be admissible/acceptable in court</a:t>
            </a:r>
          </a:p>
          <a:p>
            <a:pPr marL="342900" lvl="1" indent="-342900">
              <a:lnSpc>
                <a:spcPct val="80000"/>
              </a:lnSpc>
            </a:pPr>
            <a:r>
              <a:rPr lang="en-US" altLang="en-US" sz="2800" dirty="0">
                <a:latin typeface="Calibri" panose="020F0502020204030204" pitchFamily="34" charset="0"/>
                <a:ea typeface="ヒラギノ角ゴ Pro W3"/>
                <a:cs typeface="ヒラギノ角ゴ Pro W3"/>
              </a:rPr>
              <a:t>Include: specially trained staff, 3</a:t>
            </a:r>
            <a:r>
              <a:rPr lang="en-US" altLang="en-US" sz="2800" baseline="30000" dirty="0">
                <a:latin typeface="Calibri" panose="020F0502020204030204" pitchFamily="34" charset="0"/>
                <a:ea typeface="ヒラギノ角ゴ Pro W3"/>
                <a:cs typeface="ヒラギノ角ゴ Pro W3"/>
              </a:rPr>
              <a:t>rd</a:t>
            </a:r>
            <a:r>
              <a:rPr lang="en-US" altLang="en-US" sz="2800" dirty="0">
                <a:latin typeface="Calibri" panose="020F0502020204030204" pitchFamily="34" charset="0"/>
                <a:ea typeface="ヒラギノ角ゴ Pro W3"/>
                <a:cs typeface="ヒラギノ角ゴ Pro W3"/>
              </a:rPr>
              <a:t> party specialist, law enforcement, security response team</a:t>
            </a:r>
          </a:p>
          <a:p>
            <a:pPr>
              <a:lnSpc>
                <a:spcPct val="80000"/>
              </a:lnSpc>
              <a:buFont typeface="Wingdings" panose="05000000000000000000" pitchFamily="2" charset="2"/>
              <a:buNone/>
            </a:pPr>
            <a:endParaRPr lang="en-US" altLang="en-US" dirty="0">
              <a:latin typeface="Calibri" panose="020F0502020204030204" pitchFamily="34" charset="0"/>
              <a:ea typeface="ヒラギノ角ゴ Pro W3"/>
              <a:cs typeface="ヒラギノ角ゴ Pro W3"/>
            </a:endParaRPr>
          </a:p>
          <a:p>
            <a:pPr>
              <a:lnSpc>
                <a:spcPct val="80000"/>
              </a:lnSpc>
              <a:buFont typeface="Wingdings" panose="05000000000000000000" pitchFamily="2" charset="2"/>
              <a:buNone/>
            </a:pPr>
            <a:r>
              <a:rPr lang="en-US" altLang="en-US" b="1" dirty="0">
                <a:latin typeface="Calibri" panose="020F0502020204030204" pitchFamily="34" charset="0"/>
                <a:ea typeface="ヒラギノ角ゴ Pro W3"/>
                <a:cs typeface="ヒラギノ角ゴ Pro W3"/>
              </a:rPr>
              <a:t>System administrator can:</a:t>
            </a:r>
          </a:p>
          <a:p>
            <a:pPr>
              <a:lnSpc>
                <a:spcPct val="80000"/>
              </a:lnSpc>
            </a:pPr>
            <a:r>
              <a:rPr lang="en-US" altLang="en-US" dirty="0">
                <a:latin typeface="Calibri" panose="020F0502020204030204" pitchFamily="34" charset="0"/>
                <a:ea typeface="ヒラギノ角ゴ Pro W3"/>
                <a:cs typeface="ヒラギノ角ゴ Pro W3"/>
              </a:rPr>
              <a:t>Retrieve info to confirm an incident</a:t>
            </a:r>
          </a:p>
          <a:p>
            <a:pPr>
              <a:lnSpc>
                <a:spcPct val="80000"/>
              </a:lnSpc>
            </a:pPr>
            <a:r>
              <a:rPr lang="en-US" altLang="en-US" dirty="0">
                <a:latin typeface="Calibri" panose="020F0502020204030204" pitchFamily="34" charset="0"/>
                <a:ea typeface="ヒラギノ角ゴ Pro W3"/>
                <a:cs typeface="ヒラギノ角ゴ Pro W3"/>
              </a:rPr>
              <a:t>Identify scope and size of affected environment (system/network)</a:t>
            </a:r>
          </a:p>
          <a:p>
            <a:pPr>
              <a:lnSpc>
                <a:spcPct val="80000"/>
              </a:lnSpc>
            </a:pPr>
            <a:r>
              <a:rPr lang="en-US" altLang="en-US" dirty="0">
                <a:latin typeface="Calibri" panose="020F0502020204030204" pitchFamily="34" charset="0"/>
                <a:ea typeface="ヒラギノ角ゴ Pro W3"/>
                <a:cs typeface="ヒラギノ角ゴ Pro W3"/>
              </a:rPr>
              <a:t>Determine degree of loss/alteration/damage</a:t>
            </a:r>
          </a:p>
          <a:p>
            <a:pPr>
              <a:lnSpc>
                <a:spcPct val="80000"/>
              </a:lnSpc>
            </a:pPr>
            <a:r>
              <a:rPr lang="en-US" altLang="en-US" dirty="0">
                <a:latin typeface="Calibri" panose="020F0502020204030204" pitchFamily="34" charset="0"/>
                <a:ea typeface="ヒラギノ角ゴ Pro W3"/>
                <a:cs typeface="ヒラギノ角ゴ Pro W3"/>
              </a:rPr>
              <a:t>Identify possible path of attack</a:t>
            </a:r>
          </a:p>
        </p:txBody>
      </p:sp>
    </p:spTree>
    <p:extLst>
      <p:ext uri="{BB962C8B-B14F-4D97-AF65-F5344CB8AC3E}">
        <p14:creationId xmlns:p14="http://schemas.microsoft.com/office/powerpoint/2010/main" val="1284552270"/>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Details</a:t>
            </a:r>
            <a:endParaRPr lang="en-US" dirty="0"/>
          </a:p>
        </p:txBody>
      </p:sp>
      <p:sp>
        <p:nvSpPr>
          <p:cNvPr id="3" name="Content Placeholder 2"/>
          <p:cNvSpPr>
            <a:spLocks noGrp="1"/>
          </p:cNvSpPr>
          <p:nvPr>
            <p:ph idx="1"/>
          </p:nvPr>
        </p:nvSpPr>
        <p:spPr/>
        <p:txBody>
          <a:bodyPr>
            <a:normAutofit/>
          </a:bodyPr>
          <a:lstStyle/>
          <a:p>
            <a:r>
              <a:rPr lang="en-US" dirty="0" smtClean="0"/>
              <a:t>Text Book: Incident Response &amp; Computer Forensics</a:t>
            </a:r>
          </a:p>
          <a:p>
            <a:pPr lvl="1"/>
            <a:r>
              <a:rPr lang="en-US" dirty="0" smtClean="0"/>
              <a:t>By Jason T. </a:t>
            </a:r>
            <a:r>
              <a:rPr lang="en-US" dirty="0" err="1" smtClean="0"/>
              <a:t>Luttgens</a:t>
            </a:r>
            <a:r>
              <a:rPr lang="en-US" dirty="0" smtClean="0"/>
              <a:t>, Matthew Pepe, &amp; Kevin </a:t>
            </a:r>
            <a:r>
              <a:rPr lang="en-US" dirty="0" err="1" smtClean="0"/>
              <a:t>Mandia</a:t>
            </a:r>
            <a:endParaRPr lang="en-US" dirty="0"/>
          </a:p>
          <a:p>
            <a:r>
              <a:rPr lang="en-US" dirty="0" smtClean="0"/>
              <a:t>Course </a:t>
            </a:r>
            <a:r>
              <a:rPr lang="en-US" dirty="0" smtClean="0"/>
              <a:t>Evaluation</a:t>
            </a:r>
            <a:r>
              <a:rPr lang="en-US" dirty="0" smtClean="0"/>
              <a:t>:</a:t>
            </a:r>
          </a:p>
          <a:p>
            <a:endParaRPr lang="en-US" dirty="0" smtClean="0"/>
          </a:p>
          <a:p>
            <a:endParaRPr lang="en-US" dirty="0"/>
          </a:p>
          <a:p>
            <a:pPr marL="0" indent="0">
              <a:buNone/>
            </a:pPr>
            <a:r>
              <a:rPr lang="en-US" dirty="0"/>
              <a:t> </a:t>
            </a: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91106419"/>
              </p:ext>
            </p:extLst>
          </p:nvPr>
        </p:nvGraphicFramePr>
        <p:xfrm>
          <a:off x="1397000" y="3251202"/>
          <a:ext cx="8915400" cy="2925761"/>
        </p:xfrm>
        <a:graphic>
          <a:graphicData uri="http://schemas.openxmlformats.org/drawingml/2006/table">
            <a:tbl>
              <a:tblPr firstRow="1" firstCol="1" lastRow="1" lastCol="1" bandRow="1" bandCol="1"/>
              <a:tblGrid>
                <a:gridCol w="6341882"/>
                <a:gridCol w="2573518"/>
              </a:tblGrid>
              <a:tr h="553523">
                <a:tc>
                  <a:txBody>
                    <a:bodyPr/>
                    <a:lstStyle/>
                    <a:p>
                      <a:pPr marL="62865" marR="0">
                        <a:spcBef>
                          <a:spcPts val="15"/>
                        </a:spcBef>
                        <a:spcAft>
                          <a:spcPts val="0"/>
                        </a:spcAft>
                      </a:pPr>
                      <a:r>
                        <a:rPr lang="en-US" sz="1600" b="1" dirty="0">
                          <a:effectLst/>
                          <a:latin typeface="Arial" panose="020B0604020202020204" pitchFamily="34" charset="0"/>
                          <a:ea typeface="Calibri" panose="020F0502020204030204" pitchFamily="34" charset="0"/>
                          <a:cs typeface="Times New Roman" panose="02020603050405020304" pitchFamily="18" charset="0"/>
                        </a:rPr>
                        <a:t>Item / Due Dates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543560" marR="258445" indent="-286385">
                        <a:lnSpc>
                          <a:spcPct val="105000"/>
                        </a:lnSpc>
                        <a:spcBef>
                          <a:spcPts val="15"/>
                        </a:spcBef>
                        <a:spcAft>
                          <a:spcPts val="0"/>
                        </a:spcAft>
                      </a:pPr>
                      <a:r>
                        <a:rPr lang="en-US" sz="1600" b="1" spc="5" dirty="0">
                          <a:effectLst/>
                          <a:latin typeface="Arial" panose="020B0604020202020204" pitchFamily="34" charset="0"/>
                          <a:ea typeface="Calibri" panose="020F0502020204030204" pitchFamily="34" charset="0"/>
                          <a:cs typeface="Times New Roman" panose="02020603050405020304" pitchFamily="18" charset="0"/>
                        </a:rPr>
                        <a:t>Percent</a:t>
                      </a:r>
                      <a:r>
                        <a:rPr lang="en-US" sz="1600" b="1" spc="-65" dirty="0">
                          <a:effectLst/>
                          <a:latin typeface="Arial" panose="020B0604020202020204" pitchFamily="34" charset="0"/>
                          <a:ea typeface="Calibri" panose="020F0502020204030204" pitchFamily="34" charset="0"/>
                          <a:cs typeface="Times New Roman" panose="02020603050405020304" pitchFamily="18" charset="0"/>
                        </a:rPr>
                        <a:t> </a:t>
                      </a:r>
                      <a:r>
                        <a:rPr lang="en-US" sz="1600" b="1" dirty="0">
                          <a:effectLst/>
                          <a:latin typeface="Arial" panose="020B0604020202020204" pitchFamily="34" charset="0"/>
                          <a:ea typeface="Calibri" panose="020F0502020204030204" pitchFamily="34" charset="0"/>
                          <a:cs typeface="Times New Roman" panose="02020603050405020304" pitchFamily="18" charset="0"/>
                        </a:rPr>
                        <a:t>of</a:t>
                      </a:r>
                      <a:r>
                        <a:rPr lang="en-US" sz="1600" b="1" spc="-65" dirty="0">
                          <a:effectLst/>
                          <a:latin typeface="Arial" panose="020B0604020202020204" pitchFamily="34" charset="0"/>
                          <a:ea typeface="Calibri" panose="020F0502020204030204" pitchFamily="34" charset="0"/>
                          <a:cs typeface="Times New Roman" panose="02020603050405020304" pitchFamily="18" charset="0"/>
                        </a:rPr>
                        <a:t> </a:t>
                      </a:r>
                      <a:r>
                        <a:rPr lang="en-US" sz="1600" b="1" dirty="0">
                          <a:effectLst/>
                          <a:latin typeface="Arial" panose="020B0604020202020204" pitchFamily="34" charset="0"/>
                          <a:ea typeface="Calibri" panose="020F0502020204030204" pitchFamily="34" charset="0"/>
                          <a:cs typeface="Times New Roman" panose="02020603050405020304" pitchFamily="18" charset="0"/>
                        </a:rPr>
                        <a:t>Total</a:t>
                      </a:r>
                      <a:r>
                        <a:rPr lang="en-US" sz="1600" b="1" spc="125" dirty="0">
                          <a:effectLst/>
                          <a:latin typeface="Arial" panose="020B0604020202020204" pitchFamily="34" charset="0"/>
                          <a:ea typeface="Calibri" panose="020F0502020204030204" pitchFamily="34" charset="0"/>
                          <a:cs typeface="Times New Roman" panose="02020603050405020304" pitchFamily="18" charset="0"/>
                        </a:rPr>
                        <a:t> </a:t>
                      </a:r>
                      <a:r>
                        <a:rPr lang="en-US" sz="1600" b="1" dirty="0">
                          <a:effectLst/>
                          <a:latin typeface="Arial" panose="020B0604020202020204" pitchFamily="34" charset="0"/>
                          <a:ea typeface="Calibri" panose="020F0502020204030204" pitchFamily="34" charset="0"/>
                          <a:cs typeface="Times New Roman" panose="02020603050405020304" pitchFamily="18" charset="0"/>
                        </a:rPr>
                        <a:t>Points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r>
              <a:tr h="263582">
                <a:tc>
                  <a:txBody>
                    <a:bodyPr/>
                    <a:lstStyle/>
                    <a:p>
                      <a:pPr marL="62865" marR="0">
                        <a:spcBef>
                          <a:spcPts val="15"/>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Discussion Topics / Class Participation (weekly)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905" algn="ctr">
                        <a:spcBef>
                          <a:spcPts val="15"/>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10%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82">
                <a:tc>
                  <a:txBody>
                    <a:bodyPr/>
                    <a:lstStyle/>
                    <a:p>
                      <a:pPr marL="62865" marR="0">
                        <a:spcBef>
                          <a:spcPts val="15"/>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Short Papers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905" algn="ctr">
                        <a:spcBef>
                          <a:spcPts val="15"/>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82">
                <a:tc>
                  <a:txBody>
                    <a:bodyPr/>
                    <a:lstStyle/>
                    <a:p>
                      <a:pPr marL="62865" marR="0">
                        <a:spcBef>
                          <a:spcPts val="15"/>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Term Paper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905" algn="ctr">
                        <a:spcBef>
                          <a:spcPts val="15"/>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10%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82">
                <a:tc>
                  <a:txBody>
                    <a:bodyPr/>
                    <a:lstStyle/>
                    <a:p>
                      <a:pPr marL="62865" marR="0">
                        <a:spcBef>
                          <a:spcPts val="15"/>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Executive Brief - Presentation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905" algn="ctr">
                        <a:spcBef>
                          <a:spcPts val="15"/>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82">
                <a:tc>
                  <a:txBody>
                    <a:bodyPr/>
                    <a:lstStyle/>
                    <a:p>
                      <a:pPr marL="62865" marR="0">
                        <a:spcBef>
                          <a:spcPts val="15"/>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Quizzes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35" algn="ctr">
                        <a:spcBef>
                          <a:spcPts val="15"/>
                        </a:spcBef>
                        <a:spcAft>
                          <a:spcPts val="0"/>
                        </a:spcAft>
                      </a:pPr>
                      <a:r>
                        <a:rPr lang="en-US" sz="1600" spc="5">
                          <a:effectLst/>
                          <a:latin typeface="Arial" panose="020B0604020202020204" pitchFamily="34" charset="0"/>
                          <a:ea typeface="Calibri" panose="020F0502020204030204" pitchFamily="34" charset="0"/>
                          <a:cs typeface="Times New Roman" panose="02020603050405020304" pitchFamily="18" charset="0"/>
                        </a:rPr>
                        <a:t>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82">
                <a:tc>
                  <a:txBody>
                    <a:bodyPr/>
                    <a:lstStyle/>
                    <a:p>
                      <a:pPr marL="62865" marR="0">
                        <a:spcBef>
                          <a:spcPts val="15"/>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Midterm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35" algn="ctr">
                        <a:spcBef>
                          <a:spcPts val="15"/>
                        </a:spcBef>
                        <a:spcAft>
                          <a:spcPts val="0"/>
                        </a:spcAft>
                      </a:pPr>
                      <a:r>
                        <a:rPr lang="en-US" sz="1600" spc="5">
                          <a:effectLst/>
                          <a:latin typeface="Arial" panose="020B0604020202020204" pitchFamily="34" charset="0"/>
                          <a:ea typeface="Calibri" panose="020F0502020204030204" pitchFamily="34" charset="0"/>
                          <a:cs typeface="Times New Roman" panose="02020603050405020304" pitchFamily="18" charset="0"/>
                        </a:rPr>
                        <a:t>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82">
                <a:tc>
                  <a:txBody>
                    <a:bodyPr/>
                    <a:lstStyle/>
                    <a:p>
                      <a:pPr marL="62865" marR="0">
                        <a:spcBef>
                          <a:spcPts val="15"/>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Final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35" algn="ctr">
                        <a:spcBef>
                          <a:spcPts val="15"/>
                        </a:spcBef>
                        <a:spcAft>
                          <a:spcPts val="0"/>
                        </a:spcAft>
                      </a:pPr>
                      <a:r>
                        <a:rPr lang="en-US" sz="1600" spc="5">
                          <a:effectLst/>
                          <a:latin typeface="Arial" panose="020B0604020202020204" pitchFamily="34" charset="0"/>
                          <a:ea typeface="Calibri" panose="020F0502020204030204" pitchFamily="34" charset="0"/>
                          <a:cs typeface="Times New Roman" panose="02020603050405020304" pitchFamily="18" charset="0"/>
                        </a:rPr>
                        <a:t>20%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82">
                <a:tc>
                  <a:txBody>
                    <a:bodyPr/>
                    <a:lstStyle/>
                    <a:p>
                      <a:pPr marL="62865" marR="0">
                        <a:spcBef>
                          <a:spcPts val="15"/>
                        </a:spcBef>
                        <a:spcAft>
                          <a:spcPts val="0"/>
                        </a:spcAft>
                      </a:pPr>
                      <a:r>
                        <a:rPr lang="en-US" sz="1600" spc="5">
                          <a:effectLst/>
                          <a:latin typeface="Arial" panose="020B0604020202020204" pitchFamily="34" charset="0"/>
                          <a:ea typeface="Calibri" panose="020F0502020204030204" pitchFamily="34" charset="0"/>
                          <a:cs typeface="Times New Roman" panose="02020603050405020304" pitchFamily="18" charset="0"/>
                        </a:rPr>
                        <a:t>LABS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905" algn="ctr">
                        <a:spcBef>
                          <a:spcPts val="15"/>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10%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82">
                <a:tc>
                  <a:txBody>
                    <a:bodyPr/>
                    <a:lstStyle/>
                    <a:p>
                      <a:pPr marL="62865" marR="0">
                        <a:spcBef>
                          <a:spcPts val="15"/>
                        </a:spcBef>
                        <a:spcAft>
                          <a:spcPts val="0"/>
                        </a:spcAft>
                      </a:pPr>
                      <a:r>
                        <a:rPr lang="en-US" sz="1600" b="1" spc="10">
                          <a:effectLst/>
                          <a:latin typeface="Arial" panose="020B0604020202020204" pitchFamily="34" charset="0"/>
                          <a:ea typeface="Calibri" panose="020F0502020204030204" pitchFamily="34" charset="0"/>
                          <a:cs typeface="Times New Roman" panose="02020603050405020304" pitchFamily="18" charset="0"/>
                        </a:rPr>
                        <a:t>T</a:t>
                      </a:r>
                      <a:r>
                        <a:rPr lang="en-US" sz="1600" b="1" spc="5">
                          <a:effectLst/>
                          <a:latin typeface="Arial" panose="020B0604020202020204" pitchFamily="34" charset="0"/>
                          <a:ea typeface="Calibri" panose="020F0502020204030204" pitchFamily="34" charset="0"/>
                          <a:cs typeface="Times New Roman" panose="02020603050405020304" pitchFamily="18" charset="0"/>
                        </a:rPr>
                        <a:t>ota</a:t>
                      </a:r>
                      <a:r>
                        <a:rPr lang="en-US" sz="1600" b="1">
                          <a:effectLst/>
                          <a:latin typeface="Arial" panose="020B0604020202020204" pitchFamily="34" charset="0"/>
                          <a:ea typeface="Calibri" panose="020F0502020204030204" pitchFamily="34" charset="0"/>
                          <a:cs typeface="Times New Roman" panose="02020603050405020304" pitchFamily="18" charset="0"/>
                        </a:rPr>
                        <a:t>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635" algn="ctr">
                        <a:spcBef>
                          <a:spcPts val="15"/>
                        </a:spcBef>
                        <a:spcAft>
                          <a:spcPts val="0"/>
                        </a:spcAft>
                      </a:pPr>
                      <a:r>
                        <a:rPr lang="en-US" sz="1600" b="1" spc="5" dirty="0">
                          <a:effectLst/>
                          <a:latin typeface="Arial" panose="020B0604020202020204" pitchFamily="34" charset="0"/>
                          <a:ea typeface="Calibri" panose="020F0502020204030204" pitchFamily="34" charset="0"/>
                          <a:cs typeface="Times New Roman" panose="02020603050405020304" pitchFamily="18" charset="0"/>
                        </a:rPr>
                        <a:t>100%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bl>
          </a:graphicData>
        </a:graphic>
      </p:graphicFrame>
    </p:spTree>
    <p:extLst>
      <p:ext uri="{BB962C8B-B14F-4D97-AF65-F5344CB8AC3E}">
        <p14:creationId xmlns:p14="http://schemas.microsoft.com/office/powerpoint/2010/main" val="12606158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38200" y="943334"/>
            <a:ext cx="8154988" cy="498475"/>
          </a:xfrm>
        </p:spPr>
        <p:txBody>
          <a:bodyPr>
            <a:noAutofit/>
          </a:bodyPr>
          <a:lstStyle/>
          <a:p>
            <a:r>
              <a:rPr lang="en-US" altLang="en-US" dirty="0" smtClean="0">
                <a:ea typeface="Calibri" panose="020F0502020204030204" pitchFamily="34" charset="0"/>
                <a:cs typeface="Lucida Sans" panose="020B0602030504020204" pitchFamily="34" charset="0"/>
              </a:rPr>
              <a:t>Stage 3 - Containment</a:t>
            </a:r>
            <a:endParaRPr lang="en-US" altLang="en-US" dirty="0">
              <a:ea typeface="Calibri" panose="020F0502020204030204" pitchFamily="34" charset="0"/>
              <a:cs typeface="Lucida Sans" panose="020B0602030504020204" pitchFamily="34" charset="0"/>
            </a:endParaRPr>
          </a:p>
        </p:txBody>
      </p:sp>
      <p:sp>
        <p:nvSpPr>
          <p:cNvPr id="30723" name="Rectangle 3"/>
          <p:cNvSpPr>
            <a:spLocks noGrp="1" noChangeArrowheads="1"/>
          </p:cNvSpPr>
          <p:nvPr>
            <p:ph idx="1"/>
          </p:nvPr>
        </p:nvSpPr>
        <p:spPr/>
        <p:txBody>
          <a:bodyPr/>
          <a:lstStyle/>
          <a:p>
            <a:pPr>
              <a:lnSpc>
                <a:spcPct val="90000"/>
              </a:lnSpc>
            </a:pPr>
            <a:r>
              <a:rPr lang="en-US" altLang="en-US" dirty="0">
                <a:latin typeface="Calibri" panose="020F0502020204030204" pitchFamily="34" charset="0"/>
                <a:ea typeface="ヒラギノ角ゴ Pro W3"/>
                <a:cs typeface="ヒラギノ角ゴ Pro W3"/>
              </a:rPr>
              <a:t>Activate Incident Response Team to contain threat </a:t>
            </a:r>
          </a:p>
          <a:p>
            <a:pPr marL="285750" lvl="1" indent="-285750"/>
            <a:r>
              <a:rPr lang="en-US" altLang="en-US" sz="2800" dirty="0">
                <a:latin typeface="Calibri" panose="020F0502020204030204" pitchFamily="34" charset="0"/>
                <a:ea typeface="ヒラギノ角ゴ Pro W3"/>
                <a:cs typeface="ヒラギノ角ゴ Pro W3"/>
              </a:rPr>
              <a:t>IT/security, public relations, </a:t>
            </a:r>
            <a:r>
              <a:rPr lang="en-US" altLang="en-US" sz="2800" dirty="0" err="1">
                <a:latin typeface="Calibri" panose="020F0502020204030204" pitchFamily="34" charset="0"/>
                <a:ea typeface="ヒラギノ角ゴ Pro W3"/>
                <a:cs typeface="ヒラギノ角ゴ Pro W3"/>
              </a:rPr>
              <a:t>mgmt</a:t>
            </a:r>
            <a:r>
              <a:rPr lang="en-US" altLang="en-US" sz="2800" dirty="0">
                <a:latin typeface="Calibri" panose="020F0502020204030204" pitchFamily="34" charset="0"/>
                <a:ea typeface="ヒラギノ角ゴ Pro W3"/>
                <a:cs typeface="ヒラギノ角ゴ Pro W3"/>
              </a:rPr>
              <a:t>, business</a:t>
            </a:r>
          </a:p>
          <a:p>
            <a:pPr>
              <a:lnSpc>
                <a:spcPct val="90000"/>
              </a:lnSpc>
            </a:pPr>
            <a:r>
              <a:rPr lang="en-US" altLang="en-US" dirty="0">
                <a:latin typeface="Calibri" panose="020F0502020204030204" pitchFamily="34" charset="0"/>
                <a:ea typeface="ヒラギノ角ゴ Pro W3"/>
                <a:cs typeface="ヒラギノ角ゴ Pro W3"/>
              </a:rPr>
              <a:t>Isolate the problem</a:t>
            </a:r>
          </a:p>
          <a:p>
            <a:pPr marL="285750" lvl="1" indent="-285750"/>
            <a:r>
              <a:rPr lang="en-US" altLang="en-US" sz="2800" dirty="0">
                <a:latin typeface="Calibri" panose="020F0502020204030204" pitchFamily="34" charset="0"/>
                <a:ea typeface="ヒラギノ角ゴ Pro W3"/>
                <a:cs typeface="ヒラギノ角ゴ Pro W3"/>
              </a:rPr>
              <a:t>Disable server or network zone comm.</a:t>
            </a:r>
          </a:p>
          <a:p>
            <a:pPr marL="285750" lvl="1" indent="-285750"/>
            <a:r>
              <a:rPr lang="en-US" altLang="en-US" sz="2800" dirty="0">
                <a:latin typeface="Calibri" panose="020F0502020204030204" pitchFamily="34" charset="0"/>
                <a:ea typeface="ヒラギノ角ゴ Pro W3"/>
                <a:cs typeface="ヒラギノ角ゴ Pro W3"/>
              </a:rPr>
              <a:t>Disable user access</a:t>
            </a:r>
          </a:p>
          <a:p>
            <a:pPr marL="285750" lvl="1" indent="-285750"/>
            <a:r>
              <a:rPr lang="en-US" altLang="en-US" sz="2800" dirty="0">
                <a:latin typeface="Calibri" panose="020F0502020204030204" pitchFamily="34" charset="0"/>
                <a:ea typeface="ヒラギノ角ゴ Pro W3"/>
                <a:cs typeface="ヒラギノ角ゴ Pro W3"/>
              </a:rPr>
              <a:t>Change firewall configurations to halt connection</a:t>
            </a:r>
          </a:p>
          <a:p>
            <a:pPr>
              <a:lnSpc>
                <a:spcPct val="90000"/>
              </a:lnSpc>
            </a:pPr>
            <a:r>
              <a:rPr lang="en-US" altLang="en-US" dirty="0">
                <a:latin typeface="Calibri" panose="020F0502020204030204" pitchFamily="34" charset="0"/>
                <a:ea typeface="ヒラギノ角ゴ Pro W3"/>
                <a:cs typeface="ヒラギノ角ゴ Pro W3"/>
              </a:rPr>
              <a:t>Obtain &amp; preserve evidence</a:t>
            </a:r>
          </a:p>
        </p:txBody>
      </p:sp>
    </p:spTree>
    <p:extLst>
      <p:ext uri="{BB962C8B-B14F-4D97-AF65-F5344CB8AC3E}">
        <p14:creationId xmlns:p14="http://schemas.microsoft.com/office/powerpoint/2010/main" val="1650492745"/>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38200" y="840302"/>
            <a:ext cx="8154988" cy="498475"/>
          </a:xfrm>
        </p:spPr>
        <p:txBody>
          <a:bodyPr>
            <a:noAutofit/>
          </a:bodyPr>
          <a:lstStyle/>
          <a:p>
            <a:r>
              <a:rPr lang="en-US" altLang="en-US" dirty="0" smtClean="0">
                <a:ea typeface="Calibri" panose="020F0502020204030204" pitchFamily="34" charset="0"/>
                <a:cs typeface="Lucida Sans" panose="020B0602030504020204" pitchFamily="34" charset="0"/>
              </a:rPr>
              <a:t>Containment </a:t>
            </a:r>
            <a:r>
              <a:rPr lang="en-US" altLang="en-US" dirty="0">
                <a:ea typeface="Calibri" panose="020F0502020204030204" pitchFamily="34" charset="0"/>
                <a:cs typeface="Lucida Sans" panose="020B0602030504020204" pitchFamily="34" charset="0"/>
              </a:rPr>
              <a:t>- Response</a:t>
            </a:r>
          </a:p>
        </p:txBody>
      </p:sp>
      <p:sp>
        <p:nvSpPr>
          <p:cNvPr id="31747" name="Rectangle 3"/>
          <p:cNvSpPr>
            <a:spLocks noGrp="1" noChangeArrowheads="1"/>
          </p:cNvSpPr>
          <p:nvPr>
            <p:ph sz="half" idx="1"/>
          </p:nvPr>
        </p:nvSpPr>
        <p:spPr/>
        <p:txBody>
          <a:bodyPr>
            <a:normAutofit/>
          </a:bodyPr>
          <a:lstStyle/>
          <a:p>
            <a:pPr>
              <a:lnSpc>
                <a:spcPct val="90000"/>
              </a:lnSpc>
              <a:buFont typeface="Wingdings" panose="05000000000000000000" pitchFamily="2" charset="2"/>
              <a:buNone/>
            </a:pPr>
            <a:r>
              <a:rPr lang="en-US" altLang="en-US" b="1" dirty="0">
                <a:latin typeface="Calibri" panose="020F0502020204030204" pitchFamily="34" charset="0"/>
                <a:ea typeface="ヒラギノ角ゴ Pro W3"/>
                <a:cs typeface="ヒラギノ角ゴ Pro W3"/>
              </a:rPr>
              <a:t>Technical</a:t>
            </a:r>
          </a:p>
          <a:p>
            <a:pPr>
              <a:lnSpc>
                <a:spcPct val="90000"/>
              </a:lnSpc>
            </a:pPr>
            <a:r>
              <a:rPr lang="en-US" altLang="en-US" dirty="0">
                <a:latin typeface="Calibri" panose="020F0502020204030204" pitchFamily="34" charset="0"/>
                <a:ea typeface="ヒラギノ角ゴ Pro W3"/>
                <a:cs typeface="ヒラギノ角ゴ Pro W3"/>
              </a:rPr>
              <a:t>Collect data</a:t>
            </a:r>
          </a:p>
          <a:p>
            <a:pPr>
              <a:lnSpc>
                <a:spcPct val="90000"/>
              </a:lnSpc>
            </a:pPr>
            <a:r>
              <a:rPr lang="en-US" altLang="en-US" dirty="0">
                <a:latin typeface="Calibri" panose="020F0502020204030204" pitchFamily="34" charset="0"/>
                <a:ea typeface="ヒラギノ角ゴ Pro W3"/>
                <a:cs typeface="ヒラギノ角ゴ Pro W3"/>
              </a:rPr>
              <a:t>Analyze log files</a:t>
            </a:r>
          </a:p>
          <a:p>
            <a:pPr>
              <a:lnSpc>
                <a:spcPct val="90000"/>
              </a:lnSpc>
            </a:pPr>
            <a:r>
              <a:rPr lang="en-US" altLang="en-US" dirty="0">
                <a:latin typeface="Calibri" panose="020F0502020204030204" pitchFamily="34" charset="0"/>
                <a:ea typeface="ヒラギノ角ゴ Pro W3"/>
                <a:cs typeface="ヒラギノ角ゴ Pro W3"/>
              </a:rPr>
              <a:t>Obtain further technical assistance</a:t>
            </a:r>
          </a:p>
          <a:p>
            <a:pPr>
              <a:lnSpc>
                <a:spcPct val="90000"/>
              </a:lnSpc>
            </a:pPr>
            <a:r>
              <a:rPr lang="en-US" altLang="en-US" dirty="0">
                <a:latin typeface="Calibri" panose="020F0502020204030204" pitchFamily="34" charset="0"/>
                <a:ea typeface="ヒラギノ角ゴ Pro W3"/>
                <a:cs typeface="ヒラギノ角ゴ Pro W3"/>
              </a:rPr>
              <a:t>Deploy patches &amp; workarounds</a:t>
            </a:r>
          </a:p>
        </p:txBody>
      </p:sp>
      <p:sp>
        <p:nvSpPr>
          <p:cNvPr id="31748" name="Rectangle 4"/>
          <p:cNvSpPr>
            <a:spLocks noGrp="1" noChangeArrowheads="1"/>
          </p:cNvSpPr>
          <p:nvPr>
            <p:ph sz="half" idx="2"/>
          </p:nvPr>
        </p:nvSpPr>
        <p:spPr/>
        <p:txBody>
          <a:bodyPr/>
          <a:lstStyle/>
          <a:p>
            <a:pPr>
              <a:lnSpc>
                <a:spcPct val="9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Managerial</a:t>
            </a:r>
          </a:p>
          <a:p>
            <a:pPr>
              <a:lnSpc>
                <a:spcPct val="90000"/>
              </a:lnSpc>
            </a:pPr>
            <a:r>
              <a:rPr lang="en-US" altLang="en-US" sz="2400" dirty="0">
                <a:latin typeface="Calibri" panose="020F0502020204030204" pitchFamily="34" charset="0"/>
                <a:ea typeface="ヒラギノ角ゴ Pro W3"/>
                <a:cs typeface="ヒラギノ角ゴ Pro W3"/>
              </a:rPr>
              <a:t>Business impacts result in </a:t>
            </a:r>
            <a:r>
              <a:rPr lang="en-US" altLang="en-US" sz="2400" dirty="0" err="1">
                <a:latin typeface="Calibri" panose="020F0502020204030204" pitchFamily="34" charset="0"/>
                <a:ea typeface="ヒラギノ角ゴ Pro W3"/>
                <a:cs typeface="ヒラギノ角ゴ Pro W3"/>
              </a:rPr>
              <a:t>mgmt</a:t>
            </a:r>
            <a:r>
              <a:rPr lang="en-US" altLang="en-US" sz="2400" dirty="0">
                <a:latin typeface="Calibri" panose="020F0502020204030204" pitchFamily="34" charset="0"/>
                <a:ea typeface="ヒラギノ角ゴ Pro W3"/>
                <a:cs typeface="ヒラギノ角ゴ Pro W3"/>
              </a:rPr>
              <a:t> intervention, notification, escalation, approval</a:t>
            </a:r>
          </a:p>
          <a:p>
            <a:pPr>
              <a:lnSpc>
                <a:spcPct val="90000"/>
              </a:lnSpc>
              <a:buFont typeface="Wingdings" panose="05000000000000000000" pitchFamily="2" charset="2"/>
              <a:buNone/>
            </a:pPr>
            <a:endParaRPr lang="en-US" altLang="en-US" sz="2000" b="1" dirty="0">
              <a:latin typeface="Calibri" panose="020F0502020204030204" pitchFamily="34" charset="0"/>
              <a:ea typeface="ヒラギノ角ゴ Pro W3"/>
              <a:cs typeface="ヒラギノ角ゴ Pro W3"/>
            </a:endParaRPr>
          </a:p>
          <a:p>
            <a:pPr>
              <a:lnSpc>
                <a:spcPct val="9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Legal</a:t>
            </a:r>
          </a:p>
          <a:p>
            <a:pPr>
              <a:lnSpc>
                <a:spcPct val="90000"/>
              </a:lnSpc>
            </a:pPr>
            <a:r>
              <a:rPr lang="en-US" altLang="en-US" sz="2400" dirty="0">
                <a:latin typeface="Calibri" panose="020F0502020204030204" pitchFamily="34" charset="0"/>
                <a:ea typeface="ヒラギノ角ゴ Pro W3"/>
                <a:cs typeface="ヒラギノ角ゴ Pro W3"/>
              </a:rPr>
              <a:t>Issues related to: investigation, prosecution, liability, privacy, laws &amp; regulation, nondisclosure</a:t>
            </a:r>
          </a:p>
        </p:txBody>
      </p:sp>
    </p:spTree>
    <p:extLst>
      <p:ext uri="{BB962C8B-B14F-4D97-AF65-F5344CB8AC3E}">
        <p14:creationId xmlns:p14="http://schemas.microsoft.com/office/powerpoint/2010/main" val="1924502362"/>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38200" y="930455"/>
            <a:ext cx="8154988"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Stage 4 - Analysis </a:t>
            </a:r>
            <a:r>
              <a:rPr lang="en-US" altLang="en-US" sz="3600" dirty="0">
                <a:ea typeface="Calibri" panose="020F0502020204030204" pitchFamily="34" charset="0"/>
                <a:cs typeface="Lucida Sans" panose="020B0602030504020204" pitchFamily="34" charset="0"/>
              </a:rPr>
              <a:t>&amp; Eradication</a:t>
            </a:r>
          </a:p>
        </p:txBody>
      </p:sp>
      <p:sp>
        <p:nvSpPr>
          <p:cNvPr id="32771" name="Rectangle 3"/>
          <p:cNvSpPr>
            <a:spLocks noGrp="1" noChangeArrowheads="1"/>
          </p:cNvSpPr>
          <p:nvPr>
            <p:ph idx="1"/>
          </p:nvPr>
        </p:nvSpPr>
        <p:spPr/>
        <p:txBody>
          <a:bodyPr>
            <a:normAutofit/>
          </a:bodyPr>
          <a:lstStyle/>
          <a:p>
            <a:pPr>
              <a:lnSpc>
                <a:spcPct val="90000"/>
              </a:lnSpc>
            </a:pPr>
            <a:r>
              <a:rPr lang="en-US" altLang="en-US" dirty="0">
                <a:latin typeface="Calibri" panose="020F0502020204030204" pitchFamily="34" charset="0"/>
                <a:ea typeface="ヒラギノ角ゴ Pro W3"/>
                <a:cs typeface="ヒラギノ角ゴ Pro W3"/>
              </a:rPr>
              <a:t>Determine how the attack occurred: who, when, how, and why?</a:t>
            </a:r>
          </a:p>
          <a:p>
            <a:pPr marL="342900" lvl="1" indent="-342900"/>
            <a:r>
              <a:rPr lang="en-US" altLang="en-US" sz="2800" dirty="0">
                <a:latin typeface="Calibri" panose="020F0502020204030204" pitchFamily="34" charset="0"/>
                <a:ea typeface="ヒラギノ角ゴ Pro W3"/>
                <a:cs typeface="ヒラギノ角ゴ Pro W3"/>
              </a:rPr>
              <a:t>What is impact &amp; threat?  What damage occurred?</a:t>
            </a:r>
          </a:p>
          <a:p>
            <a:pPr>
              <a:lnSpc>
                <a:spcPct val="90000"/>
              </a:lnSpc>
            </a:pPr>
            <a:r>
              <a:rPr lang="en-US" altLang="en-US" dirty="0">
                <a:latin typeface="Calibri" panose="020F0502020204030204" pitchFamily="34" charset="0"/>
                <a:ea typeface="ヒラギノ角ゴ Pro W3"/>
                <a:cs typeface="ヒラギノ角ゴ Pro W3"/>
              </a:rPr>
              <a:t>Remove root cause: initial vulnerability(s)</a:t>
            </a:r>
          </a:p>
          <a:p>
            <a:pPr marL="342900" lvl="1" indent="-342900"/>
            <a:r>
              <a:rPr lang="en-US" altLang="en-US" sz="2800" dirty="0">
                <a:latin typeface="Calibri" panose="020F0502020204030204" pitchFamily="34" charset="0"/>
                <a:ea typeface="ヒラギノ角ゴ Pro W3"/>
                <a:cs typeface="ヒラギノ角ゴ Pro W3"/>
              </a:rPr>
              <a:t>Rebuild System </a:t>
            </a:r>
          </a:p>
          <a:p>
            <a:pPr marL="342900" lvl="1" indent="-342900"/>
            <a:r>
              <a:rPr lang="en-US" altLang="en-US" sz="2800" dirty="0">
                <a:latin typeface="Calibri" panose="020F0502020204030204" pitchFamily="34" charset="0"/>
                <a:ea typeface="ヒラギノ角ゴ Pro W3"/>
                <a:cs typeface="ヒラギノ角ゴ Pro W3"/>
              </a:rPr>
              <a:t>Talk to ISP to get more information</a:t>
            </a:r>
          </a:p>
          <a:p>
            <a:pPr marL="342900" lvl="1" indent="-342900"/>
            <a:r>
              <a:rPr lang="en-US" altLang="en-US" sz="2800" dirty="0">
                <a:latin typeface="Calibri" panose="020F0502020204030204" pitchFamily="34" charset="0"/>
                <a:ea typeface="ヒラギノ角ゴ Pro W3"/>
                <a:cs typeface="ヒラギノ角ゴ Pro W3"/>
              </a:rPr>
              <a:t>Perform vulnerability analysis</a:t>
            </a:r>
          </a:p>
          <a:p>
            <a:pPr marL="342900" lvl="1" indent="-342900"/>
            <a:r>
              <a:rPr lang="en-US" altLang="en-US" sz="2800" dirty="0">
                <a:latin typeface="Calibri" panose="020F0502020204030204" pitchFamily="34" charset="0"/>
                <a:ea typeface="ヒラギノ角ゴ Pro W3"/>
                <a:cs typeface="ヒラギノ角ゴ Pro W3"/>
              </a:rPr>
              <a:t>Improve defenses with enhanced protection techniques</a:t>
            </a:r>
          </a:p>
          <a:p>
            <a:pPr>
              <a:lnSpc>
                <a:spcPct val="90000"/>
              </a:lnSpc>
            </a:pPr>
            <a:r>
              <a:rPr lang="en-US" altLang="en-US" dirty="0">
                <a:latin typeface="Calibri" panose="020F0502020204030204" pitchFamily="34" charset="0"/>
                <a:ea typeface="ヒラギノ角ゴ Pro W3"/>
                <a:cs typeface="ヒラギノ角ゴ Pro W3"/>
              </a:rPr>
              <a:t>Discuss recovery with management, who must make decisions on handling affecting other areas of business</a:t>
            </a:r>
          </a:p>
          <a:p>
            <a:pPr>
              <a:lnSpc>
                <a:spcPct val="90000"/>
              </a:lnSpc>
            </a:pPr>
            <a:endParaRPr lang="en-US" altLang="en-US" dirty="0">
              <a:latin typeface="Calibri" panose="020F0502020204030204" pitchFamily="34" charset="0"/>
              <a:ea typeface="ヒラギノ角ゴ Pro W3"/>
              <a:cs typeface="ヒラギノ角ゴ Pro W3"/>
            </a:endParaRPr>
          </a:p>
        </p:txBody>
      </p:sp>
    </p:spTree>
    <p:extLst>
      <p:ext uri="{BB962C8B-B14F-4D97-AF65-F5344CB8AC3E}">
        <p14:creationId xmlns:p14="http://schemas.microsoft.com/office/powerpoint/2010/main" val="2678650690"/>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044700" y="917576"/>
            <a:ext cx="8154988"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Analysis</a:t>
            </a:r>
            <a:endParaRPr lang="en-US" altLang="en-US" sz="3600" dirty="0">
              <a:ea typeface="Calibri" panose="020F0502020204030204" pitchFamily="34" charset="0"/>
              <a:cs typeface="Lucida Sans" panose="020B0602030504020204" pitchFamily="34" charset="0"/>
            </a:endParaRPr>
          </a:p>
        </p:txBody>
      </p:sp>
      <p:sp>
        <p:nvSpPr>
          <p:cNvPr id="33795" name="Rectangle 3"/>
          <p:cNvSpPr>
            <a:spLocks noGrp="1" noChangeArrowheads="1"/>
          </p:cNvSpPr>
          <p:nvPr>
            <p:ph idx="1"/>
          </p:nvPr>
        </p:nvSpPr>
        <p:spPr>
          <a:xfrm>
            <a:off x="2044700" y="1752601"/>
            <a:ext cx="8154988" cy="4619625"/>
          </a:xfrm>
        </p:spPr>
        <p:txBody>
          <a:bodyPr/>
          <a:lstStyle/>
          <a:p>
            <a:pPr>
              <a:lnSpc>
                <a:spcPct val="90000"/>
              </a:lnSpc>
            </a:pPr>
            <a:r>
              <a:rPr lang="en-US" altLang="en-US" sz="2400">
                <a:latin typeface="Calibri" panose="020F0502020204030204" pitchFamily="34" charset="0"/>
                <a:ea typeface="ヒラギノ角ゴ Pro W3"/>
                <a:cs typeface="ヒラギノ角ゴ Pro W3"/>
              </a:rPr>
              <a:t>What happened?</a:t>
            </a:r>
          </a:p>
          <a:p>
            <a:pPr>
              <a:lnSpc>
                <a:spcPct val="90000"/>
              </a:lnSpc>
            </a:pPr>
            <a:r>
              <a:rPr lang="en-US" altLang="en-US" sz="2400">
                <a:latin typeface="Calibri" panose="020F0502020204030204" pitchFamily="34" charset="0"/>
                <a:ea typeface="ヒラギノ角ゴ Pro W3"/>
                <a:cs typeface="ヒラギノ角ゴ Pro W3"/>
              </a:rPr>
              <a:t>Who was involved?</a:t>
            </a:r>
          </a:p>
          <a:p>
            <a:pPr>
              <a:lnSpc>
                <a:spcPct val="90000"/>
              </a:lnSpc>
            </a:pPr>
            <a:r>
              <a:rPr lang="en-US" altLang="en-US" sz="2400">
                <a:latin typeface="Calibri" panose="020F0502020204030204" pitchFamily="34" charset="0"/>
                <a:ea typeface="ヒラギノ角ゴ Pro W3"/>
                <a:cs typeface="ヒラギノ角ゴ Pro W3"/>
              </a:rPr>
              <a:t>What was the reason for the attack?</a:t>
            </a:r>
          </a:p>
          <a:p>
            <a:pPr>
              <a:lnSpc>
                <a:spcPct val="90000"/>
              </a:lnSpc>
            </a:pPr>
            <a:r>
              <a:rPr lang="en-US" altLang="en-US" sz="2400">
                <a:latin typeface="Calibri" panose="020F0502020204030204" pitchFamily="34" charset="0"/>
                <a:ea typeface="ヒラギノ角ゴ Pro W3"/>
                <a:cs typeface="ヒラギノ角ゴ Pro W3"/>
              </a:rPr>
              <a:t>Where did attack originate from?</a:t>
            </a:r>
          </a:p>
          <a:p>
            <a:pPr>
              <a:lnSpc>
                <a:spcPct val="90000"/>
              </a:lnSpc>
            </a:pPr>
            <a:r>
              <a:rPr lang="en-US" altLang="en-US" sz="2400">
                <a:latin typeface="Calibri" panose="020F0502020204030204" pitchFamily="34" charset="0"/>
                <a:ea typeface="ヒラギノ角ゴ Pro W3"/>
                <a:cs typeface="ヒラギノ角ゴ Pro W3"/>
              </a:rPr>
              <a:t>When did the initial attack occur?</a:t>
            </a:r>
          </a:p>
          <a:p>
            <a:pPr>
              <a:lnSpc>
                <a:spcPct val="90000"/>
              </a:lnSpc>
            </a:pPr>
            <a:r>
              <a:rPr lang="en-US" altLang="en-US" sz="2400">
                <a:latin typeface="Calibri" panose="020F0502020204030204" pitchFamily="34" charset="0"/>
                <a:ea typeface="ヒラギノ角ゴ Pro W3"/>
                <a:cs typeface="ヒラギノ角ゴ Pro W3"/>
              </a:rPr>
              <a:t>How did it happen?</a:t>
            </a:r>
          </a:p>
          <a:p>
            <a:pPr>
              <a:lnSpc>
                <a:spcPct val="90000"/>
              </a:lnSpc>
            </a:pPr>
            <a:r>
              <a:rPr lang="en-US" altLang="en-US" sz="2400">
                <a:latin typeface="Calibri" panose="020F0502020204030204" pitchFamily="34" charset="0"/>
                <a:ea typeface="ヒラギノ角ゴ Pro W3"/>
                <a:cs typeface="ヒラギノ角ゴ Pro W3"/>
              </a:rPr>
              <a:t>What vulnerability enabled the attack?</a:t>
            </a:r>
          </a:p>
        </p:txBody>
      </p:sp>
    </p:spTree>
    <p:extLst>
      <p:ext uri="{BB962C8B-B14F-4D97-AF65-F5344CB8AC3E}">
        <p14:creationId xmlns:p14="http://schemas.microsoft.com/office/powerpoint/2010/main" val="4129635208"/>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044700" y="917576"/>
            <a:ext cx="8154988"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Remove </a:t>
            </a:r>
            <a:r>
              <a:rPr lang="en-US" altLang="en-US" sz="3600" dirty="0">
                <a:ea typeface="Calibri" panose="020F0502020204030204" pitchFamily="34" charset="0"/>
                <a:cs typeface="Lucida Sans" panose="020B0602030504020204" pitchFamily="34" charset="0"/>
              </a:rPr>
              <a:t>root cause</a:t>
            </a:r>
          </a:p>
        </p:txBody>
      </p:sp>
      <p:sp>
        <p:nvSpPr>
          <p:cNvPr id="34819" name="Rectangle 3"/>
          <p:cNvSpPr>
            <a:spLocks noGrp="1" noChangeArrowheads="1"/>
          </p:cNvSpPr>
          <p:nvPr>
            <p:ph idx="1"/>
          </p:nvPr>
        </p:nvSpPr>
        <p:spPr>
          <a:xfrm>
            <a:off x="2044700" y="1752601"/>
            <a:ext cx="8154988" cy="4619625"/>
          </a:xfrm>
        </p:spPr>
        <p:txBody>
          <a:bodyPr/>
          <a:lstStyle/>
          <a:p>
            <a:r>
              <a:rPr lang="en-US" altLang="en-US" sz="2400">
                <a:latin typeface="Calibri" panose="020F0502020204030204" pitchFamily="34" charset="0"/>
                <a:ea typeface="ヒラギノ角ゴ Pro W3"/>
                <a:cs typeface="ヒラギノ角ゴ Pro W3"/>
              </a:rPr>
              <a:t>If Admin or Root compromised, rebuild system</a:t>
            </a:r>
          </a:p>
          <a:p>
            <a:r>
              <a:rPr lang="en-US" altLang="en-US" sz="2400">
                <a:latin typeface="Calibri" panose="020F0502020204030204" pitchFamily="34" charset="0"/>
                <a:ea typeface="ヒラギノ角ゴ Pro W3"/>
                <a:cs typeface="ヒラギノ角ゴ Pro W3"/>
              </a:rPr>
              <a:t>Implement recent patches &amp; recent antivirus</a:t>
            </a:r>
          </a:p>
          <a:p>
            <a:r>
              <a:rPr lang="en-US" altLang="en-US" sz="2400">
                <a:latin typeface="Calibri" panose="020F0502020204030204" pitchFamily="34" charset="0"/>
                <a:ea typeface="ヒラギノ角ゴ Pro W3"/>
                <a:cs typeface="ヒラギノ角ゴ Pro W3"/>
              </a:rPr>
              <a:t>Fortify defenses with enhanced security controls</a:t>
            </a:r>
          </a:p>
          <a:p>
            <a:r>
              <a:rPr lang="en-US" altLang="en-US" sz="2400">
                <a:latin typeface="Calibri" panose="020F0502020204030204" pitchFamily="34" charset="0"/>
                <a:ea typeface="ヒラギノ角ゴ Pro W3"/>
                <a:cs typeface="ヒラギノ角ゴ Pro W3"/>
              </a:rPr>
              <a:t>Change all passwords </a:t>
            </a:r>
          </a:p>
          <a:p>
            <a:r>
              <a:rPr lang="en-US" altLang="en-US" sz="2400">
                <a:latin typeface="Calibri" panose="020F0502020204030204" pitchFamily="34" charset="0"/>
                <a:ea typeface="ヒラギノ角ゴ Pro W3"/>
                <a:cs typeface="ヒラギノ角ゴ Pro W3"/>
              </a:rPr>
              <a:t>Retest with vulnerability analysis tools </a:t>
            </a:r>
          </a:p>
        </p:txBody>
      </p:sp>
    </p:spTree>
    <p:extLst>
      <p:ext uri="{BB962C8B-B14F-4D97-AF65-F5344CB8AC3E}">
        <p14:creationId xmlns:p14="http://schemas.microsoft.com/office/powerpoint/2010/main" val="2032165584"/>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044700" y="917576"/>
            <a:ext cx="8154988"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Recovery</a:t>
            </a:r>
            <a:endParaRPr lang="en-US" altLang="en-US" sz="3600" dirty="0">
              <a:ea typeface="Calibri" panose="020F0502020204030204" pitchFamily="34" charset="0"/>
              <a:cs typeface="Lucida Sans" panose="020B0602030504020204" pitchFamily="34" charset="0"/>
            </a:endParaRPr>
          </a:p>
        </p:txBody>
      </p:sp>
      <p:sp>
        <p:nvSpPr>
          <p:cNvPr id="35843" name="Rectangle 3"/>
          <p:cNvSpPr>
            <a:spLocks noGrp="1" noChangeArrowheads="1"/>
          </p:cNvSpPr>
          <p:nvPr>
            <p:ph idx="1"/>
          </p:nvPr>
        </p:nvSpPr>
        <p:spPr>
          <a:xfrm>
            <a:off x="2044700" y="1828801"/>
            <a:ext cx="8154988" cy="4543425"/>
          </a:xfrm>
        </p:spPr>
        <p:txBody>
          <a:bodyPr/>
          <a:lstStyle/>
          <a:p>
            <a:r>
              <a:rPr lang="en-US" altLang="en-US" sz="2400" dirty="0">
                <a:latin typeface="Calibri" panose="020F0502020204030204" pitchFamily="34" charset="0"/>
                <a:ea typeface="ヒラギノ角ゴ Pro W3"/>
                <a:cs typeface="ヒラギノ角ゴ Pro W3"/>
              </a:rPr>
              <a:t>Restore operations to normal</a:t>
            </a:r>
          </a:p>
          <a:p>
            <a:r>
              <a:rPr lang="en-US" altLang="en-US" sz="2400" dirty="0">
                <a:latin typeface="Calibri" panose="020F0502020204030204" pitchFamily="34" charset="0"/>
                <a:ea typeface="ヒラギノ角ゴ Pro W3"/>
                <a:cs typeface="ヒラギノ角ゴ Pro W3"/>
              </a:rPr>
              <a:t>Ensure that restore is fully tested and </a:t>
            </a:r>
            <a:r>
              <a:rPr lang="en-US" altLang="en-US" sz="2400" dirty="0" smtClean="0">
                <a:latin typeface="Calibri" panose="020F0502020204030204" pitchFamily="34" charset="0"/>
                <a:ea typeface="ヒラギノ角ゴ Pro W3"/>
                <a:cs typeface="ヒラギノ角ゴ Pro W3"/>
              </a:rPr>
              <a:t>operational</a:t>
            </a:r>
          </a:p>
          <a:p>
            <a:r>
              <a:rPr lang="en-US" altLang="en-US" sz="2400" dirty="0" smtClean="0">
                <a:latin typeface="Calibri" panose="020F0502020204030204" pitchFamily="34" charset="0"/>
                <a:ea typeface="ヒラギノ角ゴ Pro W3"/>
                <a:cs typeface="ヒラギノ角ゴ Pro W3"/>
              </a:rPr>
              <a:t>Ensure that the restore has also not been compromised.</a:t>
            </a:r>
            <a:endParaRPr lang="en-US" altLang="en-US" sz="2400" dirty="0">
              <a:latin typeface="Calibri" panose="020F0502020204030204" pitchFamily="34" charset="0"/>
              <a:ea typeface="ヒラギノ角ゴ Pro W3"/>
              <a:cs typeface="ヒラギノ角ゴ Pro W3"/>
            </a:endParaRPr>
          </a:p>
          <a:p>
            <a:endParaRPr lang="en-US" altLang="en-US" dirty="0" smtClean="0">
              <a:latin typeface="Calibri" panose="020F0502020204030204" pitchFamily="34" charset="0"/>
              <a:ea typeface="ヒラギノ角ゴ Pro W3"/>
              <a:cs typeface="ヒラギノ角ゴ Pro W3"/>
            </a:endParaRPr>
          </a:p>
        </p:txBody>
      </p:sp>
    </p:spTree>
    <p:extLst>
      <p:ext uri="{BB962C8B-B14F-4D97-AF65-F5344CB8AC3E}">
        <p14:creationId xmlns:p14="http://schemas.microsoft.com/office/powerpoint/2010/main" val="3918086099"/>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044700" y="917576"/>
            <a:ext cx="8154988" cy="498475"/>
          </a:xfrm>
        </p:spPr>
        <p:txBody>
          <a:bodyPr>
            <a:normAutofit fontScale="90000"/>
          </a:bodyPr>
          <a:lstStyle/>
          <a:p>
            <a:r>
              <a:rPr lang="en-US" altLang="en-US" sz="3600" dirty="0">
                <a:ea typeface="Calibri" panose="020F0502020204030204" pitchFamily="34" charset="0"/>
                <a:cs typeface="Lucida Sans" panose="020B0602030504020204" pitchFamily="34" charset="0"/>
              </a:rPr>
              <a:t>Stage 6: Lessons Learned </a:t>
            </a:r>
          </a:p>
        </p:txBody>
      </p:sp>
      <p:sp>
        <p:nvSpPr>
          <p:cNvPr id="37891" name="Rectangle 3"/>
          <p:cNvSpPr>
            <a:spLocks noGrp="1" noChangeArrowheads="1"/>
          </p:cNvSpPr>
          <p:nvPr>
            <p:ph idx="1"/>
          </p:nvPr>
        </p:nvSpPr>
        <p:spPr>
          <a:xfrm>
            <a:off x="2044700" y="1828801"/>
            <a:ext cx="8154988" cy="4543425"/>
          </a:xfrm>
        </p:spPr>
        <p:txBody>
          <a:bodyPr/>
          <a:lstStyle/>
          <a:p>
            <a:pPr>
              <a:lnSpc>
                <a:spcPct val="90000"/>
              </a:lnSpc>
            </a:pPr>
            <a:r>
              <a:rPr lang="en-US" altLang="en-US" sz="2400" b="1" dirty="0">
                <a:latin typeface="Calibri" panose="020F0502020204030204" pitchFamily="34" charset="0"/>
                <a:ea typeface="ヒラギノ角ゴ Pro W3"/>
                <a:cs typeface="ヒラギノ角ゴ Pro W3"/>
              </a:rPr>
              <a:t>Follow-up includes:</a:t>
            </a:r>
          </a:p>
          <a:p>
            <a:pPr>
              <a:lnSpc>
                <a:spcPct val="90000"/>
              </a:lnSpc>
            </a:pPr>
            <a:r>
              <a:rPr lang="en-US" altLang="en-US" sz="2400" dirty="0">
                <a:latin typeface="Calibri" panose="020F0502020204030204" pitchFamily="34" charset="0"/>
                <a:ea typeface="ヒラギノ角ゴ Pro W3"/>
                <a:cs typeface="ヒラギノ角ゴ Pro W3"/>
              </a:rPr>
              <a:t>Writing an Incident Report</a:t>
            </a:r>
          </a:p>
          <a:p>
            <a:pPr marL="342900" lvl="1" indent="-342900"/>
            <a:r>
              <a:rPr lang="en-US" altLang="en-US" dirty="0">
                <a:latin typeface="Calibri" panose="020F0502020204030204" pitchFamily="34" charset="0"/>
                <a:ea typeface="ヒラギノ角ゴ Pro W3"/>
                <a:cs typeface="ヒラギノ角ゴ Pro W3"/>
              </a:rPr>
              <a:t>What went right or wrong in the incident response?</a:t>
            </a:r>
          </a:p>
          <a:p>
            <a:pPr marL="342900" lvl="1" indent="-342900"/>
            <a:r>
              <a:rPr lang="en-US" altLang="en-US" dirty="0">
                <a:latin typeface="Calibri" panose="020F0502020204030204" pitchFamily="34" charset="0"/>
                <a:ea typeface="ヒラギノ角ゴ Pro W3"/>
                <a:cs typeface="ヒラギノ角ゴ Pro W3"/>
              </a:rPr>
              <a:t>How can process improvement occur?</a:t>
            </a:r>
          </a:p>
          <a:p>
            <a:pPr marL="342900" lvl="1" indent="-342900"/>
            <a:r>
              <a:rPr lang="en-US" altLang="en-US" dirty="0">
                <a:latin typeface="Calibri" panose="020F0502020204030204" pitchFamily="34" charset="0"/>
                <a:ea typeface="ヒラギノ角ゴ Pro W3"/>
                <a:cs typeface="ヒラギノ角ゴ Pro W3"/>
              </a:rPr>
              <a:t>How much did the incident cost (in loss &amp; handling &amp; time)</a:t>
            </a:r>
          </a:p>
          <a:p>
            <a:pPr>
              <a:lnSpc>
                <a:spcPct val="90000"/>
              </a:lnSpc>
            </a:pPr>
            <a:r>
              <a:rPr lang="en-US" altLang="en-US" sz="2400" dirty="0">
                <a:latin typeface="Calibri" panose="020F0502020204030204" pitchFamily="34" charset="0"/>
                <a:ea typeface="ヒラギノ角ゴ Pro W3"/>
                <a:cs typeface="ヒラギノ角ゴ Pro W3"/>
              </a:rPr>
              <a:t>Present report to relevant stakeholders</a:t>
            </a:r>
          </a:p>
        </p:txBody>
      </p:sp>
    </p:spTree>
    <p:extLst>
      <p:ext uri="{BB962C8B-B14F-4D97-AF65-F5344CB8AC3E}">
        <p14:creationId xmlns:p14="http://schemas.microsoft.com/office/powerpoint/2010/main" val="229285679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a:t>
            </a:r>
            <a:endParaRPr lang="en-US" dirty="0"/>
          </a:p>
        </p:txBody>
      </p:sp>
      <p:sp>
        <p:nvSpPr>
          <p:cNvPr id="3" name="Content Placeholder 2"/>
          <p:cNvSpPr>
            <a:spLocks noGrp="1"/>
          </p:cNvSpPr>
          <p:nvPr>
            <p:ph idx="1"/>
          </p:nvPr>
        </p:nvSpPr>
        <p:spPr/>
        <p:txBody>
          <a:bodyPr anchor="ctr">
            <a:normAutofit/>
          </a:bodyPr>
          <a:lstStyle/>
          <a:p>
            <a:pPr marL="0" indent="0" algn="ctr">
              <a:buNone/>
            </a:pPr>
            <a:r>
              <a:rPr lang="en-US" sz="6600" dirty="0" smtClean="0"/>
              <a:t>What is an Incident?</a:t>
            </a:r>
            <a:endParaRPr lang="en-US" sz="6600" dirty="0"/>
          </a:p>
        </p:txBody>
      </p:sp>
    </p:spTree>
    <p:extLst>
      <p:ext uri="{BB962C8B-B14F-4D97-AF65-F5344CB8AC3E}">
        <p14:creationId xmlns:p14="http://schemas.microsoft.com/office/powerpoint/2010/main" val="1472067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a:t>
            </a:r>
            <a:endParaRPr lang="en-US" dirty="0"/>
          </a:p>
        </p:txBody>
      </p:sp>
      <p:sp>
        <p:nvSpPr>
          <p:cNvPr id="3" name="Content Placeholder 2"/>
          <p:cNvSpPr>
            <a:spLocks noGrp="1"/>
          </p:cNvSpPr>
          <p:nvPr>
            <p:ph idx="1"/>
          </p:nvPr>
        </p:nvSpPr>
        <p:spPr/>
        <p:txBody>
          <a:bodyPr>
            <a:normAutofit/>
          </a:bodyPr>
          <a:lstStyle/>
          <a:p>
            <a:r>
              <a:rPr lang="en-US" dirty="0" smtClean="0"/>
              <a:t>What is an Incident?</a:t>
            </a:r>
          </a:p>
          <a:p>
            <a:pPr lvl="1"/>
            <a:r>
              <a:rPr lang="en-US" dirty="0" smtClean="0"/>
              <a:t>Is a violation or imminent threat of violation of computer security policies, acceptable use policies, or standard security practices.*</a:t>
            </a:r>
          </a:p>
          <a:p>
            <a:pPr lvl="1"/>
            <a:endParaRPr lang="en-US" dirty="0" smtClean="0"/>
          </a:p>
          <a:p>
            <a:pPr lvl="1"/>
            <a:r>
              <a:rPr lang="en-US" dirty="0" smtClean="0"/>
              <a:t>Following characteristics.</a:t>
            </a:r>
          </a:p>
          <a:p>
            <a:pPr lvl="2"/>
            <a:r>
              <a:rPr lang="en-US" dirty="0" smtClean="0"/>
              <a:t>Intent to cause harm</a:t>
            </a:r>
          </a:p>
          <a:p>
            <a:pPr lvl="2"/>
            <a:r>
              <a:rPr lang="en-US" dirty="0" smtClean="0"/>
              <a:t>Was performed by a person / computer</a:t>
            </a:r>
          </a:p>
          <a:p>
            <a:pPr lvl="2"/>
            <a:r>
              <a:rPr lang="en-US" dirty="0" smtClean="0"/>
              <a:t>Involves a computing resource.</a:t>
            </a:r>
          </a:p>
          <a:p>
            <a:pPr marL="914400" lvl="2" indent="0">
              <a:buNone/>
            </a:pPr>
            <a:endParaRPr lang="en-US" dirty="0"/>
          </a:p>
          <a:p>
            <a:pPr lvl="2"/>
            <a:endParaRPr lang="en-US" dirty="0" smtClean="0"/>
          </a:p>
          <a:p>
            <a:pPr marL="914400" lvl="2" indent="0">
              <a:buNone/>
            </a:pPr>
            <a:endParaRPr lang="en-US" dirty="0"/>
          </a:p>
          <a:p>
            <a:pPr marL="457200" lvl="1" indent="0">
              <a:buNone/>
            </a:pPr>
            <a:r>
              <a:rPr lang="en-US" sz="2000" i="1" dirty="0" smtClean="0"/>
              <a:t>(note: different organizations will likely have their own definition)</a:t>
            </a:r>
            <a:endParaRPr lang="en-US" sz="2000" i="1" dirty="0"/>
          </a:p>
        </p:txBody>
      </p:sp>
    </p:spTree>
    <p:extLst>
      <p:ext uri="{BB962C8B-B14F-4D97-AF65-F5344CB8AC3E}">
        <p14:creationId xmlns:p14="http://schemas.microsoft.com/office/powerpoint/2010/main" val="257731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a:t>
            </a:r>
            <a:endParaRPr lang="en-US" dirty="0"/>
          </a:p>
        </p:txBody>
      </p:sp>
      <p:sp>
        <p:nvSpPr>
          <p:cNvPr id="3" name="Content Placeholder 2"/>
          <p:cNvSpPr>
            <a:spLocks noGrp="1"/>
          </p:cNvSpPr>
          <p:nvPr>
            <p:ph idx="1"/>
          </p:nvPr>
        </p:nvSpPr>
        <p:spPr/>
        <p:txBody>
          <a:bodyPr>
            <a:normAutofit/>
          </a:bodyPr>
          <a:lstStyle/>
          <a:p>
            <a:r>
              <a:rPr lang="en-US" dirty="0" smtClean="0"/>
              <a:t>Examples of Incidents</a:t>
            </a:r>
          </a:p>
          <a:p>
            <a:pPr marL="914400" lvl="2" indent="0">
              <a:buNone/>
            </a:pPr>
            <a:r>
              <a:rPr lang="en-US" dirty="0" err="1" smtClean="0"/>
              <a:t>ie</a:t>
            </a:r>
            <a:r>
              <a:rPr lang="en-US" dirty="0" smtClean="0"/>
              <a:t>:</a:t>
            </a:r>
          </a:p>
          <a:p>
            <a:pPr lvl="2"/>
            <a:r>
              <a:rPr lang="en-US" dirty="0" smtClean="0"/>
              <a:t>An Attacker commands a botnet to send high volumes of request causing it to crash</a:t>
            </a:r>
          </a:p>
          <a:p>
            <a:pPr lvl="2"/>
            <a:r>
              <a:rPr lang="en-US" dirty="0" smtClean="0"/>
              <a:t>Users are tricked into opening malware</a:t>
            </a:r>
          </a:p>
          <a:p>
            <a:pPr lvl="2"/>
            <a:r>
              <a:rPr lang="en-US" dirty="0" smtClean="0"/>
              <a:t>Data held for ransom</a:t>
            </a:r>
          </a:p>
          <a:p>
            <a:pPr lvl="2"/>
            <a:r>
              <a:rPr lang="en-US" dirty="0" smtClean="0"/>
              <a:t>User releases sensitive information </a:t>
            </a:r>
          </a:p>
          <a:p>
            <a:pPr lvl="2"/>
            <a:r>
              <a:rPr lang="en-US" dirty="0" smtClean="0"/>
              <a:t>Possession of illegal or unauthorized materials</a:t>
            </a:r>
          </a:p>
          <a:p>
            <a:pPr lvl="2"/>
            <a:endParaRPr lang="en-US" dirty="0"/>
          </a:p>
          <a:p>
            <a:pPr lvl="2"/>
            <a:endParaRPr lang="en-US" dirty="0" smtClean="0"/>
          </a:p>
          <a:p>
            <a:pPr marL="914400" lvl="2" indent="0">
              <a:buNone/>
            </a:pPr>
            <a:endParaRPr lang="en-US" dirty="0"/>
          </a:p>
          <a:p>
            <a:pPr marL="457200" lvl="1" indent="0">
              <a:buNone/>
            </a:pPr>
            <a:r>
              <a:rPr lang="en-US" sz="2000" i="1" dirty="0" smtClean="0"/>
              <a:t>(note: different organizations will likely have their own definition)</a:t>
            </a:r>
            <a:endParaRPr lang="en-US" sz="2000" i="1" dirty="0"/>
          </a:p>
        </p:txBody>
      </p:sp>
    </p:spTree>
    <p:extLst>
      <p:ext uri="{BB962C8B-B14F-4D97-AF65-F5344CB8AC3E}">
        <p14:creationId xmlns:p14="http://schemas.microsoft.com/office/powerpoint/2010/main" val="2181955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Landscape</a:t>
            </a:r>
            <a:endParaRPr lang="en-US" dirty="0"/>
          </a:p>
        </p:txBody>
      </p:sp>
      <p:sp>
        <p:nvSpPr>
          <p:cNvPr id="3" name="Content Placeholder 2"/>
          <p:cNvSpPr>
            <a:spLocks noGrp="1"/>
          </p:cNvSpPr>
          <p:nvPr>
            <p:ph idx="1"/>
          </p:nvPr>
        </p:nvSpPr>
        <p:spPr/>
        <p:txBody>
          <a:bodyPr/>
          <a:lstStyle/>
          <a:p>
            <a:r>
              <a:rPr lang="en-US" dirty="0" smtClean="0"/>
              <a:t>How complex is the problem?</a:t>
            </a:r>
          </a:p>
          <a:p>
            <a:pPr lvl="1"/>
            <a:r>
              <a:rPr lang="en-US" dirty="0" smtClean="0"/>
              <a:t>Geography</a:t>
            </a:r>
          </a:p>
          <a:p>
            <a:pPr lvl="1"/>
            <a:r>
              <a:rPr lang="en-US" dirty="0" smtClean="0"/>
              <a:t>Technology</a:t>
            </a:r>
          </a:p>
          <a:p>
            <a:pPr lvl="1"/>
            <a:r>
              <a:rPr lang="en-US" dirty="0" smtClean="0"/>
              <a:t>Skillset</a:t>
            </a:r>
          </a:p>
          <a:p>
            <a:pPr lvl="1"/>
            <a:r>
              <a:rPr lang="en-US" dirty="0" smtClean="0"/>
              <a:t>motivation</a:t>
            </a:r>
          </a:p>
        </p:txBody>
      </p:sp>
    </p:spTree>
    <p:extLst>
      <p:ext uri="{BB962C8B-B14F-4D97-AF65-F5344CB8AC3E}">
        <p14:creationId xmlns:p14="http://schemas.microsoft.com/office/powerpoint/2010/main" val="2466382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Attack Lifecycle</a:t>
            </a:r>
            <a:endParaRPr lang="en-US" dirty="0"/>
          </a:p>
        </p:txBody>
      </p:sp>
      <p:sp>
        <p:nvSpPr>
          <p:cNvPr id="3" name="Content Placeholder 2"/>
          <p:cNvSpPr>
            <a:spLocks noGrp="1"/>
          </p:cNvSpPr>
          <p:nvPr>
            <p:ph idx="1"/>
          </p:nvPr>
        </p:nvSpPr>
        <p:spPr/>
        <p:txBody>
          <a:bodyPr>
            <a:normAutofit lnSpcReduction="10000"/>
          </a:bodyPr>
          <a:lstStyle/>
          <a:p>
            <a:r>
              <a:rPr lang="en-US" dirty="0" smtClean="0"/>
              <a:t>Concept of Attack lifecycle*</a:t>
            </a:r>
          </a:p>
          <a:p>
            <a:pPr lvl="1"/>
            <a:r>
              <a:rPr lang="en-US" dirty="0" smtClean="0"/>
              <a:t>7 - Stages common to most Intrusions</a:t>
            </a:r>
          </a:p>
          <a:p>
            <a:pPr lvl="2"/>
            <a:r>
              <a:rPr lang="en-US" dirty="0" smtClean="0"/>
              <a:t>Initial Compromise</a:t>
            </a:r>
          </a:p>
          <a:p>
            <a:pPr lvl="2"/>
            <a:r>
              <a:rPr lang="en-US" dirty="0" smtClean="0"/>
              <a:t>Establish foothold</a:t>
            </a:r>
          </a:p>
          <a:p>
            <a:pPr lvl="2"/>
            <a:r>
              <a:rPr lang="en-US" dirty="0" smtClean="0"/>
              <a:t>Escalate privileges</a:t>
            </a:r>
          </a:p>
          <a:p>
            <a:pPr lvl="2"/>
            <a:r>
              <a:rPr lang="en-US" dirty="0" smtClean="0"/>
              <a:t>Internal reconnaissance</a:t>
            </a:r>
          </a:p>
          <a:p>
            <a:pPr lvl="2"/>
            <a:r>
              <a:rPr lang="en-US" dirty="0" smtClean="0"/>
              <a:t>Move Laterally</a:t>
            </a:r>
          </a:p>
          <a:p>
            <a:pPr lvl="2"/>
            <a:r>
              <a:rPr lang="en-US" dirty="0" smtClean="0"/>
              <a:t>Maintain presence</a:t>
            </a:r>
          </a:p>
          <a:p>
            <a:pPr lvl="2"/>
            <a:r>
              <a:rPr lang="en-US" dirty="0" smtClean="0"/>
              <a:t>Complete mission</a:t>
            </a:r>
          </a:p>
          <a:p>
            <a:pPr lvl="1"/>
            <a:r>
              <a:rPr lang="en-US" dirty="0" smtClean="0"/>
              <a:t>Not all stages are always present in all of the intrusions.</a:t>
            </a:r>
          </a:p>
          <a:p>
            <a:pPr lvl="1"/>
            <a:endParaRPr lang="en-US" dirty="0" smtClean="0"/>
          </a:p>
          <a:p>
            <a:pPr marL="457200" lvl="1" indent="0">
              <a:buNone/>
            </a:pPr>
            <a:r>
              <a:rPr lang="en-US" i="1" dirty="0" smtClean="0"/>
              <a:t>* (note: </a:t>
            </a:r>
            <a:r>
              <a:rPr lang="en-US" i="1" dirty="0" err="1" smtClean="0"/>
              <a:t>Mandiant</a:t>
            </a:r>
            <a:r>
              <a:rPr lang="en-US" i="1" dirty="0" smtClean="0"/>
              <a:t> Attack Lifecycle)</a:t>
            </a:r>
          </a:p>
          <a:p>
            <a:pPr lv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2949" y="2652041"/>
            <a:ext cx="5334000" cy="1914525"/>
          </a:xfrm>
          <a:prstGeom prst="rect">
            <a:avLst/>
          </a:prstGeom>
        </p:spPr>
      </p:pic>
    </p:spTree>
    <p:extLst>
      <p:ext uri="{BB962C8B-B14F-4D97-AF65-F5344CB8AC3E}">
        <p14:creationId xmlns:p14="http://schemas.microsoft.com/office/powerpoint/2010/main" val="627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LifeCycle</a:t>
            </a:r>
            <a:endParaRPr lang="en-US" dirty="0"/>
          </a:p>
        </p:txBody>
      </p:sp>
      <p:sp>
        <p:nvSpPr>
          <p:cNvPr id="3" name="Content Placeholder 2"/>
          <p:cNvSpPr>
            <a:spLocks noGrp="1"/>
          </p:cNvSpPr>
          <p:nvPr>
            <p:ph idx="1"/>
          </p:nvPr>
        </p:nvSpPr>
        <p:spPr/>
        <p:txBody>
          <a:bodyPr/>
          <a:lstStyle/>
          <a:p>
            <a:r>
              <a:rPr lang="en-US" dirty="0" smtClean="0"/>
              <a:t>Initial Compromise:  Attacker successfully executes malicious codes on one or more systems.  Often occurs through social engineering such as Spear Phishing</a:t>
            </a:r>
          </a:p>
          <a:p>
            <a:endParaRPr lang="en-US" dirty="0" smtClean="0"/>
          </a:p>
          <a:p>
            <a:r>
              <a:rPr lang="en-US" dirty="0" smtClean="0"/>
              <a:t>Establish Foothold: Attacker ensures remote access to a recently compromised system. Attacker installs a backdoor</a:t>
            </a:r>
          </a:p>
          <a:p>
            <a:endParaRPr lang="en-US" dirty="0"/>
          </a:p>
          <a:p>
            <a:endParaRPr lang="en-US" dirty="0" smtClean="0"/>
          </a:p>
          <a:p>
            <a:endParaRPr lang="en-US" dirty="0"/>
          </a:p>
        </p:txBody>
      </p:sp>
    </p:spTree>
    <p:extLst>
      <p:ext uri="{BB962C8B-B14F-4D97-AF65-F5344CB8AC3E}">
        <p14:creationId xmlns:p14="http://schemas.microsoft.com/office/powerpoint/2010/main" val="1879800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1114</TotalTime>
  <Words>2490</Words>
  <Application>Microsoft Office PowerPoint</Application>
  <PresentationFormat>Widescreen</PresentationFormat>
  <Paragraphs>343</Paragraphs>
  <Slides>36</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Arial</vt:lpstr>
      <vt:lpstr>Calibri</vt:lpstr>
      <vt:lpstr>Calibri Light</vt:lpstr>
      <vt:lpstr>Geneva</vt:lpstr>
      <vt:lpstr>Lucida Sans</vt:lpstr>
      <vt:lpstr>Times New Roman</vt:lpstr>
      <vt:lpstr>Wingdings</vt:lpstr>
      <vt:lpstr>ヒラギノ角ゴ Pro W3</vt:lpstr>
      <vt:lpstr>Office Theme</vt:lpstr>
      <vt:lpstr>Intrusion Detection </vt:lpstr>
      <vt:lpstr>Course Objectives</vt:lpstr>
      <vt:lpstr>Course Details</vt:lpstr>
      <vt:lpstr>Incident</vt:lpstr>
      <vt:lpstr>Incident</vt:lpstr>
      <vt:lpstr>Incident</vt:lpstr>
      <vt:lpstr>Current Landscape</vt:lpstr>
      <vt:lpstr>Attack Lifecycle</vt:lpstr>
      <vt:lpstr>LifeCycle</vt:lpstr>
      <vt:lpstr>Lifecycle</vt:lpstr>
      <vt:lpstr>Lifecycle</vt:lpstr>
      <vt:lpstr>Lifecycle</vt:lpstr>
      <vt:lpstr>INCIDENT RESPONSE</vt:lpstr>
      <vt:lpstr>INCIDENT RESPONSE</vt:lpstr>
      <vt:lpstr>INCIDENT RESPONSE</vt:lpstr>
      <vt:lpstr>INCIDENT RESPONSE</vt:lpstr>
      <vt:lpstr>INCIDENT RESPONSE</vt:lpstr>
      <vt:lpstr>INCIDENT RESPONSE</vt:lpstr>
      <vt:lpstr>INCIDENT RESPONSE</vt:lpstr>
      <vt:lpstr>Incident Response Plan (IRP)</vt:lpstr>
      <vt:lpstr>Stage 1: Preparation</vt:lpstr>
      <vt:lpstr>Stage 1: Preparation</vt:lpstr>
      <vt:lpstr>Preparation - Data Collection</vt:lpstr>
      <vt:lpstr>Incidents may include…</vt:lpstr>
      <vt:lpstr>Preparation - Skills</vt:lpstr>
      <vt:lpstr>Preparation – Appropriate Authority</vt:lpstr>
      <vt:lpstr>Stage 2 - Identification</vt:lpstr>
      <vt:lpstr>Identification - Triage</vt:lpstr>
      <vt:lpstr>Identification - Chain of Custody</vt:lpstr>
      <vt:lpstr>Stage 3 - Containment</vt:lpstr>
      <vt:lpstr>Containment - Response</vt:lpstr>
      <vt:lpstr>Stage 4 - Analysis &amp; Eradication</vt:lpstr>
      <vt:lpstr>Analysis</vt:lpstr>
      <vt:lpstr>Remove root cause</vt:lpstr>
      <vt:lpstr>Recovery</vt:lpstr>
      <vt:lpstr>Stage 6: Lessons Learned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Intrusion Detection</dc:title>
  <dc:creator>Deval Shah</dc:creator>
  <cp:lastModifiedBy>Deval Shah</cp:lastModifiedBy>
  <cp:revision>17</cp:revision>
  <dcterms:created xsi:type="dcterms:W3CDTF">2015-05-11T00:22:46Z</dcterms:created>
  <dcterms:modified xsi:type="dcterms:W3CDTF">2017-05-10T00:37:44Z</dcterms:modified>
</cp:coreProperties>
</file>