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04" r:id="rId3"/>
    <p:sldId id="257" r:id="rId4"/>
    <p:sldId id="306" r:id="rId5"/>
    <p:sldId id="307" r:id="rId6"/>
    <p:sldId id="308" r:id="rId7"/>
    <p:sldId id="309" r:id="rId8"/>
    <p:sldId id="310" r:id="rId9"/>
    <p:sldId id="318" r:id="rId10"/>
    <p:sldId id="319" r:id="rId11"/>
    <p:sldId id="322" r:id="rId12"/>
    <p:sldId id="323" r:id="rId13"/>
    <p:sldId id="324" r:id="rId14"/>
    <p:sldId id="320" r:id="rId15"/>
    <p:sldId id="325" r:id="rId16"/>
    <p:sldId id="313"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2" r:id="rId31"/>
    <p:sldId id="340" r:id="rId32"/>
    <p:sldId id="34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8" d="100"/>
          <a:sy n="118"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0BB63-22C0-4F3F-A2F3-58B54087094B}" type="datetimeFigureOut">
              <a:rPr lang="en-US" smtClean="0"/>
              <a:t>5/22/2017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167E-8BDE-4614-80AB-215E68A39292}" type="slidenum">
              <a:rPr lang="en-US" smtClean="0"/>
              <a:t>‹#›</a:t>
            </a:fld>
            <a:endParaRPr lang="en-US"/>
          </a:p>
        </p:txBody>
      </p:sp>
    </p:spTree>
    <p:extLst>
      <p:ext uri="{BB962C8B-B14F-4D97-AF65-F5344CB8AC3E}">
        <p14:creationId xmlns:p14="http://schemas.microsoft.com/office/powerpoint/2010/main" val="40930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next slides will go through these steps in detail.</a:t>
            </a:r>
          </a:p>
          <a:p>
            <a:endParaRPr lang="en-US" altLang="en-US" smtClean="0">
              <a:latin typeface="Arial" panose="020B0604020202020204" pitchFamily="34" charset="0"/>
            </a:endParaRPr>
          </a:p>
          <a:p>
            <a:r>
              <a:rPr lang="en-US" altLang="en-US" smtClean="0">
                <a:latin typeface="Arial" panose="020B0604020202020204" pitchFamily="34" charset="0"/>
              </a:rPr>
              <a:t>Source:  </a:t>
            </a:r>
            <a:r>
              <a:rPr lang="en-US" altLang="en-US" i="1" smtClean="0">
                <a:latin typeface="Arial" panose="020B0604020202020204" pitchFamily="34" charset="0"/>
              </a:rPr>
              <a:t>CISM® Review Manual 2009</a:t>
            </a:r>
            <a:r>
              <a:rPr lang="en-US" altLang="en-US" smtClean="0">
                <a:latin typeface="Arial" panose="020B0604020202020204" pitchFamily="34" charset="0"/>
              </a:rPr>
              <a:t>, © 2008, ISACA. All rights reserved. Used by permission.</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0F874E-9961-4A68-AB56-22B12DD1CD57}" type="slidenum">
              <a:rPr lang="en-US" altLang="en-US"/>
              <a:pPr/>
              <a:t>2</a:t>
            </a:fld>
            <a:endParaRPr lang="en-US" altLang="en-US"/>
          </a:p>
        </p:txBody>
      </p:sp>
    </p:spTree>
    <p:extLst>
      <p:ext uri="{BB962C8B-B14F-4D97-AF65-F5344CB8AC3E}">
        <p14:creationId xmlns:p14="http://schemas.microsoft.com/office/powerpoint/2010/main" val="3098670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0459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277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1352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674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D1ED3-D628-46DA-9262-A682FBE0723D}"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408343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D1ED3-D628-46DA-9262-A682FBE0723D}"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109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D1ED3-D628-46DA-9262-A682FBE0723D}" type="datetimeFigureOut">
              <a:rPr lang="en-US" smtClean="0"/>
              <a:t>5/22/2017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4672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D1ED3-D628-46DA-9262-A682FBE0723D}" type="datetimeFigureOut">
              <a:rPr lang="en-US" smtClean="0"/>
              <a:t>5/22/2017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818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D1ED3-D628-46DA-9262-A682FBE0723D}" type="datetimeFigureOut">
              <a:rPr lang="en-US" smtClean="0"/>
              <a:t>5/22/2017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0252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085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59431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1ED3-D628-46DA-9262-A682FBE0723D}" type="datetimeFigureOut">
              <a:rPr lang="en-US" smtClean="0"/>
              <a:t>5/22/2017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MIS.5213.011 </a:t>
            </a:r>
          </a:p>
          <a:p>
            <a:r>
              <a:rPr lang="en-US" dirty="0" smtClean="0"/>
              <a:t>Instructor:  Deval Shah, CISSP</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17CB2-F9CA-4B9C-947E-C752DE1D1A89}" type="slidenum">
              <a:rPr lang="en-US" smtClean="0"/>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67650" y="589756"/>
            <a:ext cx="3314700" cy="438150"/>
          </a:xfrm>
          <a:prstGeom prst="rect">
            <a:avLst/>
          </a:prstGeom>
        </p:spPr>
      </p:pic>
    </p:spTree>
    <p:extLst>
      <p:ext uri="{BB962C8B-B14F-4D97-AF65-F5344CB8AC3E}">
        <p14:creationId xmlns:p14="http://schemas.microsoft.com/office/powerpoint/2010/main" val="300825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openioc.or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Intrusion Detection </a:t>
            </a:r>
            <a:endParaRPr lang="en-US" dirty="0"/>
          </a:p>
        </p:txBody>
      </p:sp>
      <p:sp>
        <p:nvSpPr>
          <p:cNvPr id="3" name="Subtitle 2"/>
          <p:cNvSpPr>
            <a:spLocks noGrp="1"/>
          </p:cNvSpPr>
          <p:nvPr>
            <p:ph type="subTitle" idx="1"/>
          </p:nvPr>
        </p:nvSpPr>
        <p:spPr/>
        <p:txBody>
          <a:bodyPr/>
          <a:lstStyle/>
          <a:p>
            <a:r>
              <a:rPr lang="en-US" dirty="0"/>
              <a:t>MIS.5213.011 </a:t>
            </a:r>
          </a:p>
          <a:p>
            <a:r>
              <a:rPr lang="en-US" u="sng" dirty="0"/>
              <a:t>ALTER</a:t>
            </a:r>
            <a:r>
              <a:rPr lang="en-US" dirty="0"/>
              <a:t> 0A234</a:t>
            </a:r>
          </a:p>
          <a:p>
            <a:r>
              <a:rPr lang="en-US" dirty="0" smtClean="0"/>
              <a:t>Lecture 2</a:t>
            </a:r>
            <a:endParaRPr lang="en-US" dirty="0"/>
          </a:p>
        </p:txBody>
      </p:sp>
    </p:spTree>
    <p:extLst>
      <p:ext uri="{BB962C8B-B14F-4D97-AF65-F5344CB8AC3E}">
        <p14:creationId xmlns:p14="http://schemas.microsoft.com/office/powerpoint/2010/main" val="517272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Procedures</a:t>
            </a:r>
            <a:endParaRPr lang="en-US" dirty="0"/>
          </a:p>
        </p:txBody>
      </p:sp>
      <p:sp>
        <p:nvSpPr>
          <p:cNvPr id="3" name="Content Placeholder 2"/>
          <p:cNvSpPr>
            <a:spLocks noGrp="1"/>
          </p:cNvSpPr>
          <p:nvPr>
            <p:ph idx="1"/>
          </p:nvPr>
        </p:nvSpPr>
        <p:spPr/>
        <p:txBody>
          <a:bodyPr>
            <a:normAutofit/>
          </a:bodyPr>
          <a:lstStyle/>
          <a:p>
            <a:r>
              <a:rPr lang="en-US" dirty="0" smtClean="0"/>
              <a:t>Types of communications</a:t>
            </a:r>
          </a:p>
          <a:p>
            <a:pPr lvl="1"/>
            <a:r>
              <a:rPr lang="en-US" dirty="0" smtClean="0"/>
              <a:t>Emails</a:t>
            </a:r>
          </a:p>
          <a:p>
            <a:pPr lvl="1"/>
            <a:r>
              <a:rPr lang="en-US" dirty="0" err="1" smtClean="0"/>
              <a:t>Adhoc</a:t>
            </a:r>
            <a:endParaRPr lang="en-US" dirty="0" smtClean="0"/>
          </a:p>
          <a:p>
            <a:pPr lvl="1"/>
            <a:r>
              <a:rPr lang="en-US" dirty="0" smtClean="0"/>
              <a:t>Conference Calls</a:t>
            </a:r>
          </a:p>
          <a:p>
            <a:pPr lvl="1"/>
            <a:r>
              <a:rPr lang="en-US" dirty="0" smtClean="0"/>
              <a:t>Press Releases</a:t>
            </a:r>
          </a:p>
          <a:p>
            <a:pPr lvl="1"/>
            <a:r>
              <a:rPr lang="en-US" dirty="0" smtClean="0"/>
              <a:t>Notifications to victims</a:t>
            </a:r>
          </a:p>
          <a:p>
            <a:pPr lvl="1"/>
            <a:r>
              <a:rPr lang="en-US" dirty="0" smtClean="0"/>
              <a:t>Sharing of information with External Parties</a:t>
            </a:r>
          </a:p>
          <a:p>
            <a:pPr lvl="2"/>
            <a:r>
              <a:rPr lang="en-US" dirty="0" smtClean="0"/>
              <a:t>What information will be shared</a:t>
            </a:r>
          </a:p>
          <a:p>
            <a:pPr lvl="2"/>
            <a:r>
              <a:rPr lang="en-US" dirty="0" smtClean="0"/>
              <a:t>Who will provide that communications</a:t>
            </a:r>
          </a:p>
          <a:p>
            <a:pPr lvl="2"/>
            <a:endParaRPr lang="en-US" dirty="0" smtClean="0"/>
          </a:p>
          <a:p>
            <a:pPr marL="457200" lvl="1" indent="0">
              <a:buNone/>
            </a:pPr>
            <a:endParaRPr lang="en-US" dirty="0" smtClean="0"/>
          </a:p>
        </p:txBody>
      </p:sp>
    </p:spTree>
    <p:extLst>
      <p:ext uri="{BB962C8B-B14F-4D97-AF65-F5344CB8AC3E}">
        <p14:creationId xmlns:p14="http://schemas.microsoft.com/office/powerpoint/2010/main" val="3137686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Roles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Intrusion Manager - Team Manager </a:t>
            </a:r>
          </a:p>
          <a:p>
            <a:pPr lvl="1"/>
            <a:r>
              <a:rPr lang="en-US" dirty="0" smtClean="0"/>
              <a:t>Administrative and Personnel Management</a:t>
            </a:r>
          </a:p>
          <a:p>
            <a:pPr lvl="1"/>
            <a:r>
              <a:rPr lang="en-US" dirty="0" smtClean="0"/>
              <a:t>Reports to CISO / CIO</a:t>
            </a:r>
          </a:p>
          <a:p>
            <a:pPr lvl="1"/>
            <a:r>
              <a:rPr lang="en-US" dirty="0" smtClean="0"/>
              <a:t>Communicates to other stake holders</a:t>
            </a:r>
          </a:p>
          <a:p>
            <a:r>
              <a:rPr lang="en-US" dirty="0" smtClean="0"/>
              <a:t>Intrusion Specialist – Team Leader</a:t>
            </a:r>
          </a:p>
          <a:p>
            <a:pPr lvl="1"/>
            <a:r>
              <a:rPr lang="en-US" dirty="0" smtClean="0"/>
              <a:t>Coordinates a Specific Incident</a:t>
            </a:r>
          </a:p>
          <a:p>
            <a:pPr lvl="1"/>
            <a:r>
              <a:rPr lang="en-US" dirty="0" smtClean="0"/>
              <a:t>Senior Incident Handler</a:t>
            </a:r>
          </a:p>
          <a:p>
            <a:pPr lvl="1"/>
            <a:r>
              <a:rPr lang="en-US" dirty="0" smtClean="0"/>
              <a:t>Reports to Intrusion Manager</a:t>
            </a:r>
          </a:p>
          <a:p>
            <a:r>
              <a:rPr lang="en-US" dirty="0" smtClean="0"/>
              <a:t>Analyst </a:t>
            </a:r>
          </a:p>
          <a:p>
            <a:pPr lvl="1"/>
            <a:r>
              <a:rPr lang="en-US" dirty="0" smtClean="0"/>
              <a:t>Incident Responder</a:t>
            </a:r>
          </a:p>
          <a:p>
            <a:pPr lvl="1"/>
            <a:r>
              <a:rPr lang="en-US" dirty="0" smtClean="0"/>
              <a:t>SME – Called upon based on the incident</a:t>
            </a:r>
          </a:p>
          <a:p>
            <a:pPr lvl="1"/>
            <a:r>
              <a:rPr lang="en-US" dirty="0" smtClean="0"/>
              <a:t>Strong technical skills</a:t>
            </a:r>
          </a:p>
          <a:p>
            <a:r>
              <a:rPr lang="en-US" dirty="0" smtClean="0"/>
              <a:t>Equipment Manager</a:t>
            </a:r>
          </a:p>
          <a:p>
            <a:pPr lvl="1"/>
            <a:r>
              <a:rPr lang="en-US" dirty="0" smtClean="0"/>
              <a:t>Responsible for maintaining all Intrusion equipment</a:t>
            </a:r>
          </a:p>
          <a:p>
            <a:pPr lvl="1"/>
            <a:r>
              <a:rPr lang="en-US" dirty="0" smtClean="0"/>
              <a:t>Reports to Intrusion Manager </a:t>
            </a:r>
          </a:p>
          <a:p>
            <a:pPr lvl="1"/>
            <a:r>
              <a:rPr lang="en-US" dirty="0" smtClean="0"/>
              <a:t>Dotted line to Intrusion Specialist</a:t>
            </a:r>
          </a:p>
          <a:p>
            <a:pPr lvl="1"/>
            <a:endParaRPr lang="en-US" dirty="0" smtClean="0"/>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4154015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Roles</a:t>
            </a:r>
            <a:endParaRPr lang="en-US" dirty="0"/>
          </a:p>
        </p:txBody>
      </p:sp>
      <p:sp>
        <p:nvSpPr>
          <p:cNvPr id="3" name="Content Placeholder 2"/>
          <p:cNvSpPr>
            <a:spLocks noGrp="1"/>
          </p:cNvSpPr>
          <p:nvPr>
            <p:ph idx="1"/>
          </p:nvPr>
        </p:nvSpPr>
        <p:spPr/>
        <p:txBody>
          <a:bodyPr>
            <a:normAutofit/>
          </a:bodyPr>
          <a:lstStyle/>
          <a:p>
            <a:r>
              <a:rPr lang="en-US" dirty="0" smtClean="0"/>
              <a:t>HR Representative</a:t>
            </a:r>
          </a:p>
          <a:p>
            <a:pPr lvl="1"/>
            <a:r>
              <a:rPr lang="en-US" dirty="0" smtClean="0"/>
              <a:t>Provides Guidance and counsel on Employee matters </a:t>
            </a:r>
          </a:p>
          <a:p>
            <a:r>
              <a:rPr lang="en-US" dirty="0" smtClean="0"/>
              <a:t>Legal Representative </a:t>
            </a:r>
          </a:p>
          <a:p>
            <a:pPr lvl="1"/>
            <a:r>
              <a:rPr lang="en-US" dirty="0" smtClean="0"/>
              <a:t>Provides legal guidance</a:t>
            </a:r>
          </a:p>
          <a:p>
            <a:pPr lvl="1"/>
            <a:r>
              <a:rPr lang="en-US" dirty="0" smtClean="0"/>
              <a:t>Interacts with law enforcement entities</a:t>
            </a:r>
          </a:p>
          <a:p>
            <a:pPr lvl="1"/>
            <a:r>
              <a:rPr lang="en-US" dirty="0" smtClean="0"/>
              <a:t>Ensures Chain of Custody is maintained with evidence</a:t>
            </a:r>
          </a:p>
          <a:p>
            <a:pPr lvl="1"/>
            <a:r>
              <a:rPr lang="en-US" dirty="0" smtClean="0"/>
              <a:t>Helps draft contracts with outside vendors as needed </a:t>
            </a:r>
          </a:p>
          <a:p>
            <a:r>
              <a:rPr lang="en-US" dirty="0" smtClean="0"/>
              <a:t>Public Relations Representative</a:t>
            </a:r>
          </a:p>
          <a:p>
            <a:pPr lvl="1"/>
            <a:r>
              <a:rPr lang="en-US" dirty="0" smtClean="0"/>
              <a:t>Provides the face to the incident and represents the company to the public, community, news, etc.  Many times it is the attorney.</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629000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 Call tree</a:t>
            </a:r>
            <a:endParaRPr lang="en-US" dirty="0"/>
          </a:p>
        </p:txBody>
      </p:sp>
      <p:sp>
        <p:nvSpPr>
          <p:cNvPr id="3" name="Content Placeholder 2"/>
          <p:cNvSpPr>
            <a:spLocks noGrp="1"/>
          </p:cNvSpPr>
          <p:nvPr>
            <p:ph idx="1"/>
          </p:nvPr>
        </p:nvSpPr>
        <p:spPr/>
        <p:txBody>
          <a:bodyPr/>
          <a:lstStyle/>
          <a:p>
            <a:r>
              <a:rPr lang="en-US" dirty="0" smtClean="0"/>
              <a:t>Following questions need to be answered</a:t>
            </a:r>
          </a:p>
          <a:p>
            <a:pPr lvl="1"/>
            <a:r>
              <a:rPr lang="en-US" dirty="0" smtClean="0"/>
              <a:t>Who Activates the IRT?</a:t>
            </a:r>
          </a:p>
          <a:p>
            <a:pPr lvl="2"/>
            <a:r>
              <a:rPr lang="en-US" dirty="0" smtClean="0"/>
              <a:t>Help Desk</a:t>
            </a:r>
          </a:p>
          <a:p>
            <a:pPr lvl="2"/>
            <a:r>
              <a:rPr lang="en-US" dirty="0" smtClean="0"/>
              <a:t>IT Managers</a:t>
            </a:r>
          </a:p>
          <a:p>
            <a:pPr lvl="2"/>
            <a:r>
              <a:rPr lang="en-US" dirty="0" smtClean="0"/>
              <a:t>Senior Managers</a:t>
            </a:r>
          </a:p>
          <a:p>
            <a:pPr lvl="2"/>
            <a:r>
              <a:rPr lang="en-US" dirty="0" smtClean="0"/>
              <a:t>Users ??</a:t>
            </a:r>
          </a:p>
          <a:p>
            <a:pPr lvl="1"/>
            <a:r>
              <a:rPr lang="en-US" dirty="0" smtClean="0"/>
              <a:t>Once the IRT has been activated</a:t>
            </a:r>
          </a:p>
          <a:p>
            <a:pPr lvl="2"/>
            <a:r>
              <a:rPr lang="en-US" dirty="0" smtClean="0"/>
              <a:t>Who calls whom?</a:t>
            </a:r>
          </a:p>
          <a:p>
            <a:pPr marL="914400" lvl="2" indent="0">
              <a:buNone/>
            </a:pPr>
            <a:endParaRPr lang="en-US" dirty="0"/>
          </a:p>
        </p:txBody>
      </p:sp>
    </p:spTree>
    <p:extLst>
      <p:ext uri="{BB962C8B-B14F-4D97-AF65-F5344CB8AC3E}">
        <p14:creationId xmlns:p14="http://schemas.microsoft.com/office/powerpoint/2010/main" val="974805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a:t>
            </a:r>
            <a:endParaRPr lang="en-US" dirty="0"/>
          </a:p>
        </p:txBody>
      </p:sp>
      <p:sp>
        <p:nvSpPr>
          <p:cNvPr id="3" name="Content Placeholder 2"/>
          <p:cNvSpPr>
            <a:spLocks noGrp="1"/>
          </p:cNvSpPr>
          <p:nvPr>
            <p:ph idx="1"/>
          </p:nvPr>
        </p:nvSpPr>
        <p:spPr/>
        <p:txBody>
          <a:bodyPr>
            <a:normAutofit/>
          </a:bodyPr>
          <a:lstStyle/>
          <a:p>
            <a:r>
              <a:rPr lang="en-US" dirty="0" smtClean="0"/>
              <a:t>Additional things to consider</a:t>
            </a:r>
          </a:p>
          <a:p>
            <a:pPr lvl="1"/>
            <a:r>
              <a:rPr lang="en-US" dirty="0" smtClean="0"/>
              <a:t>When does the incident meet a reporting threshold?  </a:t>
            </a:r>
          </a:p>
          <a:p>
            <a:pPr lvl="2"/>
            <a:r>
              <a:rPr lang="en-US" dirty="0" smtClean="0"/>
              <a:t>Immediately, </a:t>
            </a:r>
          </a:p>
          <a:p>
            <a:pPr lvl="2"/>
            <a:r>
              <a:rPr lang="en-US" dirty="0" smtClean="0"/>
              <a:t>within 24 hours, </a:t>
            </a:r>
          </a:p>
          <a:p>
            <a:pPr lvl="2"/>
            <a:r>
              <a:rPr lang="en-US" dirty="0" smtClean="0"/>
              <a:t>after intrusion has been eradicated?</a:t>
            </a:r>
          </a:p>
          <a:p>
            <a:pPr lvl="1"/>
            <a:r>
              <a:rPr lang="en-US" dirty="0" smtClean="0"/>
              <a:t>When communicating to external party, what contract language is in place to protect</a:t>
            </a:r>
          </a:p>
          <a:p>
            <a:pPr lvl="2"/>
            <a:r>
              <a:rPr lang="en-US" dirty="0" smtClean="0"/>
              <a:t>confidentiality</a:t>
            </a:r>
          </a:p>
          <a:p>
            <a:pPr lvl="2"/>
            <a:r>
              <a:rPr lang="en-US" dirty="0" smtClean="0"/>
              <a:t>Against law suits</a:t>
            </a:r>
          </a:p>
          <a:p>
            <a:pPr lvl="2"/>
            <a:r>
              <a:rPr lang="en-US" dirty="0" smtClean="0"/>
              <a:t>Improper disclosures</a:t>
            </a:r>
          </a:p>
          <a:p>
            <a:pPr lvl="1"/>
            <a:r>
              <a:rPr lang="en-US" dirty="0" smtClean="0"/>
              <a:t>Which laws are impacted</a:t>
            </a:r>
          </a:p>
          <a:p>
            <a:pPr marL="914400" lvl="2" indent="0">
              <a:buNone/>
            </a:pPr>
            <a:r>
              <a:rPr lang="en-US" dirty="0" smtClean="0"/>
              <a:t> </a:t>
            </a:r>
          </a:p>
        </p:txBody>
      </p:sp>
    </p:spTree>
    <p:extLst>
      <p:ext uri="{BB962C8B-B14F-4D97-AF65-F5344CB8AC3E}">
        <p14:creationId xmlns:p14="http://schemas.microsoft.com/office/powerpoint/2010/main" val="2400033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Resources</a:t>
            </a:r>
            <a:endParaRPr lang="en-US" dirty="0"/>
          </a:p>
        </p:txBody>
      </p:sp>
      <p:sp>
        <p:nvSpPr>
          <p:cNvPr id="3" name="Content Placeholder 2"/>
          <p:cNvSpPr>
            <a:spLocks noGrp="1"/>
          </p:cNvSpPr>
          <p:nvPr>
            <p:ph idx="1"/>
          </p:nvPr>
        </p:nvSpPr>
        <p:spPr/>
        <p:txBody>
          <a:bodyPr/>
          <a:lstStyle/>
          <a:p>
            <a:r>
              <a:rPr lang="en-US" dirty="0" smtClean="0"/>
              <a:t>Is the team adequately funded</a:t>
            </a:r>
          </a:p>
          <a:p>
            <a:r>
              <a:rPr lang="en-US" dirty="0" smtClean="0"/>
              <a:t>Does the team have adequate resources</a:t>
            </a:r>
          </a:p>
          <a:p>
            <a:pPr lvl="1"/>
            <a:r>
              <a:rPr lang="en-US" dirty="0" smtClean="0"/>
              <a:t>Funding stream, approvals, credit cards, etc.</a:t>
            </a:r>
          </a:p>
          <a:p>
            <a:r>
              <a:rPr lang="en-US" dirty="0" smtClean="0"/>
              <a:t>Is the team adequately skilled</a:t>
            </a:r>
          </a:p>
          <a:p>
            <a:pPr lvl="1"/>
            <a:r>
              <a:rPr lang="en-US" dirty="0" smtClean="0"/>
              <a:t>In-house training</a:t>
            </a:r>
          </a:p>
          <a:p>
            <a:pPr lvl="1"/>
            <a:r>
              <a:rPr lang="en-US" dirty="0" smtClean="0"/>
              <a:t>Outside training</a:t>
            </a:r>
          </a:p>
          <a:p>
            <a:pPr lvl="1"/>
            <a:r>
              <a:rPr lang="en-US" dirty="0" smtClean="0"/>
              <a:t>Annual training budget</a:t>
            </a:r>
          </a:p>
          <a:p>
            <a:pPr lvl="1"/>
            <a:r>
              <a:rPr lang="en-US" dirty="0" smtClean="0"/>
              <a:t>Cross Training</a:t>
            </a:r>
          </a:p>
          <a:p>
            <a:pPr lvl="1"/>
            <a:r>
              <a:rPr lang="en-US" dirty="0" smtClean="0"/>
              <a:t>Has a skills gap analysis been conducted</a:t>
            </a:r>
          </a:p>
          <a:p>
            <a:pPr lvl="1"/>
            <a:r>
              <a:rPr lang="en-US" dirty="0" smtClean="0"/>
              <a:t>Do we have contracts in place with outside vendors with the right skills</a:t>
            </a:r>
            <a:endParaRPr lang="en-US" dirty="0"/>
          </a:p>
        </p:txBody>
      </p:sp>
    </p:spTree>
    <p:extLst>
      <p:ext uri="{BB962C8B-B14F-4D97-AF65-F5344CB8AC3E}">
        <p14:creationId xmlns:p14="http://schemas.microsoft.com/office/powerpoint/2010/main" val="1331118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the infrastructure </a:t>
            </a:r>
            <a:endParaRPr lang="en-US" dirty="0"/>
          </a:p>
        </p:txBody>
      </p:sp>
      <p:sp>
        <p:nvSpPr>
          <p:cNvPr id="3" name="Content Placeholder 2"/>
          <p:cNvSpPr>
            <a:spLocks noGrp="1"/>
          </p:cNvSpPr>
          <p:nvPr>
            <p:ph idx="1"/>
          </p:nvPr>
        </p:nvSpPr>
        <p:spPr/>
        <p:txBody>
          <a:bodyPr/>
          <a:lstStyle/>
          <a:p>
            <a:r>
              <a:rPr lang="en-US" dirty="0" smtClean="0"/>
              <a:t>Detecting an incident is heavily dependent on how the infrastructure has been configured</a:t>
            </a:r>
          </a:p>
          <a:p>
            <a:pPr lvl="1"/>
            <a:r>
              <a:rPr lang="en-US" dirty="0" smtClean="0"/>
              <a:t>Hosts</a:t>
            </a:r>
          </a:p>
          <a:p>
            <a:pPr lvl="2"/>
            <a:endParaRPr lang="en-US" dirty="0" smtClean="0"/>
          </a:p>
          <a:p>
            <a:pPr lvl="1"/>
            <a:r>
              <a:rPr lang="en-US" dirty="0" smtClean="0"/>
              <a:t>Network Architecture</a:t>
            </a:r>
          </a:p>
          <a:p>
            <a:pPr lvl="1"/>
            <a:endParaRPr lang="en-US" dirty="0"/>
          </a:p>
          <a:p>
            <a:pPr lvl="1"/>
            <a:r>
              <a:rPr lang="en-US" dirty="0" smtClean="0"/>
              <a:t>Logging</a:t>
            </a:r>
          </a:p>
        </p:txBody>
      </p:sp>
    </p:spTree>
    <p:extLst>
      <p:ext uri="{BB962C8B-B14F-4D97-AF65-F5344CB8AC3E}">
        <p14:creationId xmlns:p14="http://schemas.microsoft.com/office/powerpoint/2010/main" val="1404510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Hosts</a:t>
            </a:r>
            <a:endParaRPr lang="en-US" dirty="0"/>
          </a:p>
        </p:txBody>
      </p:sp>
      <p:sp>
        <p:nvSpPr>
          <p:cNvPr id="3" name="Content Placeholder 2"/>
          <p:cNvSpPr>
            <a:spLocks noGrp="1"/>
          </p:cNvSpPr>
          <p:nvPr>
            <p:ph idx="1"/>
          </p:nvPr>
        </p:nvSpPr>
        <p:spPr/>
        <p:txBody>
          <a:bodyPr/>
          <a:lstStyle/>
          <a:p>
            <a:pPr lvl="1"/>
            <a:r>
              <a:rPr lang="en-US" dirty="0" smtClean="0"/>
              <a:t>Are all of the assets accounted for</a:t>
            </a:r>
          </a:p>
          <a:p>
            <a:pPr lvl="2"/>
            <a:r>
              <a:rPr lang="en-US" dirty="0" smtClean="0"/>
              <a:t>Servers</a:t>
            </a:r>
            <a:endParaRPr lang="en-US" dirty="0"/>
          </a:p>
          <a:p>
            <a:pPr lvl="2"/>
            <a:r>
              <a:rPr lang="en-US" dirty="0"/>
              <a:t>Desktops</a:t>
            </a:r>
          </a:p>
          <a:p>
            <a:pPr lvl="2"/>
            <a:r>
              <a:rPr lang="en-US" dirty="0"/>
              <a:t>Laptops</a:t>
            </a:r>
          </a:p>
          <a:p>
            <a:pPr lvl="2"/>
            <a:r>
              <a:rPr lang="en-US" dirty="0" smtClean="0"/>
              <a:t>Printers	</a:t>
            </a:r>
            <a:endParaRPr lang="en-US" dirty="0"/>
          </a:p>
          <a:p>
            <a:pPr lvl="2"/>
            <a:r>
              <a:rPr lang="en-US" dirty="0"/>
              <a:t>Mobile </a:t>
            </a:r>
            <a:r>
              <a:rPr lang="en-US" dirty="0" smtClean="0"/>
              <a:t>Devices</a:t>
            </a:r>
          </a:p>
          <a:p>
            <a:pPr lvl="1"/>
            <a:r>
              <a:rPr lang="en-US" dirty="0" smtClean="0"/>
              <a:t>Have all of the systems been hardened</a:t>
            </a:r>
          </a:p>
          <a:p>
            <a:pPr lvl="2"/>
            <a:r>
              <a:rPr lang="en-US" dirty="0" smtClean="0"/>
              <a:t>While all of the hardening the systems is important, are the systems logging enabled.</a:t>
            </a:r>
          </a:p>
          <a:p>
            <a:pPr lvl="1"/>
            <a:r>
              <a:rPr lang="en-US" dirty="0" smtClean="0"/>
              <a:t>Have all of the systems been </a:t>
            </a:r>
            <a:r>
              <a:rPr lang="en-US" dirty="0" err="1" smtClean="0"/>
              <a:t>baselined</a:t>
            </a:r>
            <a:r>
              <a:rPr lang="en-US" dirty="0" smtClean="0"/>
              <a:t> **</a:t>
            </a:r>
          </a:p>
          <a:p>
            <a:pPr lvl="1"/>
            <a:r>
              <a:rPr lang="en-US" dirty="0" smtClean="0"/>
              <a:t>Have all of the systems been surveyed</a:t>
            </a:r>
          </a:p>
          <a:p>
            <a:pPr lvl="2"/>
            <a:r>
              <a:rPr lang="en-US" dirty="0" smtClean="0"/>
              <a:t>OS, Hardware, Security Software, Applications, Business Applications, DBs, Local and Networked</a:t>
            </a:r>
            <a:endParaRPr lang="en-US" dirty="0"/>
          </a:p>
        </p:txBody>
      </p:sp>
    </p:spTree>
    <p:extLst>
      <p:ext uri="{BB962C8B-B14F-4D97-AF65-F5344CB8AC3E}">
        <p14:creationId xmlns:p14="http://schemas.microsoft.com/office/powerpoint/2010/main" val="3482214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Are all of the assets accounted for</a:t>
            </a:r>
          </a:p>
          <a:p>
            <a:pPr lvl="2"/>
            <a:r>
              <a:rPr lang="en-US" dirty="0" smtClean="0"/>
              <a:t>Switches</a:t>
            </a:r>
          </a:p>
          <a:p>
            <a:pPr lvl="2"/>
            <a:r>
              <a:rPr lang="en-US" dirty="0" smtClean="0"/>
              <a:t>Wireless Access Points</a:t>
            </a:r>
          </a:p>
          <a:p>
            <a:pPr lvl="2"/>
            <a:r>
              <a:rPr lang="en-US" dirty="0" smtClean="0"/>
              <a:t>DMZ </a:t>
            </a:r>
          </a:p>
          <a:p>
            <a:pPr lvl="2"/>
            <a:r>
              <a:rPr lang="en-US" dirty="0" smtClean="0"/>
              <a:t>Routers</a:t>
            </a:r>
          </a:p>
          <a:p>
            <a:pPr lvl="2"/>
            <a:r>
              <a:rPr lang="en-US" dirty="0" smtClean="0"/>
              <a:t>Firewalls</a:t>
            </a:r>
          </a:p>
          <a:p>
            <a:pPr lvl="2"/>
            <a:r>
              <a:rPr lang="en-US" dirty="0" err="1" smtClean="0"/>
              <a:t>AntiVirus</a:t>
            </a:r>
            <a:endParaRPr lang="en-US" dirty="0" smtClean="0"/>
          </a:p>
          <a:p>
            <a:pPr lvl="2"/>
            <a:r>
              <a:rPr lang="en-US" dirty="0" smtClean="0"/>
              <a:t>Authentication Servers</a:t>
            </a:r>
          </a:p>
          <a:p>
            <a:pPr lvl="2"/>
            <a:r>
              <a:rPr lang="en-US" dirty="0" smtClean="0"/>
              <a:t>VPN Concentrators</a:t>
            </a:r>
          </a:p>
          <a:p>
            <a:pPr lvl="2"/>
            <a:r>
              <a:rPr lang="en-US" dirty="0" smtClean="0"/>
              <a:t>Etc..</a:t>
            </a:r>
            <a:endParaRPr lang="en-US" dirty="0"/>
          </a:p>
          <a:p>
            <a:pPr lvl="1"/>
            <a:r>
              <a:rPr lang="en-US" dirty="0" smtClean="0"/>
              <a:t>Have all of the systems been hardened</a:t>
            </a:r>
          </a:p>
          <a:p>
            <a:pPr lvl="2"/>
            <a:r>
              <a:rPr lang="en-US" dirty="0" smtClean="0"/>
              <a:t>While all of the hardening the systems is important, are the systems logging enabled.</a:t>
            </a:r>
          </a:p>
          <a:p>
            <a:pPr lvl="1"/>
            <a:r>
              <a:rPr lang="en-US" dirty="0" smtClean="0"/>
              <a:t>Have all of the systems been </a:t>
            </a:r>
            <a:r>
              <a:rPr lang="en-US" dirty="0" err="1" smtClean="0"/>
              <a:t>baselined</a:t>
            </a:r>
            <a:r>
              <a:rPr lang="en-US" dirty="0" smtClean="0"/>
              <a:t> **</a:t>
            </a:r>
          </a:p>
          <a:p>
            <a:pPr lvl="1"/>
            <a:r>
              <a:rPr lang="en-US" dirty="0" smtClean="0"/>
              <a:t>Have all of the systems been surveyed</a:t>
            </a:r>
          </a:p>
          <a:p>
            <a:pPr marL="457200" lvl="1" indent="0">
              <a:buNone/>
            </a:pPr>
            <a:endParaRPr lang="en-US" dirty="0" smtClean="0"/>
          </a:p>
        </p:txBody>
      </p:sp>
    </p:spTree>
    <p:extLst>
      <p:ext uri="{BB962C8B-B14F-4D97-AF65-F5344CB8AC3E}">
        <p14:creationId xmlns:p14="http://schemas.microsoft.com/office/powerpoint/2010/main" val="3307311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Networks</a:t>
            </a:r>
            <a:endParaRPr lang="en-US" dirty="0"/>
          </a:p>
        </p:txBody>
      </p:sp>
      <p:sp>
        <p:nvSpPr>
          <p:cNvPr id="3" name="Content Placeholder 2"/>
          <p:cNvSpPr>
            <a:spLocks noGrp="1"/>
          </p:cNvSpPr>
          <p:nvPr>
            <p:ph idx="1"/>
          </p:nvPr>
        </p:nvSpPr>
        <p:spPr/>
        <p:txBody>
          <a:bodyPr>
            <a:normAutofit/>
          </a:bodyPr>
          <a:lstStyle/>
          <a:p>
            <a:pPr lvl="1"/>
            <a:r>
              <a:rPr lang="en-US" dirty="0" smtClean="0"/>
              <a:t>Has the network been segmented</a:t>
            </a:r>
          </a:p>
          <a:p>
            <a:pPr lvl="2"/>
            <a:r>
              <a:rPr lang="en-US" dirty="0" smtClean="0"/>
              <a:t>VLANs</a:t>
            </a:r>
          </a:p>
          <a:p>
            <a:pPr lvl="2"/>
            <a:r>
              <a:rPr lang="en-US" dirty="0" smtClean="0"/>
              <a:t>Firewalls,</a:t>
            </a:r>
          </a:p>
          <a:p>
            <a:pPr lvl="2"/>
            <a:r>
              <a:rPr lang="en-US" dirty="0" smtClean="0"/>
              <a:t>ACLs</a:t>
            </a:r>
          </a:p>
          <a:p>
            <a:pPr lvl="2"/>
            <a:r>
              <a:rPr lang="en-US" dirty="0" smtClean="0"/>
              <a:t>Etc..</a:t>
            </a:r>
            <a:endParaRPr lang="en-US" dirty="0"/>
          </a:p>
          <a:p>
            <a:pPr lvl="1"/>
            <a:r>
              <a:rPr lang="en-US" dirty="0" smtClean="0"/>
              <a:t>In order to minimize the impact of an intrusion, the network should be segmented </a:t>
            </a:r>
          </a:p>
          <a:p>
            <a:pPr lvl="2"/>
            <a:r>
              <a:rPr lang="en-US" dirty="0" smtClean="0"/>
              <a:t>Based on the information being processed</a:t>
            </a:r>
          </a:p>
          <a:p>
            <a:pPr lvl="2"/>
            <a:r>
              <a:rPr lang="en-US" dirty="0" smtClean="0"/>
              <a:t>Based on role &amp; the criticality of the systems</a:t>
            </a:r>
          </a:p>
          <a:p>
            <a:pPr lvl="2"/>
            <a:r>
              <a:rPr lang="en-US" dirty="0" smtClean="0"/>
              <a:t>Have different zones been created and traffic controlled between zones. </a:t>
            </a:r>
          </a:p>
          <a:p>
            <a:pPr marL="457200" lvl="1" indent="0">
              <a:buNone/>
            </a:pPr>
            <a:endParaRPr lang="en-US" dirty="0" smtClean="0"/>
          </a:p>
        </p:txBody>
      </p:sp>
    </p:spTree>
    <p:extLst>
      <p:ext uri="{BB962C8B-B14F-4D97-AF65-F5344CB8AC3E}">
        <p14:creationId xmlns:p14="http://schemas.microsoft.com/office/powerpoint/2010/main" val="3559405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1142206" y="1023937"/>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Incident </a:t>
            </a:r>
            <a:r>
              <a:rPr lang="en-US" altLang="en-US" sz="4900" dirty="0">
                <a:ea typeface="Calibri" panose="020F0502020204030204" pitchFamily="34" charset="0"/>
                <a:cs typeface="Lucida Sans" panose="020B0602030504020204" pitchFamily="34" charset="0"/>
              </a:rPr>
              <a:t>Response</a:t>
            </a:r>
            <a:r>
              <a:rPr lang="en-US" altLang="en-US" sz="3600" dirty="0">
                <a:ea typeface="Calibri" panose="020F0502020204030204" pitchFamily="34" charset="0"/>
                <a:cs typeface="Lucida Sans" panose="020B0602030504020204" pitchFamily="34" charset="0"/>
              </a:rPr>
              <a:t> Plan (IRP)</a:t>
            </a:r>
          </a:p>
        </p:txBody>
      </p:sp>
      <p:sp>
        <p:nvSpPr>
          <p:cNvPr id="11267" name="AutoShape 5"/>
          <p:cNvSpPr>
            <a:spLocks noChangeArrowheads="1"/>
          </p:cNvSpPr>
          <p:nvPr/>
        </p:nvSpPr>
        <p:spPr bwMode="auto">
          <a:xfrm>
            <a:off x="2057400" y="1981200"/>
            <a:ext cx="16002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Preparation</a:t>
            </a:r>
          </a:p>
        </p:txBody>
      </p:sp>
      <p:sp>
        <p:nvSpPr>
          <p:cNvPr id="11268" name="AutoShape 6"/>
          <p:cNvSpPr>
            <a:spLocks noChangeArrowheads="1"/>
          </p:cNvSpPr>
          <p:nvPr/>
        </p:nvSpPr>
        <p:spPr bwMode="auto">
          <a:xfrm>
            <a:off x="2149475" y="2819400"/>
            <a:ext cx="14478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Identification</a:t>
            </a:r>
          </a:p>
        </p:txBody>
      </p:sp>
      <p:sp>
        <p:nvSpPr>
          <p:cNvPr id="11269" name="AutoShape 7"/>
          <p:cNvSpPr>
            <a:spLocks noChangeArrowheads="1"/>
          </p:cNvSpPr>
          <p:nvPr/>
        </p:nvSpPr>
        <p:spPr bwMode="auto">
          <a:xfrm>
            <a:off x="2205038" y="3490914"/>
            <a:ext cx="1371600" cy="606425"/>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Containment</a:t>
            </a:r>
          </a:p>
          <a:p>
            <a:pPr algn="ctr">
              <a:defRPr/>
            </a:pPr>
            <a:r>
              <a:rPr lang="en-US" altLang="en-US" dirty="0"/>
              <a:t>&amp; Escalation</a:t>
            </a:r>
          </a:p>
        </p:txBody>
      </p:sp>
      <p:sp>
        <p:nvSpPr>
          <p:cNvPr id="11270" name="AutoShape 8"/>
          <p:cNvSpPr>
            <a:spLocks noChangeArrowheads="1"/>
          </p:cNvSpPr>
          <p:nvPr/>
        </p:nvSpPr>
        <p:spPr bwMode="auto">
          <a:xfrm>
            <a:off x="2149475" y="4321175"/>
            <a:ext cx="1447800" cy="6858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Analysis &amp;</a:t>
            </a:r>
          </a:p>
          <a:p>
            <a:pPr algn="ctr">
              <a:defRPr/>
            </a:pPr>
            <a:r>
              <a:rPr lang="en-US" altLang="en-US" dirty="0"/>
              <a:t>Eradication</a:t>
            </a:r>
          </a:p>
        </p:txBody>
      </p:sp>
      <p:sp>
        <p:nvSpPr>
          <p:cNvPr id="11271" name="AutoShape 9"/>
          <p:cNvSpPr>
            <a:spLocks noChangeArrowheads="1"/>
          </p:cNvSpPr>
          <p:nvPr/>
        </p:nvSpPr>
        <p:spPr bwMode="auto">
          <a:xfrm>
            <a:off x="2179638" y="527843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Recovery</a:t>
            </a:r>
          </a:p>
        </p:txBody>
      </p:sp>
      <p:sp>
        <p:nvSpPr>
          <p:cNvPr id="11272" name="AutoShape 10"/>
          <p:cNvSpPr>
            <a:spLocks noChangeArrowheads="1"/>
          </p:cNvSpPr>
          <p:nvPr/>
        </p:nvSpPr>
        <p:spPr bwMode="auto">
          <a:xfrm>
            <a:off x="2209800" y="6011863"/>
            <a:ext cx="1341438"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Lessons</a:t>
            </a:r>
          </a:p>
          <a:p>
            <a:pPr algn="ctr">
              <a:defRPr/>
            </a:pPr>
            <a:r>
              <a:rPr lang="en-US" altLang="en-US" dirty="0"/>
              <a:t>Learned</a:t>
            </a:r>
          </a:p>
        </p:txBody>
      </p:sp>
      <p:cxnSp>
        <p:nvCxnSpPr>
          <p:cNvPr id="19465" name="AutoShape 11"/>
          <p:cNvCxnSpPr>
            <a:cxnSpLocks noChangeShapeType="1"/>
            <a:stCxn id="11267" idx="2"/>
            <a:endCxn id="11268" idx="0"/>
          </p:cNvCxnSpPr>
          <p:nvPr/>
        </p:nvCxnSpPr>
        <p:spPr bwMode="auto">
          <a:xfrm rot="16200000" flipH="1">
            <a:off x="2674938" y="2620963"/>
            <a:ext cx="381000" cy="1587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6" name="AutoShape 12"/>
          <p:cNvCxnSpPr>
            <a:cxnSpLocks noChangeShapeType="1"/>
            <a:stCxn id="11268" idx="2"/>
            <a:endCxn id="11269" idx="0"/>
          </p:cNvCxnSpPr>
          <p:nvPr/>
        </p:nvCxnSpPr>
        <p:spPr bwMode="auto">
          <a:xfrm rot="16200000" flipH="1">
            <a:off x="2774951" y="3375026"/>
            <a:ext cx="214313"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7" name="AutoShape 13"/>
          <p:cNvCxnSpPr>
            <a:cxnSpLocks noChangeShapeType="1"/>
            <a:stCxn id="11269" idx="2"/>
            <a:endCxn id="11270" idx="0"/>
          </p:cNvCxnSpPr>
          <p:nvPr/>
        </p:nvCxnSpPr>
        <p:spPr bwMode="auto">
          <a:xfrm rot="5400000">
            <a:off x="2770189" y="4200526"/>
            <a:ext cx="223837"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8" name="AutoShape 14"/>
          <p:cNvCxnSpPr>
            <a:cxnSpLocks noChangeShapeType="1"/>
            <a:stCxn id="11270" idx="2"/>
            <a:endCxn id="11271" idx="0"/>
          </p:cNvCxnSpPr>
          <p:nvPr/>
        </p:nvCxnSpPr>
        <p:spPr bwMode="auto">
          <a:xfrm rot="5400000">
            <a:off x="2733676" y="5138739"/>
            <a:ext cx="271463" cy="79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9" name="AutoShape 15"/>
          <p:cNvCxnSpPr>
            <a:cxnSpLocks noChangeShapeType="1"/>
            <a:stCxn id="11271" idx="2"/>
            <a:endCxn id="11272" idx="0"/>
          </p:cNvCxnSpPr>
          <p:nvPr/>
        </p:nvCxnSpPr>
        <p:spPr bwMode="auto">
          <a:xfrm rot="16200000" flipH="1">
            <a:off x="2772570" y="5904708"/>
            <a:ext cx="200025" cy="1428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9470" name="Text Box 16"/>
          <p:cNvSpPr txBox="1">
            <a:spLocks noChangeArrowheads="1"/>
          </p:cNvSpPr>
          <p:nvPr/>
        </p:nvSpPr>
        <p:spPr bwMode="auto">
          <a:xfrm>
            <a:off x="3946525" y="2093913"/>
            <a:ext cx="254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Plan PRIOR to Incident</a:t>
            </a:r>
          </a:p>
        </p:txBody>
      </p:sp>
      <p:sp>
        <p:nvSpPr>
          <p:cNvPr id="19471" name="Text Box 17"/>
          <p:cNvSpPr txBox="1">
            <a:spLocks noChangeArrowheads="1"/>
          </p:cNvSpPr>
          <p:nvPr/>
        </p:nvSpPr>
        <p:spPr bwMode="auto">
          <a:xfrm>
            <a:off x="3790950" y="2909888"/>
            <a:ext cx="352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Determine what is/has happened</a:t>
            </a:r>
          </a:p>
        </p:txBody>
      </p:sp>
      <p:sp>
        <p:nvSpPr>
          <p:cNvPr id="19472" name="Text Box 18"/>
          <p:cNvSpPr txBox="1">
            <a:spLocks noChangeArrowheads="1"/>
          </p:cNvSpPr>
          <p:nvPr/>
        </p:nvSpPr>
        <p:spPr bwMode="auto">
          <a:xfrm>
            <a:off x="3938588" y="34909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Limit incident</a:t>
            </a:r>
          </a:p>
        </p:txBody>
      </p:sp>
      <p:sp>
        <p:nvSpPr>
          <p:cNvPr id="19473" name="Text Box 19"/>
          <p:cNvSpPr txBox="1">
            <a:spLocks noChangeArrowheads="1"/>
          </p:cNvSpPr>
          <p:nvPr/>
        </p:nvSpPr>
        <p:spPr bwMode="auto">
          <a:xfrm>
            <a:off x="3738563" y="4335463"/>
            <a:ext cx="250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Determine and remove</a:t>
            </a:r>
          </a:p>
          <a:p>
            <a:pPr algn="ctr"/>
            <a:r>
              <a:rPr lang="en-US" altLang="en-US"/>
              <a:t>root cause </a:t>
            </a:r>
          </a:p>
        </p:txBody>
      </p:sp>
      <p:sp>
        <p:nvSpPr>
          <p:cNvPr id="19474" name="Text Box 21"/>
          <p:cNvSpPr txBox="1">
            <a:spLocks noChangeArrowheads="1"/>
          </p:cNvSpPr>
          <p:nvPr/>
        </p:nvSpPr>
        <p:spPr bwMode="auto">
          <a:xfrm>
            <a:off x="3941763" y="5202238"/>
            <a:ext cx="2000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Return operations</a:t>
            </a:r>
          </a:p>
          <a:p>
            <a:pPr algn="ctr"/>
            <a:r>
              <a:rPr lang="en-US" altLang="en-US"/>
              <a:t>to normal</a:t>
            </a:r>
          </a:p>
        </p:txBody>
      </p:sp>
      <p:sp>
        <p:nvSpPr>
          <p:cNvPr id="19475" name="Text Box 22"/>
          <p:cNvSpPr txBox="1">
            <a:spLocks noChangeArrowheads="1"/>
          </p:cNvSpPr>
          <p:nvPr/>
        </p:nvSpPr>
        <p:spPr bwMode="auto">
          <a:xfrm>
            <a:off x="3790950" y="5957888"/>
            <a:ext cx="245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Process improvement:</a:t>
            </a:r>
          </a:p>
          <a:p>
            <a:pPr algn="ctr"/>
            <a:r>
              <a:rPr lang="en-US" altLang="en-US"/>
              <a:t>Plan for the future</a:t>
            </a:r>
          </a:p>
        </p:txBody>
      </p:sp>
      <p:sp>
        <p:nvSpPr>
          <p:cNvPr id="30" name="AutoShape 7"/>
          <p:cNvSpPr>
            <a:spLocks noChangeArrowheads="1"/>
          </p:cNvSpPr>
          <p:nvPr/>
        </p:nvSpPr>
        <p:spPr bwMode="auto">
          <a:xfrm>
            <a:off x="6248400" y="4321175"/>
            <a:ext cx="13716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Notification</a:t>
            </a:r>
          </a:p>
        </p:txBody>
      </p:sp>
      <p:sp>
        <p:nvSpPr>
          <p:cNvPr id="31" name="AutoShape 7"/>
          <p:cNvSpPr>
            <a:spLocks noChangeArrowheads="1"/>
          </p:cNvSpPr>
          <p:nvPr/>
        </p:nvSpPr>
        <p:spPr bwMode="auto">
          <a:xfrm>
            <a:off x="6248400" y="519588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Ex-Post</a:t>
            </a:r>
          </a:p>
          <a:p>
            <a:pPr algn="ctr">
              <a:defRPr/>
            </a:pPr>
            <a:r>
              <a:rPr lang="en-US" altLang="en-US" dirty="0"/>
              <a:t>Response</a:t>
            </a:r>
          </a:p>
        </p:txBody>
      </p:sp>
      <p:cxnSp>
        <p:nvCxnSpPr>
          <p:cNvPr id="19478" name="Elbow Connector 23"/>
          <p:cNvCxnSpPr>
            <a:cxnSpLocks noChangeShapeType="1"/>
            <a:stCxn id="11269" idx="2"/>
            <a:endCxn id="30" idx="0"/>
          </p:cNvCxnSpPr>
          <p:nvPr/>
        </p:nvCxnSpPr>
        <p:spPr bwMode="auto">
          <a:xfrm rot="16200000" flipH="1">
            <a:off x="4800601" y="2187576"/>
            <a:ext cx="223837" cy="4043362"/>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479" name="Straight Arrow Connector 25"/>
          <p:cNvCxnSpPr>
            <a:cxnSpLocks noChangeShapeType="1"/>
            <a:stCxn id="30" idx="2"/>
            <a:endCxn id="31" idx="0"/>
          </p:cNvCxnSpPr>
          <p:nvPr/>
        </p:nvCxnSpPr>
        <p:spPr bwMode="auto">
          <a:xfrm>
            <a:off x="6934200" y="4778376"/>
            <a:ext cx="0" cy="4175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480" name="TextBox 26"/>
          <p:cNvSpPr txBox="1">
            <a:spLocks noChangeArrowheads="1"/>
          </p:cNvSpPr>
          <p:nvPr/>
        </p:nvSpPr>
        <p:spPr bwMode="auto">
          <a:xfrm>
            <a:off x="7732714" y="4303713"/>
            <a:ext cx="1787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Notify any data </a:t>
            </a:r>
          </a:p>
          <a:p>
            <a:r>
              <a:rPr lang="en-US" altLang="en-US"/>
              <a:t>breach victims</a:t>
            </a:r>
          </a:p>
        </p:txBody>
      </p:sp>
      <p:sp>
        <p:nvSpPr>
          <p:cNvPr id="19481" name="TextBox 27"/>
          <p:cNvSpPr txBox="1">
            <a:spLocks noChangeArrowheads="1"/>
          </p:cNvSpPr>
          <p:nvPr/>
        </p:nvSpPr>
        <p:spPr bwMode="auto">
          <a:xfrm>
            <a:off x="3946526" y="3840164"/>
            <a:ext cx="172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[If data breach]</a:t>
            </a:r>
          </a:p>
        </p:txBody>
      </p:sp>
      <p:sp>
        <p:nvSpPr>
          <p:cNvPr id="19482" name="TextBox 11263"/>
          <p:cNvSpPr txBox="1">
            <a:spLocks noChangeArrowheads="1"/>
          </p:cNvSpPr>
          <p:nvPr/>
        </p:nvSpPr>
        <p:spPr bwMode="auto">
          <a:xfrm>
            <a:off x="7853364" y="5222876"/>
            <a:ext cx="2327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Establish call center,</a:t>
            </a:r>
          </a:p>
          <a:p>
            <a:r>
              <a:rPr lang="en-US" altLang="en-US"/>
              <a:t>reparation activities</a:t>
            </a:r>
          </a:p>
        </p:txBody>
      </p:sp>
    </p:spTree>
    <p:extLst>
      <p:ext uri="{BB962C8B-B14F-4D97-AF65-F5344CB8AC3E}">
        <p14:creationId xmlns:p14="http://schemas.microsoft.com/office/powerpoint/2010/main" val="1281431165"/>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a:t>
            </a:r>
            <a:endParaRPr lang="en-US" dirty="0"/>
          </a:p>
        </p:txBody>
      </p:sp>
      <p:sp>
        <p:nvSpPr>
          <p:cNvPr id="3" name="Content Placeholder 2"/>
          <p:cNvSpPr>
            <a:spLocks noGrp="1"/>
          </p:cNvSpPr>
          <p:nvPr>
            <p:ph idx="1"/>
          </p:nvPr>
        </p:nvSpPr>
        <p:spPr/>
        <p:txBody>
          <a:bodyPr>
            <a:normAutofit/>
          </a:bodyPr>
          <a:lstStyle/>
          <a:p>
            <a:pPr lvl="1"/>
            <a:r>
              <a:rPr lang="en-US" dirty="0" smtClean="0"/>
              <a:t>Has logging been turned on all hosts and network devices</a:t>
            </a:r>
          </a:p>
          <a:p>
            <a:pPr lvl="1"/>
            <a:r>
              <a:rPr lang="en-US" dirty="0" smtClean="0"/>
              <a:t>Are all of the logs being sent to a log collector</a:t>
            </a:r>
          </a:p>
          <a:p>
            <a:pPr lvl="1"/>
            <a:r>
              <a:rPr lang="en-US" dirty="0" smtClean="0"/>
              <a:t>Is the log collector configured to protect the access from all users including the admins.</a:t>
            </a:r>
          </a:p>
          <a:p>
            <a:pPr lvl="1"/>
            <a:r>
              <a:rPr lang="en-US" dirty="0" smtClean="0"/>
              <a:t>What is the retention policy for logs </a:t>
            </a:r>
          </a:p>
          <a:p>
            <a:pPr lvl="1"/>
            <a:r>
              <a:rPr lang="en-US" dirty="0" smtClean="0"/>
              <a:t>What is the backup policy for log server</a:t>
            </a:r>
          </a:p>
          <a:p>
            <a:pPr lvl="1"/>
            <a:r>
              <a:rPr lang="en-US" dirty="0" smtClean="0"/>
              <a:t>Who has logical and physical access to logs</a:t>
            </a:r>
          </a:p>
          <a:p>
            <a:pPr lvl="1"/>
            <a:r>
              <a:rPr lang="en-US" dirty="0" smtClean="0"/>
              <a:t>Is there ample physical security for the logs</a:t>
            </a:r>
          </a:p>
          <a:p>
            <a:pPr lvl="1"/>
            <a:r>
              <a:rPr lang="en-US" dirty="0" smtClean="0"/>
              <a:t>UTC???</a:t>
            </a:r>
          </a:p>
          <a:p>
            <a:pPr marL="457200" lvl="1" indent="0">
              <a:buNone/>
            </a:pPr>
            <a:endParaRPr lang="en-US" dirty="0" smtClean="0"/>
          </a:p>
        </p:txBody>
      </p:sp>
    </p:spTree>
    <p:extLst>
      <p:ext uri="{BB962C8B-B14F-4D97-AF65-F5344CB8AC3E}">
        <p14:creationId xmlns:p14="http://schemas.microsoft.com/office/powerpoint/2010/main" val="2705145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the investigation</a:t>
            </a:r>
            <a:endParaRPr lang="en-US" dirty="0"/>
          </a:p>
        </p:txBody>
      </p:sp>
      <p:sp>
        <p:nvSpPr>
          <p:cNvPr id="3" name="Content Placeholder 2"/>
          <p:cNvSpPr>
            <a:spLocks noGrp="1"/>
          </p:cNvSpPr>
          <p:nvPr>
            <p:ph idx="1"/>
          </p:nvPr>
        </p:nvSpPr>
        <p:spPr/>
        <p:txBody>
          <a:bodyPr/>
          <a:lstStyle/>
          <a:p>
            <a:r>
              <a:rPr lang="en-US" dirty="0" smtClean="0"/>
              <a:t>Investigation should began with clear, precise and accurate information.</a:t>
            </a:r>
          </a:p>
          <a:p>
            <a:r>
              <a:rPr lang="en-US" dirty="0" smtClean="0"/>
              <a:t>Creating Checklist to help get investigations started.</a:t>
            </a:r>
          </a:p>
          <a:p>
            <a:pPr lvl="1"/>
            <a:r>
              <a:rPr lang="en-US" dirty="0" smtClean="0"/>
              <a:t>Incident Summary</a:t>
            </a:r>
          </a:p>
          <a:p>
            <a:pPr lvl="1"/>
            <a:r>
              <a:rPr lang="en-US" dirty="0" smtClean="0"/>
              <a:t>How the incident was detected</a:t>
            </a:r>
          </a:p>
          <a:p>
            <a:pPr lvl="1"/>
            <a:r>
              <a:rPr lang="en-US" dirty="0" smtClean="0"/>
              <a:t>System Details</a:t>
            </a:r>
          </a:p>
          <a:p>
            <a:pPr lvl="1"/>
            <a:r>
              <a:rPr lang="en-US" dirty="0" smtClean="0"/>
              <a:t>Network Details</a:t>
            </a:r>
          </a:p>
          <a:p>
            <a:pPr lvl="1"/>
            <a:r>
              <a:rPr lang="en-US" dirty="0" smtClean="0"/>
              <a:t>Malware Details</a:t>
            </a:r>
          </a:p>
        </p:txBody>
      </p:sp>
    </p:spTree>
    <p:extLst>
      <p:ext uri="{BB962C8B-B14F-4D97-AF65-F5344CB8AC3E}">
        <p14:creationId xmlns:p14="http://schemas.microsoft.com/office/powerpoint/2010/main" val="3375715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Summary</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Date and Time the incident was reported</a:t>
            </a:r>
          </a:p>
          <a:p>
            <a:pPr lvl="1"/>
            <a:r>
              <a:rPr lang="en-US" dirty="0" smtClean="0"/>
              <a:t>Date and Time the incident was detected</a:t>
            </a:r>
          </a:p>
          <a:p>
            <a:pPr lvl="1"/>
            <a:r>
              <a:rPr lang="en-US" dirty="0" smtClean="0"/>
              <a:t>Contact info:  individual completing the checklist</a:t>
            </a:r>
          </a:p>
          <a:p>
            <a:pPr lvl="1"/>
            <a:r>
              <a:rPr lang="en-US" dirty="0" smtClean="0"/>
              <a:t>Contact info:  individual who reported the incident</a:t>
            </a:r>
          </a:p>
          <a:p>
            <a:pPr lvl="1"/>
            <a:r>
              <a:rPr lang="en-US" dirty="0" smtClean="0"/>
              <a:t>Contact info:  individual who detected the incident</a:t>
            </a:r>
          </a:p>
          <a:p>
            <a:pPr lvl="1"/>
            <a:r>
              <a:rPr lang="en-US" dirty="0" smtClean="0"/>
              <a:t>Nature of the incident (virus, malware, spear phishing, failed logon, </a:t>
            </a:r>
            <a:r>
              <a:rPr lang="en-US" dirty="0" err="1" smtClean="0"/>
              <a:t>etc</a:t>
            </a:r>
            <a:r>
              <a:rPr lang="en-US" dirty="0" smtClean="0"/>
              <a:t>)</a:t>
            </a:r>
          </a:p>
          <a:p>
            <a:pPr lvl="1"/>
            <a:r>
              <a:rPr lang="en-US" dirty="0" smtClean="0"/>
              <a:t>Type of affected resource</a:t>
            </a:r>
          </a:p>
          <a:p>
            <a:pPr lvl="1"/>
            <a:r>
              <a:rPr lang="en-US" dirty="0" smtClean="0"/>
              <a:t>How the incident was detected (brief summary)</a:t>
            </a:r>
          </a:p>
          <a:p>
            <a:pPr lvl="1"/>
            <a:r>
              <a:rPr lang="en-US" dirty="0" smtClean="0"/>
              <a:t>Computer ID – Host Name, HW Address, IP Address, </a:t>
            </a:r>
            <a:r>
              <a:rPr lang="en-US" dirty="0" err="1" smtClean="0"/>
              <a:t>etc</a:t>
            </a:r>
            <a:r>
              <a:rPr lang="en-US" dirty="0" smtClean="0"/>
              <a:t>, Location, Data port / switch port, etc.</a:t>
            </a:r>
          </a:p>
          <a:p>
            <a:pPr lvl="1"/>
            <a:r>
              <a:rPr lang="en-US" dirty="0" smtClean="0"/>
              <a:t>Who has access to system before and after the incident</a:t>
            </a:r>
          </a:p>
          <a:p>
            <a:pPr lvl="1"/>
            <a:r>
              <a:rPr lang="en-US" dirty="0" smtClean="0"/>
              <a:t>Is the incident ongoing</a:t>
            </a:r>
          </a:p>
          <a:p>
            <a:pPr lvl="1"/>
            <a:r>
              <a:rPr lang="en-US" dirty="0" smtClean="0"/>
              <a:t>Sensitivity of the incident</a:t>
            </a:r>
          </a:p>
          <a:p>
            <a:pPr lvl="1"/>
            <a:endParaRPr lang="en-US" dirty="0"/>
          </a:p>
        </p:txBody>
      </p:sp>
    </p:spTree>
    <p:extLst>
      <p:ext uri="{BB962C8B-B14F-4D97-AF65-F5344CB8AC3E}">
        <p14:creationId xmlns:p14="http://schemas.microsoft.com/office/powerpoint/2010/main" val="1831443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Detection Checklist</a:t>
            </a:r>
            <a:endParaRPr lang="en-US" dirty="0"/>
          </a:p>
        </p:txBody>
      </p:sp>
      <p:sp>
        <p:nvSpPr>
          <p:cNvPr id="3" name="Content Placeholder 2"/>
          <p:cNvSpPr>
            <a:spLocks noGrp="1"/>
          </p:cNvSpPr>
          <p:nvPr>
            <p:ph idx="1"/>
          </p:nvPr>
        </p:nvSpPr>
        <p:spPr/>
        <p:txBody>
          <a:bodyPr>
            <a:normAutofit/>
          </a:bodyPr>
          <a:lstStyle/>
          <a:p>
            <a:pPr lvl="1"/>
            <a:r>
              <a:rPr lang="en-US" dirty="0" smtClean="0"/>
              <a:t>Was the detection manual or automated</a:t>
            </a:r>
          </a:p>
          <a:p>
            <a:pPr lvl="1"/>
            <a:r>
              <a:rPr lang="en-US" dirty="0" smtClean="0"/>
              <a:t>What information was part of the initial detection (alert, person, </a:t>
            </a:r>
            <a:r>
              <a:rPr lang="en-US" dirty="0" err="1" smtClean="0"/>
              <a:t>etc</a:t>
            </a:r>
            <a:r>
              <a:rPr lang="en-US" dirty="0" smtClean="0"/>
              <a:t>)</a:t>
            </a:r>
          </a:p>
          <a:p>
            <a:pPr lvl="1"/>
            <a:r>
              <a:rPr lang="en-US" dirty="0" smtClean="0"/>
              <a:t>What sources provided the data that contributed to the detection ? (Network utilization, file size, person noticing an odd glitch, </a:t>
            </a:r>
            <a:r>
              <a:rPr lang="en-US" dirty="0" err="1" smtClean="0"/>
              <a:t>etc</a:t>
            </a:r>
            <a:r>
              <a:rPr lang="en-US" dirty="0" smtClean="0"/>
              <a:t>)</a:t>
            </a:r>
          </a:p>
          <a:p>
            <a:pPr lvl="1"/>
            <a:r>
              <a:rPr lang="en-US" dirty="0" smtClean="0"/>
              <a:t>Has the incident been validated as accurate:  Raw data compared with an alert, detection methodologies scrutinized</a:t>
            </a:r>
          </a:p>
          <a:p>
            <a:pPr lvl="1"/>
            <a:r>
              <a:rPr lang="en-US" dirty="0" smtClean="0"/>
              <a:t>Has the source data been preserved? </a:t>
            </a:r>
          </a:p>
          <a:p>
            <a:pPr lvl="1"/>
            <a:r>
              <a:rPr lang="en-US" dirty="0" smtClean="0"/>
              <a:t>How long has the detection system been online? </a:t>
            </a:r>
          </a:p>
          <a:p>
            <a:pPr lvl="1"/>
            <a:r>
              <a:rPr lang="en-US" dirty="0" smtClean="0"/>
              <a:t>What are the detection rates of the detection system?</a:t>
            </a:r>
          </a:p>
          <a:p>
            <a:pPr lvl="1"/>
            <a:endParaRPr lang="en-US" dirty="0"/>
          </a:p>
        </p:txBody>
      </p:sp>
    </p:spTree>
    <p:extLst>
      <p:ext uri="{BB962C8B-B14F-4D97-AF65-F5344CB8AC3E}">
        <p14:creationId xmlns:p14="http://schemas.microsoft.com/office/powerpoint/2010/main" val="2526032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System Details</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Physical Location</a:t>
            </a:r>
          </a:p>
          <a:p>
            <a:pPr lvl="1"/>
            <a:r>
              <a:rPr lang="en-US" dirty="0" smtClean="0"/>
              <a:t>Asset Tag</a:t>
            </a:r>
          </a:p>
          <a:p>
            <a:pPr lvl="1"/>
            <a:r>
              <a:rPr lang="en-US" dirty="0" smtClean="0"/>
              <a:t>System’s make and model</a:t>
            </a:r>
          </a:p>
          <a:p>
            <a:pPr lvl="1"/>
            <a:r>
              <a:rPr lang="en-US" dirty="0" smtClean="0"/>
              <a:t>Operating System installed</a:t>
            </a:r>
          </a:p>
          <a:p>
            <a:pPr lvl="1"/>
            <a:r>
              <a:rPr lang="en-US" dirty="0" smtClean="0"/>
              <a:t>Primary function of the system</a:t>
            </a:r>
          </a:p>
          <a:p>
            <a:pPr lvl="1"/>
            <a:r>
              <a:rPr lang="en-US" dirty="0" smtClean="0"/>
              <a:t>System Administrator for the system</a:t>
            </a:r>
          </a:p>
          <a:p>
            <a:pPr lvl="1"/>
            <a:r>
              <a:rPr lang="en-US" dirty="0" smtClean="0"/>
              <a:t>Assigned IP address (if static) – Lease assignment for DHCP (Lease details)</a:t>
            </a:r>
          </a:p>
          <a:p>
            <a:pPr lvl="1"/>
            <a:r>
              <a:rPr lang="en-US" dirty="0" smtClean="0"/>
              <a:t>System host name and Domain</a:t>
            </a:r>
          </a:p>
          <a:p>
            <a:pPr lvl="1"/>
            <a:r>
              <a:rPr lang="en-US" dirty="0" smtClean="0"/>
              <a:t>Type of Information Stored on the system</a:t>
            </a:r>
          </a:p>
          <a:p>
            <a:pPr lvl="1"/>
            <a:r>
              <a:rPr lang="en-US" dirty="0" smtClean="0"/>
              <a:t>If there are backups, where are they</a:t>
            </a:r>
          </a:p>
          <a:p>
            <a:pPr lvl="1"/>
            <a:r>
              <a:rPr lang="en-US" dirty="0" smtClean="0"/>
              <a:t>Is the system still connected to the network </a:t>
            </a:r>
          </a:p>
          <a:p>
            <a:pPr lvl="1"/>
            <a:r>
              <a:rPr lang="en-US" dirty="0" smtClean="0"/>
              <a:t>List of any malware detected </a:t>
            </a:r>
          </a:p>
          <a:p>
            <a:pPr lvl="1"/>
            <a:r>
              <a:rPr lang="en-US" dirty="0" smtClean="0"/>
              <a:t>List of any remediation steps that have been taken</a:t>
            </a:r>
          </a:p>
          <a:p>
            <a:pPr lvl="1"/>
            <a:r>
              <a:rPr lang="en-US" dirty="0" smtClean="0"/>
              <a:t>Has any data been saved or backed up since incident and where are the backups kept. </a:t>
            </a:r>
          </a:p>
          <a:p>
            <a:pPr lvl="1"/>
            <a:endParaRPr lang="en-US" dirty="0"/>
          </a:p>
        </p:txBody>
      </p:sp>
    </p:spTree>
    <p:extLst>
      <p:ext uri="{BB962C8B-B14F-4D97-AF65-F5344CB8AC3E}">
        <p14:creationId xmlns:p14="http://schemas.microsoft.com/office/powerpoint/2010/main" val="2208301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Details</a:t>
            </a:r>
            <a:endParaRPr lang="en-US" dirty="0"/>
          </a:p>
        </p:txBody>
      </p:sp>
      <p:sp>
        <p:nvSpPr>
          <p:cNvPr id="3" name="Content Placeholder 2"/>
          <p:cNvSpPr>
            <a:spLocks noGrp="1"/>
          </p:cNvSpPr>
          <p:nvPr>
            <p:ph idx="1"/>
          </p:nvPr>
        </p:nvSpPr>
        <p:spPr/>
        <p:txBody>
          <a:bodyPr>
            <a:normAutofit/>
          </a:bodyPr>
          <a:lstStyle/>
          <a:p>
            <a:pPr lvl="1"/>
            <a:r>
              <a:rPr lang="en-US" dirty="0" smtClean="0"/>
              <a:t>List of all external malicious IP addresses and domain </a:t>
            </a:r>
            <a:r>
              <a:rPr lang="en-US" dirty="0" err="1" smtClean="0"/>
              <a:t>anmes</a:t>
            </a:r>
            <a:endParaRPr lang="en-US" dirty="0" smtClean="0"/>
          </a:p>
          <a:p>
            <a:pPr lvl="1"/>
            <a:r>
              <a:rPr lang="en-US" dirty="0" smtClean="0"/>
              <a:t>Whether network monitoring is being conducted</a:t>
            </a:r>
          </a:p>
          <a:p>
            <a:pPr lvl="1"/>
            <a:r>
              <a:rPr lang="en-US" dirty="0" smtClean="0"/>
              <a:t>List of remediation steps that has been taken</a:t>
            </a:r>
          </a:p>
          <a:p>
            <a:pPr lvl="1"/>
            <a:r>
              <a:rPr lang="en-US" dirty="0" smtClean="0"/>
              <a:t>Network diagrams and updates.</a:t>
            </a:r>
          </a:p>
          <a:p>
            <a:pPr lvl="1"/>
            <a:endParaRPr lang="en-US" dirty="0"/>
          </a:p>
        </p:txBody>
      </p:sp>
    </p:spTree>
    <p:extLst>
      <p:ext uri="{BB962C8B-B14F-4D97-AF65-F5344CB8AC3E}">
        <p14:creationId xmlns:p14="http://schemas.microsoft.com/office/powerpoint/2010/main" val="10933411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Malware Details</a:t>
            </a:r>
            <a:endParaRPr lang="en-US" dirty="0"/>
          </a:p>
        </p:txBody>
      </p:sp>
      <p:sp>
        <p:nvSpPr>
          <p:cNvPr id="3" name="Content Placeholder 2"/>
          <p:cNvSpPr>
            <a:spLocks noGrp="1"/>
          </p:cNvSpPr>
          <p:nvPr>
            <p:ph idx="1"/>
          </p:nvPr>
        </p:nvSpPr>
        <p:spPr/>
        <p:txBody>
          <a:bodyPr>
            <a:normAutofit/>
          </a:bodyPr>
          <a:lstStyle/>
          <a:p>
            <a:pPr lvl="1"/>
            <a:r>
              <a:rPr lang="en-US" dirty="0" smtClean="0"/>
              <a:t>Date and time of detection</a:t>
            </a:r>
          </a:p>
          <a:p>
            <a:pPr lvl="1"/>
            <a:r>
              <a:rPr lang="en-US" dirty="0" smtClean="0"/>
              <a:t>How the malware was detected</a:t>
            </a:r>
          </a:p>
          <a:p>
            <a:pPr lvl="1"/>
            <a:r>
              <a:rPr lang="en-US" dirty="0" smtClean="0"/>
              <a:t>List of systems where malware was found</a:t>
            </a:r>
          </a:p>
          <a:p>
            <a:pPr lvl="1"/>
            <a:r>
              <a:rPr lang="en-US" dirty="0" smtClean="0"/>
              <a:t>Name of the malicious file and the directory it was present in</a:t>
            </a:r>
          </a:p>
          <a:p>
            <a:pPr lvl="1"/>
            <a:r>
              <a:rPr lang="en-US" dirty="0" smtClean="0"/>
              <a:t>If malware is active, are there any active network connections</a:t>
            </a:r>
          </a:p>
          <a:p>
            <a:pPr lvl="1"/>
            <a:r>
              <a:rPr lang="en-US" dirty="0" smtClean="0"/>
              <a:t>Copy of the malware if it has been preserved.</a:t>
            </a:r>
          </a:p>
          <a:p>
            <a:pPr lvl="1"/>
            <a:r>
              <a:rPr lang="en-US" dirty="0" smtClean="0"/>
              <a:t>Status of any analysis</a:t>
            </a:r>
          </a:p>
          <a:p>
            <a:pPr lvl="1"/>
            <a:r>
              <a:rPr lang="en-US" dirty="0" smtClean="0"/>
              <a:t>Was the malware submitted to third parties</a:t>
            </a:r>
          </a:p>
          <a:p>
            <a:pPr lvl="1"/>
            <a:endParaRPr lang="en-US" dirty="0"/>
          </a:p>
        </p:txBody>
      </p:sp>
    </p:spTree>
    <p:extLst>
      <p:ext uri="{BB962C8B-B14F-4D97-AF65-F5344CB8AC3E}">
        <p14:creationId xmlns:p14="http://schemas.microsoft.com/office/powerpoint/2010/main" val="4029325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Leads</a:t>
            </a:r>
            <a:endParaRPr lang="en-US" dirty="0"/>
          </a:p>
        </p:txBody>
      </p:sp>
      <p:sp>
        <p:nvSpPr>
          <p:cNvPr id="3" name="Content Placeholder 2"/>
          <p:cNvSpPr>
            <a:spLocks noGrp="1"/>
          </p:cNvSpPr>
          <p:nvPr>
            <p:ph idx="1"/>
          </p:nvPr>
        </p:nvSpPr>
        <p:spPr/>
        <p:txBody>
          <a:bodyPr>
            <a:normAutofit fontScale="92500"/>
          </a:bodyPr>
          <a:lstStyle/>
          <a:p>
            <a:r>
              <a:rPr lang="en-US" dirty="0" smtClean="0"/>
              <a:t>Leads: Actionable items about stolen data, network indicators, identities of potential subjects, or issues that led to the compromise or an incident.</a:t>
            </a:r>
          </a:p>
          <a:p>
            <a:r>
              <a:rPr lang="en-US" dirty="0" smtClean="0"/>
              <a:t>A good lead has three characteristics</a:t>
            </a:r>
          </a:p>
          <a:p>
            <a:pPr lvl="1"/>
            <a:r>
              <a:rPr lang="en-US" dirty="0" smtClean="0"/>
              <a:t>Lead must be relevant</a:t>
            </a:r>
          </a:p>
          <a:p>
            <a:pPr lvl="1"/>
            <a:r>
              <a:rPr lang="en-US" dirty="0" smtClean="0"/>
              <a:t>Lead must be actionable</a:t>
            </a:r>
          </a:p>
          <a:p>
            <a:pPr lvl="1"/>
            <a:r>
              <a:rPr lang="en-US" dirty="0" smtClean="0"/>
              <a:t>Lead must have sufficient detail</a:t>
            </a:r>
          </a:p>
          <a:p>
            <a:r>
              <a:rPr lang="en-US" dirty="0" smtClean="0"/>
              <a:t>Following operations should be done on leads before investing </a:t>
            </a:r>
            <a:r>
              <a:rPr lang="en-US" dirty="0" err="1" smtClean="0"/>
              <a:t>resouces</a:t>
            </a:r>
            <a:r>
              <a:rPr lang="en-US" dirty="0" smtClean="0"/>
              <a:t> on them</a:t>
            </a:r>
          </a:p>
          <a:p>
            <a:pPr lvl="1"/>
            <a:r>
              <a:rPr lang="en-US" dirty="0" smtClean="0"/>
              <a:t>Clarify the data</a:t>
            </a:r>
          </a:p>
          <a:p>
            <a:pPr lvl="1"/>
            <a:r>
              <a:rPr lang="en-US" dirty="0" smtClean="0"/>
              <a:t>Verify the veracity of the lead</a:t>
            </a:r>
          </a:p>
          <a:p>
            <a:pPr lvl="1"/>
            <a:r>
              <a:rPr lang="en-US" dirty="0" smtClean="0"/>
              <a:t>Determine the context of the lead</a:t>
            </a:r>
          </a:p>
          <a:p>
            <a:pPr marL="457200" lvl="1" indent="0">
              <a:buNone/>
            </a:pPr>
            <a:endParaRPr lang="en-US" dirty="0" smtClean="0"/>
          </a:p>
        </p:txBody>
      </p:sp>
    </p:spTree>
    <p:extLst>
      <p:ext uri="{BB962C8B-B14F-4D97-AF65-F5344CB8AC3E}">
        <p14:creationId xmlns:p14="http://schemas.microsoft.com/office/powerpoint/2010/main" val="14589648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Leads into IOCs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leads should consist of detectable characteristics of malicious actions.</a:t>
            </a:r>
          </a:p>
          <a:p>
            <a:pPr lvl="1"/>
            <a:r>
              <a:rPr lang="en-US" dirty="0" smtClean="0"/>
              <a:t>Two types of indicators</a:t>
            </a:r>
          </a:p>
          <a:p>
            <a:pPr lvl="2"/>
            <a:r>
              <a:rPr lang="en-US" dirty="0" smtClean="0"/>
              <a:t>Property Based :  describes a set of known observable characteristics of malicious software or actions</a:t>
            </a:r>
          </a:p>
          <a:p>
            <a:pPr lvl="3"/>
            <a:r>
              <a:rPr lang="en-US" dirty="0" smtClean="0"/>
              <a:t>A registry key</a:t>
            </a:r>
          </a:p>
          <a:p>
            <a:pPr lvl="3"/>
            <a:r>
              <a:rPr lang="en-US" dirty="0" smtClean="0"/>
              <a:t>MD5 hash</a:t>
            </a:r>
          </a:p>
          <a:p>
            <a:pPr lvl="2"/>
            <a:r>
              <a:rPr lang="en-US" dirty="0" smtClean="0"/>
              <a:t>Methodology based – Anomaly based:  leads are less specific, where a combination of characteristics can define a malicious or suspicious act</a:t>
            </a:r>
          </a:p>
          <a:p>
            <a:pPr marL="914400" lvl="2" indent="0">
              <a:buNone/>
            </a:pPr>
            <a:endParaRPr lang="en-US" dirty="0" smtClean="0"/>
          </a:p>
          <a:p>
            <a:pPr lvl="1"/>
            <a:r>
              <a:rPr lang="en-US" dirty="0" smtClean="0"/>
              <a:t>IOC :  Indicators of Compromise</a:t>
            </a:r>
          </a:p>
          <a:p>
            <a:pPr lvl="2"/>
            <a:r>
              <a:rPr lang="en-US" dirty="0">
                <a:hlinkClick r:id="rId2"/>
              </a:rPr>
              <a:t>http://www.openioc.org</a:t>
            </a:r>
            <a:r>
              <a:rPr lang="en-US" dirty="0" smtClean="0">
                <a:hlinkClick r:id="rId2"/>
              </a:rPr>
              <a:t>/</a:t>
            </a:r>
            <a:endParaRPr lang="en-US" dirty="0" smtClean="0"/>
          </a:p>
          <a:p>
            <a:pPr lvl="2"/>
            <a:r>
              <a:rPr lang="en-US" dirty="0"/>
              <a:t>IOC stands for Indicators of Compromise. The term may be used to refer to specific artifacts left by an intrusion, or greater sets of information that allow for the detection of intrusions or other activities conducted by attackers. The term is also used as the name for a file in the </a:t>
            </a:r>
            <a:r>
              <a:rPr lang="en-US" dirty="0" err="1"/>
              <a:t>OpenIOC</a:t>
            </a:r>
            <a:r>
              <a:rPr lang="en-US" dirty="0"/>
              <a:t> format that contains a set of data. The file extension for such files is .</a:t>
            </a:r>
            <a:r>
              <a:rPr lang="en-US" dirty="0" err="1"/>
              <a:t>ioc</a:t>
            </a:r>
            <a:r>
              <a:rPr lang="en-US" dirty="0"/>
              <a:t>. </a:t>
            </a:r>
            <a:r>
              <a:rPr lang="en-US" dirty="0" smtClean="0"/>
              <a:t> </a:t>
            </a:r>
            <a:r>
              <a:rPr lang="en-US" b="1" i="1" dirty="0" smtClean="0"/>
              <a:t>(Source:  www.openioc.org)</a:t>
            </a:r>
          </a:p>
          <a:p>
            <a:pPr marL="457200" lvl="1" indent="0">
              <a:buNone/>
            </a:pPr>
            <a:endParaRPr lang="en-US" dirty="0" smtClean="0"/>
          </a:p>
          <a:p>
            <a:pPr marL="457200" lvl="1" indent="0">
              <a:buNone/>
            </a:pPr>
            <a:endParaRPr lang="en-US" dirty="0" smtClean="0"/>
          </a:p>
        </p:txBody>
      </p:sp>
    </p:spTree>
    <p:extLst>
      <p:ext uri="{BB962C8B-B14F-4D97-AF65-F5344CB8AC3E}">
        <p14:creationId xmlns:p14="http://schemas.microsoft.com/office/powerpoint/2010/main" val="3395883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Usings</a:t>
            </a:r>
            <a:r>
              <a:rPr lang="en-US" dirty="0" smtClean="0"/>
              <a:t> IOCs 	</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a:t>In computer forensics, an IOC is an activity and/or malicious artifact identified on a network or an Endpoint.  We can identify these IOCs and can thus improve our abilities to </a:t>
            </a:r>
            <a:r>
              <a:rPr lang="en-US" sz="3600" b="1" i="1" dirty="0"/>
              <a:t>detect a future attack</a:t>
            </a:r>
            <a:r>
              <a:rPr lang="en-US" dirty="0"/>
              <a:t>.</a:t>
            </a:r>
          </a:p>
          <a:p>
            <a:r>
              <a:rPr lang="en-US" dirty="0" smtClean="0"/>
              <a:t>IOCs </a:t>
            </a:r>
            <a:r>
              <a:rPr lang="en-US" dirty="0" smtClean="0"/>
              <a:t>utilize XML to create a signature of an intrusion.</a:t>
            </a:r>
          </a:p>
          <a:p>
            <a:r>
              <a:rPr lang="en-US" dirty="0" smtClean="0"/>
              <a:t>IOCs are created using IOC editors</a:t>
            </a:r>
          </a:p>
          <a:p>
            <a:r>
              <a:rPr lang="en-US" dirty="0"/>
              <a:t>The IOCs are then used </a:t>
            </a:r>
            <a:r>
              <a:rPr lang="en-US" dirty="0" smtClean="0"/>
              <a:t>to </a:t>
            </a:r>
            <a:r>
              <a:rPr lang="en-US" dirty="0"/>
              <a:t>sweep the enterprise and to look for </a:t>
            </a:r>
            <a:r>
              <a:rPr lang="en-US" dirty="0" smtClean="0"/>
              <a:t>similar </a:t>
            </a:r>
            <a:r>
              <a:rPr lang="en-US" dirty="0"/>
              <a:t>patterns. Computers with similar characteristics are identified, and taken down </a:t>
            </a:r>
            <a:r>
              <a:rPr lang="en-US" dirty="0" smtClean="0"/>
              <a:t>for cleanup.</a:t>
            </a:r>
          </a:p>
          <a:p>
            <a:endParaRPr lang="en-US" dirty="0"/>
          </a:p>
        </p:txBody>
      </p:sp>
    </p:spTree>
    <p:extLst>
      <p:ext uri="{BB962C8B-B14F-4D97-AF65-F5344CB8AC3E}">
        <p14:creationId xmlns:p14="http://schemas.microsoft.com/office/powerpoint/2010/main" val="3160420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Objectives</a:t>
            </a:r>
            <a:endParaRPr lang="en-US" dirty="0"/>
          </a:p>
        </p:txBody>
      </p:sp>
      <p:sp>
        <p:nvSpPr>
          <p:cNvPr id="3" name="Content Placeholder 2"/>
          <p:cNvSpPr>
            <a:spLocks noGrp="1"/>
          </p:cNvSpPr>
          <p:nvPr>
            <p:ph idx="1"/>
          </p:nvPr>
        </p:nvSpPr>
        <p:spPr/>
        <p:txBody>
          <a:bodyPr>
            <a:normAutofit/>
          </a:bodyPr>
          <a:lstStyle/>
          <a:p>
            <a:r>
              <a:rPr lang="en-US" dirty="0" smtClean="0"/>
              <a:t>Topics for lecture 2</a:t>
            </a:r>
            <a:endParaRPr lang="en-US" dirty="0"/>
          </a:p>
          <a:p>
            <a:pPr marL="0" indent="0">
              <a:buNone/>
            </a:pPr>
            <a:endParaRPr lang="en-US" dirty="0"/>
          </a:p>
          <a:p>
            <a:r>
              <a:rPr lang="en-US" dirty="0" smtClean="0"/>
              <a:t>Relevant Documents</a:t>
            </a:r>
          </a:p>
          <a:p>
            <a:r>
              <a:rPr lang="en-US" dirty="0" smtClean="0"/>
              <a:t>Incident Response Plans – Continued</a:t>
            </a:r>
          </a:p>
          <a:p>
            <a:pPr lvl="1"/>
            <a:r>
              <a:rPr lang="en-US" dirty="0" smtClean="0"/>
              <a:t>Sample Incident Response Plans</a:t>
            </a:r>
          </a:p>
          <a:p>
            <a:r>
              <a:rPr lang="en-US" dirty="0" smtClean="0"/>
              <a:t>Building IRTs (Roles and Responsibilities)</a:t>
            </a:r>
          </a:p>
          <a:p>
            <a:pPr lvl="2"/>
            <a:r>
              <a:rPr lang="en-US" dirty="0" smtClean="0"/>
              <a:t>Activity – Identification of roles and responsibilities</a:t>
            </a:r>
          </a:p>
          <a:p>
            <a:pPr lvl="1"/>
            <a:endParaRPr lang="en-US" dirty="0" smtClean="0"/>
          </a:p>
          <a:p>
            <a:pPr marL="0" indent="0">
              <a:buNone/>
            </a:pPr>
            <a:r>
              <a:rPr lang="en-US" dirty="0"/>
              <a:t> </a:t>
            </a:r>
          </a:p>
          <a:p>
            <a:endParaRPr lang="en-US" dirty="0"/>
          </a:p>
        </p:txBody>
      </p:sp>
    </p:spTree>
    <p:extLst>
      <p:ext uri="{BB962C8B-B14F-4D97-AF65-F5344CB8AC3E}">
        <p14:creationId xmlns:p14="http://schemas.microsoft.com/office/powerpoint/2010/main" val="3481108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IOCs</a:t>
            </a:r>
            <a:br>
              <a:rPr lang="en-US" dirty="0" smtClean="0"/>
            </a:br>
            <a:r>
              <a:rPr lang="en-US" sz="1600" dirty="0" smtClean="0"/>
              <a:t>the following IOCs looks for vmtoolsd.exe</a:t>
            </a:r>
            <a:endParaRPr lang="en-US" sz="1600" dirty="0"/>
          </a:p>
        </p:txBody>
      </p:sp>
      <p:sp>
        <p:nvSpPr>
          <p:cNvPr id="3" name="Content Placeholder 2"/>
          <p:cNvSpPr>
            <a:spLocks noGrp="1"/>
          </p:cNvSpPr>
          <p:nvPr>
            <p:ph idx="1"/>
          </p:nvPr>
        </p:nvSpPr>
        <p:spPr>
          <a:xfrm>
            <a:off x="838200" y="1456566"/>
            <a:ext cx="10515600" cy="4442527"/>
          </a:xfrm>
        </p:spPr>
        <p:txBody>
          <a:bodyPr>
            <a:normAutofit fontScale="40000" lnSpcReduction="20000"/>
          </a:bodyPr>
          <a:lstStyle/>
          <a:p>
            <a:pPr marL="0" indent="0">
              <a:spcBef>
                <a:spcPts val="0"/>
              </a:spcBef>
              <a:buNone/>
            </a:pPr>
            <a:endParaRPr lang="en-US" dirty="0" smtClean="0"/>
          </a:p>
          <a:p>
            <a:pPr marL="0" indent="0">
              <a:spcBef>
                <a:spcPts val="0"/>
              </a:spcBef>
              <a:buNone/>
            </a:pPr>
            <a:endParaRPr lang="en-US" dirty="0"/>
          </a:p>
          <a:p>
            <a:pPr marL="0" indent="0">
              <a:spcBef>
                <a:spcPts val="0"/>
              </a:spcBef>
              <a:buNone/>
            </a:pPr>
            <a:r>
              <a:rPr lang="en-US" dirty="0" smtClean="0"/>
              <a:t>&lt;?</a:t>
            </a:r>
            <a:r>
              <a:rPr lang="en-US" dirty="0"/>
              <a:t>xml version="1.0" encoding="us-</a:t>
            </a:r>
            <a:r>
              <a:rPr lang="en-US" dirty="0" err="1"/>
              <a:t>ascii</a:t>
            </a:r>
            <a:r>
              <a:rPr lang="en-US" dirty="0"/>
              <a:t>"?&gt;</a:t>
            </a:r>
          </a:p>
          <a:p>
            <a:pPr marL="0" indent="0">
              <a:spcBef>
                <a:spcPts val="0"/>
              </a:spcBef>
              <a:buNone/>
            </a:pPr>
            <a:r>
              <a:rPr lang="en-US" dirty="0"/>
              <a:t>&lt;</a:t>
            </a:r>
            <a:r>
              <a:rPr lang="en-US" dirty="0" err="1"/>
              <a:t>ioc</a:t>
            </a:r>
            <a:r>
              <a:rPr lang="en-US" dirty="0"/>
              <a:t> </a:t>
            </a:r>
            <a:r>
              <a:rPr lang="en-US" dirty="0" err="1"/>
              <a:t>xmlns:xsi</a:t>
            </a:r>
            <a:r>
              <a:rPr lang="en-US" dirty="0"/>
              <a:t>="http://www.w3.org/2001/XMLSchema-instance"</a:t>
            </a:r>
          </a:p>
          <a:p>
            <a:pPr marL="0" indent="0">
              <a:spcBef>
                <a:spcPts val="0"/>
              </a:spcBef>
              <a:buNone/>
            </a:pPr>
            <a:r>
              <a:rPr lang="en-US" dirty="0" err="1"/>
              <a:t>xmlns:xsd</a:t>
            </a:r>
            <a:r>
              <a:rPr lang="en-US" dirty="0"/>
              <a:t>="http://www.w3.org/2001/XMLSchema"</a:t>
            </a:r>
          </a:p>
          <a:p>
            <a:pPr marL="0" indent="0">
              <a:spcBef>
                <a:spcPts val="0"/>
              </a:spcBef>
              <a:buNone/>
            </a:pPr>
            <a:r>
              <a:rPr lang="en-US" dirty="0"/>
              <a:t>id="72b85cfa-ea89-4633-983b-c2aa01a2b312"</a:t>
            </a:r>
          </a:p>
          <a:p>
            <a:pPr marL="0" indent="0">
              <a:spcBef>
                <a:spcPts val="0"/>
              </a:spcBef>
              <a:buNone/>
            </a:pPr>
            <a:r>
              <a:rPr lang="en-US" dirty="0"/>
              <a:t>last-modified="2014-03-12T12:03:59"</a:t>
            </a:r>
          </a:p>
          <a:p>
            <a:pPr marL="0" indent="0">
              <a:spcBef>
                <a:spcPts val="0"/>
              </a:spcBef>
              <a:buNone/>
            </a:pPr>
            <a:r>
              <a:rPr lang="en-US" dirty="0" err="1"/>
              <a:t>xmlns</a:t>
            </a:r>
            <a:r>
              <a:rPr lang="en-US" dirty="0"/>
              <a:t>="http://schemas.mandiant.com/2010/</a:t>
            </a:r>
            <a:r>
              <a:rPr lang="en-US" dirty="0" err="1"/>
              <a:t>ioc</a:t>
            </a:r>
            <a:r>
              <a:rPr lang="en-US" dirty="0"/>
              <a:t>"&gt;</a:t>
            </a:r>
          </a:p>
          <a:p>
            <a:pPr marL="0" indent="0">
              <a:spcBef>
                <a:spcPts val="0"/>
              </a:spcBef>
              <a:buNone/>
            </a:pPr>
            <a:r>
              <a:rPr lang="en-US" dirty="0"/>
              <a:t>   &lt;</a:t>
            </a:r>
            <a:r>
              <a:rPr lang="en-US" dirty="0" err="1"/>
              <a:t>short_description</a:t>
            </a:r>
            <a:r>
              <a:rPr lang="en-US" dirty="0"/>
              <a:t>&gt;QA&lt;/</a:t>
            </a:r>
            <a:r>
              <a:rPr lang="en-US" dirty="0" err="1"/>
              <a:t>short_description</a:t>
            </a:r>
            <a:r>
              <a:rPr lang="en-US" dirty="0"/>
              <a:t>&gt;</a:t>
            </a:r>
          </a:p>
          <a:p>
            <a:pPr marL="0" indent="0">
              <a:spcBef>
                <a:spcPts val="0"/>
              </a:spcBef>
              <a:buNone/>
            </a:pPr>
            <a:r>
              <a:rPr lang="en-US" dirty="0"/>
              <a:t>   &lt;</a:t>
            </a:r>
            <a:r>
              <a:rPr lang="en-US" dirty="0" err="1"/>
              <a:t>authored_by</a:t>
            </a:r>
            <a:r>
              <a:rPr lang="en-US" dirty="0"/>
              <a:t>&gt;Smart Sensor Team&lt;/</a:t>
            </a:r>
            <a:r>
              <a:rPr lang="en-US" dirty="0" err="1"/>
              <a:t>authored_by</a:t>
            </a:r>
            <a:r>
              <a:rPr lang="en-US" dirty="0"/>
              <a:t>&gt;</a:t>
            </a:r>
          </a:p>
          <a:p>
            <a:pPr marL="0" indent="0">
              <a:spcBef>
                <a:spcPts val="0"/>
              </a:spcBef>
              <a:buNone/>
            </a:pPr>
            <a:r>
              <a:rPr lang="en-US" dirty="0"/>
              <a:t>   &lt;</a:t>
            </a:r>
            <a:r>
              <a:rPr lang="en-US" dirty="0" err="1"/>
              <a:t>authored_date</a:t>
            </a:r>
            <a:r>
              <a:rPr lang="en-US" dirty="0"/>
              <a:t>&gt;2014-03-12T11:48:50&lt;/</a:t>
            </a:r>
            <a:r>
              <a:rPr lang="en-US" dirty="0" err="1"/>
              <a:t>authored_date</a:t>
            </a:r>
            <a:r>
              <a:rPr lang="en-US" dirty="0"/>
              <a:t>&gt;</a:t>
            </a:r>
          </a:p>
          <a:p>
            <a:pPr marL="0" indent="0">
              <a:spcBef>
                <a:spcPts val="0"/>
              </a:spcBef>
              <a:buNone/>
            </a:pPr>
            <a:r>
              <a:rPr lang="en-US" dirty="0"/>
              <a:t>   &lt;links /&gt;</a:t>
            </a:r>
          </a:p>
          <a:p>
            <a:pPr marL="0" indent="0">
              <a:spcBef>
                <a:spcPts val="0"/>
              </a:spcBef>
              <a:buNone/>
            </a:pPr>
            <a:r>
              <a:rPr lang="en-US" dirty="0"/>
              <a:t>   &lt;definition&gt;</a:t>
            </a:r>
          </a:p>
          <a:p>
            <a:pPr marL="0" indent="0">
              <a:spcBef>
                <a:spcPts val="0"/>
              </a:spcBef>
              <a:buNone/>
            </a:pPr>
            <a:r>
              <a:rPr lang="en-US" dirty="0"/>
              <a:t>      &lt;Indicator operator="OR"</a:t>
            </a:r>
          </a:p>
          <a:p>
            <a:pPr marL="0" indent="0">
              <a:spcBef>
                <a:spcPts val="0"/>
              </a:spcBef>
              <a:buNone/>
            </a:pPr>
            <a:r>
              <a:rPr lang="en-US" dirty="0"/>
              <a:t>      id="5be0c2e0-53e0-49e9-842d-75d92d3261b3"&gt;</a:t>
            </a:r>
          </a:p>
          <a:p>
            <a:pPr marL="0" indent="0">
              <a:spcBef>
                <a:spcPts val="0"/>
              </a:spcBef>
              <a:buNone/>
            </a:pPr>
            <a:r>
              <a:rPr lang="en-US" dirty="0"/>
              <a:t>         &lt;Indicator operator="AND"</a:t>
            </a:r>
          </a:p>
          <a:p>
            <a:pPr marL="0" indent="0">
              <a:spcBef>
                <a:spcPts val="0"/>
              </a:spcBef>
              <a:buNone/>
            </a:pPr>
            <a:r>
              <a:rPr lang="en-US" dirty="0"/>
              <a:t>         id="5be0c2e0-53e0-49e9-842d-75d92d3261b3"&gt; </a:t>
            </a:r>
          </a:p>
          <a:p>
            <a:pPr marL="0" indent="0">
              <a:spcBef>
                <a:spcPts val="0"/>
              </a:spcBef>
              <a:buNone/>
            </a:pPr>
            <a:r>
              <a:rPr lang="en-US" dirty="0"/>
              <a:t>	        &lt;</a:t>
            </a:r>
            <a:r>
              <a:rPr lang="en-US" dirty="0" err="1"/>
              <a:t>IndicatorItem</a:t>
            </a:r>
            <a:endParaRPr lang="en-US" dirty="0"/>
          </a:p>
          <a:p>
            <a:pPr marL="0" indent="0">
              <a:spcBef>
                <a:spcPts val="0"/>
              </a:spcBef>
              <a:buNone/>
            </a:pPr>
            <a:r>
              <a:rPr lang="en-US" dirty="0"/>
              <a:t>            id="10ee8b41-3586-41ad-b8ce-90e088706ef4"</a:t>
            </a:r>
          </a:p>
          <a:p>
            <a:pPr marL="0" indent="0">
              <a:spcBef>
                <a:spcPts val="0"/>
              </a:spcBef>
              <a:buNone/>
            </a:pPr>
            <a:r>
              <a:rPr lang="en-US" dirty="0"/>
              <a:t>            condition="contains"&gt;</a:t>
            </a:r>
          </a:p>
          <a:p>
            <a:pPr marL="0" indent="0">
              <a:spcBef>
                <a:spcPts val="0"/>
              </a:spcBef>
              <a:buNone/>
            </a:pPr>
            <a:r>
              <a:rPr lang="en-US" dirty="0"/>
              <a:t>	           &lt;Context document="</a:t>
            </a:r>
            <a:r>
              <a:rPr lang="en-US" dirty="0" err="1"/>
              <a:t>FileItem</a:t>
            </a:r>
            <a:r>
              <a:rPr lang="en-US" dirty="0"/>
              <a:t>"</a:t>
            </a:r>
          </a:p>
          <a:p>
            <a:pPr marL="0" indent="0">
              <a:spcBef>
                <a:spcPts val="0"/>
              </a:spcBef>
              <a:buNone/>
            </a:pPr>
            <a:r>
              <a:rPr lang="en-US" dirty="0"/>
              <a:t>               search="</a:t>
            </a:r>
            <a:r>
              <a:rPr lang="en-US" dirty="0" err="1"/>
              <a:t>FileItem</a:t>
            </a:r>
            <a:r>
              <a:rPr lang="en-US" dirty="0"/>
              <a:t>/</a:t>
            </a:r>
            <a:r>
              <a:rPr lang="en-US" dirty="0" err="1"/>
              <a:t>FilePath</a:t>
            </a:r>
            <a:r>
              <a:rPr lang="en-US" dirty="0"/>
              <a:t>" type="</a:t>
            </a:r>
            <a:r>
              <a:rPr lang="en-US" dirty="0" err="1"/>
              <a:t>mir</a:t>
            </a:r>
            <a:r>
              <a:rPr lang="en-US" dirty="0"/>
              <a:t>" /&gt;</a:t>
            </a:r>
          </a:p>
          <a:p>
            <a:pPr marL="0" indent="0">
              <a:spcBef>
                <a:spcPts val="0"/>
              </a:spcBef>
              <a:buNone/>
            </a:pPr>
            <a:r>
              <a:rPr lang="en-US" dirty="0"/>
              <a:t>	           &lt;Content type="string"&gt;</a:t>
            </a:r>
          </a:p>
          <a:p>
            <a:pPr marL="0" indent="0">
              <a:spcBef>
                <a:spcPts val="0"/>
              </a:spcBef>
              <a:buNone/>
            </a:pPr>
            <a:r>
              <a:rPr lang="en-US" dirty="0"/>
              <a:t>               C:\Program Files\VMware\VMware Tools&lt;/Content&gt;</a:t>
            </a:r>
          </a:p>
          <a:p>
            <a:pPr marL="0" indent="0">
              <a:spcBef>
                <a:spcPts val="0"/>
              </a:spcBef>
              <a:buNone/>
            </a:pPr>
            <a:r>
              <a:rPr lang="en-US" dirty="0"/>
              <a:t>	        &lt;/</a:t>
            </a:r>
            <a:r>
              <a:rPr lang="en-US" dirty="0" err="1"/>
              <a:t>IndicatorItem</a:t>
            </a:r>
            <a:r>
              <a:rPr lang="en-US" dirty="0"/>
              <a:t>&gt;</a:t>
            </a:r>
          </a:p>
          <a:p>
            <a:pPr marL="0" indent="0">
              <a:spcBef>
                <a:spcPts val="0"/>
              </a:spcBef>
              <a:buNone/>
            </a:pPr>
            <a:r>
              <a:rPr lang="en-US" dirty="0"/>
              <a:t>	        &lt;</a:t>
            </a:r>
            <a:r>
              <a:rPr lang="en-US" dirty="0" err="1"/>
              <a:t>IndicatorItem</a:t>
            </a:r>
            <a:endParaRPr lang="en-US" dirty="0"/>
          </a:p>
          <a:p>
            <a:pPr marL="0" indent="0">
              <a:spcBef>
                <a:spcPts val="0"/>
              </a:spcBef>
              <a:buNone/>
            </a:pPr>
            <a:r>
              <a:rPr lang="en-US" dirty="0"/>
              <a:t>            id="10ee8b41-3586-41ad-b8ce-90e088706ef4"</a:t>
            </a:r>
          </a:p>
          <a:p>
            <a:pPr marL="0" indent="0">
              <a:spcBef>
                <a:spcPts val="0"/>
              </a:spcBef>
              <a:buNone/>
            </a:pPr>
            <a:r>
              <a:rPr lang="en-US" dirty="0"/>
              <a:t>            condition="contains"&gt;</a:t>
            </a:r>
          </a:p>
          <a:p>
            <a:pPr marL="0" indent="0">
              <a:spcBef>
                <a:spcPts val="0"/>
              </a:spcBef>
              <a:buNone/>
            </a:pPr>
            <a:r>
              <a:rPr lang="en-US" dirty="0"/>
              <a:t>	           &lt;Context document="</a:t>
            </a:r>
            <a:r>
              <a:rPr lang="en-US" dirty="0" err="1"/>
              <a:t>FileItem</a:t>
            </a:r>
            <a:r>
              <a:rPr lang="en-US" dirty="0"/>
              <a:t>"</a:t>
            </a:r>
          </a:p>
          <a:p>
            <a:pPr marL="0" indent="0">
              <a:spcBef>
                <a:spcPts val="0"/>
              </a:spcBef>
              <a:buNone/>
            </a:pPr>
            <a:r>
              <a:rPr lang="en-US" dirty="0"/>
              <a:t>               search="</a:t>
            </a:r>
            <a:r>
              <a:rPr lang="en-US" dirty="0" err="1"/>
              <a:t>FileItem</a:t>
            </a:r>
            <a:r>
              <a:rPr lang="en-US" dirty="0"/>
              <a:t>/</a:t>
            </a:r>
            <a:r>
              <a:rPr lang="en-US" dirty="0" err="1"/>
              <a:t>FileName</a:t>
            </a:r>
            <a:r>
              <a:rPr lang="en-US" dirty="0"/>
              <a:t>" type="</a:t>
            </a:r>
            <a:r>
              <a:rPr lang="en-US" dirty="0" err="1"/>
              <a:t>mir</a:t>
            </a:r>
            <a:r>
              <a:rPr lang="en-US" dirty="0"/>
              <a:t>" /&gt;</a:t>
            </a:r>
          </a:p>
          <a:p>
            <a:pPr marL="0" indent="0">
              <a:spcBef>
                <a:spcPts val="0"/>
              </a:spcBef>
              <a:buNone/>
            </a:pPr>
            <a:r>
              <a:rPr lang="en-US" dirty="0"/>
              <a:t>	           &lt;Content type="string"&gt;vmtoolsd.exe&lt;/Content&gt;</a:t>
            </a:r>
          </a:p>
          <a:p>
            <a:pPr marL="0" indent="0">
              <a:spcBef>
                <a:spcPts val="0"/>
              </a:spcBef>
              <a:buNone/>
            </a:pPr>
            <a:r>
              <a:rPr lang="en-US" dirty="0"/>
              <a:t>	        &lt;/</a:t>
            </a:r>
            <a:r>
              <a:rPr lang="en-US" dirty="0" err="1"/>
              <a:t>IndicatorItem</a:t>
            </a:r>
            <a:r>
              <a:rPr lang="en-US" dirty="0"/>
              <a:t>&gt;	    </a:t>
            </a:r>
          </a:p>
          <a:p>
            <a:pPr marL="0" indent="0">
              <a:spcBef>
                <a:spcPts val="0"/>
              </a:spcBef>
              <a:buNone/>
            </a:pPr>
            <a:r>
              <a:rPr lang="en-US" dirty="0"/>
              <a:t>	     &lt;/Indicator&gt;	</a:t>
            </a:r>
          </a:p>
          <a:p>
            <a:pPr marL="0" indent="0">
              <a:spcBef>
                <a:spcPts val="0"/>
              </a:spcBef>
              <a:buNone/>
            </a:pPr>
            <a:r>
              <a:rPr lang="en-US" dirty="0"/>
              <a:t>	  &lt;/Indicator&gt;	   </a:t>
            </a:r>
          </a:p>
          <a:p>
            <a:pPr marL="0" indent="0">
              <a:spcBef>
                <a:spcPts val="0"/>
              </a:spcBef>
              <a:buNone/>
            </a:pPr>
            <a:r>
              <a:rPr lang="en-US" dirty="0"/>
              <a:t>   &lt;/definition&gt;</a:t>
            </a:r>
          </a:p>
          <a:p>
            <a:pPr marL="0" indent="0">
              <a:spcBef>
                <a:spcPts val="0"/>
              </a:spcBef>
              <a:buNone/>
            </a:pPr>
            <a:r>
              <a:rPr lang="en-US" dirty="0"/>
              <a:t>&lt;/</a:t>
            </a:r>
            <a:r>
              <a:rPr lang="en-US" dirty="0" err="1"/>
              <a:t>ioc</a:t>
            </a:r>
            <a:r>
              <a:rPr lang="en-US" dirty="0"/>
              <a:t>&gt;</a:t>
            </a:r>
          </a:p>
          <a:p>
            <a:pPr marL="0" indent="0">
              <a:spcBef>
                <a:spcPts val="0"/>
              </a:spcBef>
              <a:buNone/>
            </a:pPr>
            <a:endParaRPr lang="en-US" dirty="0"/>
          </a:p>
        </p:txBody>
      </p:sp>
      <p:pic>
        <p:nvPicPr>
          <p:cNvPr id="5" name="Picture 4"/>
          <p:cNvPicPr>
            <a:picLocks noChangeAspect="1"/>
          </p:cNvPicPr>
          <p:nvPr/>
        </p:nvPicPr>
        <p:blipFill>
          <a:blip r:embed="rId2"/>
          <a:stretch>
            <a:fillRect/>
          </a:stretch>
        </p:blipFill>
        <p:spPr>
          <a:xfrm>
            <a:off x="645310" y="5743399"/>
            <a:ext cx="10626249" cy="4450466"/>
          </a:xfrm>
          <a:prstGeom prst="rect">
            <a:avLst/>
          </a:prstGeom>
        </p:spPr>
      </p:pic>
    </p:spTree>
    <p:extLst>
      <p:ext uri="{BB962C8B-B14F-4D97-AF65-F5344CB8AC3E}">
        <p14:creationId xmlns:p14="http://schemas.microsoft.com/office/powerpoint/2010/main" val="670822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Internal Leads</a:t>
            </a:r>
            <a:endParaRPr lang="en-US" dirty="0"/>
          </a:p>
        </p:txBody>
      </p:sp>
      <p:sp>
        <p:nvSpPr>
          <p:cNvPr id="3" name="Content Placeholder 2"/>
          <p:cNvSpPr>
            <a:spLocks noGrp="1"/>
          </p:cNvSpPr>
          <p:nvPr>
            <p:ph idx="1"/>
          </p:nvPr>
        </p:nvSpPr>
        <p:spPr/>
        <p:txBody>
          <a:bodyPr/>
          <a:lstStyle/>
          <a:p>
            <a:r>
              <a:rPr lang="en-US" dirty="0" smtClean="0"/>
              <a:t>Non – System leads (humans)</a:t>
            </a:r>
          </a:p>
          <a:p>
            <a:pPr lvl="1"/>
            <a:r>
              <a:rPr lang="en-US" dirty="0" smtClean="0"/>
              <a:t>Thoroughly document all interviews and statements</a:t>
            </a:r>
          </a:p>
          <a:p>
            <a:pPr lvl="1"/>
            <a:r>
              <a:rPr lang="en-US" dirty="0" smtClean="0"/>
              <a:t>Listen more than talk</a:t>
            </a:r>
          </a:p>
          <a:p>
            <a:pPr lvl="1"/>
            <a:r>
              <a:rPr lang="en-US" dirty="0" smtClean="0"/>
              <a:t>Avoid leading questions / avoid questions with yes / no answers</a:t>
            </a:r>
          </a:p>
          <a:p>
            <a:pPr lvl="1"/>
            <a:r>
              <a:rPr lang="en-US" dirty="0" smtClean="0"/>
              <a:t>Collect the facts before opinions</a:t>
            </a:r>
          </a:p>
          <a:p>
            <a:pPr marL="457200" lvl="1" indent="0">
              <a:buNone/>
            </a:pPr>
            <a:endParaRPr lang="en-US" dirty="0"/>
          </a:p>
        </p:txBody>
      </p:sp>
    </p:spTree>
    <p:extLst>
      <p:ext uri="{BB962C8B-B14F-4D97-AF65-F5344CB8AC3E}">
        <p14:creationId xmlns:p14="http://schemas.microsoft.com/office/powerpoint/2010/main" val="419820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External Leads</a:t>
            </a:r>
            <a:endParaRPr lang="en-US" dirty="0"/>
          </a:p>
        </p:txBody>
      </p:sp>
      <p:sp>
        <p:nvSpPr>
          <p:cNvPr id="3" name="Content Placeholder 2"/>
          <p:cNvSpPr>
            <a:spLocks noGrp="1"/>
          </p:cNvSpPr>
          <p:nvPr>
            <p:ph idx="1"/>
          </p:nvPr>
        </p:nvSpPr>
        <p:spPr/>
        <p:txBody>
          <a:bodyPr/>
          <a:lstStyle/>
          <a:p>
            <a:r>
              <a:rPr lang="en-US" dirty="0" smtClean="0"/>
              <a:t>When dealing with external leads – legal may need to get involved.</a:t>
            </a:r>
          </a:p>
          <a:p>
            <a:r>
              <a:rPr lang="en-US" dirty="0" smtClean="0"/>
              <a:t>Hardest part will be to get someone to talk.</a:t>
            </a:r>
          </a:p>
          <a:p>
            <a:endParaRPr lang="en-US" dirty="0" smtClean="0"/>
          </a:p>
          <a:p>
            <a:pPr marL="457200" lvl="1" indent="0">
              <a:buNone/>
            </a:pPr>
            <a:endParaRPr lang="en-US" dirty="0"/>
          </a:p>
        </p:txBody>
      </p:sp>
    </p:spTree>
    <p:extLst>
      <p:ext uri="{BB962C8B-B14F-4D97-AF65-F5344CB8AC3E}">
        <p14:creationId xmlns:p14="http://schemas.microsoft.com/office/powerpoint/2010/main" val="3246447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are the relevant documents</a:t>
            </a:r>
            <a:endParaRPr lang="en-US" dirty="0"/>
          </a:p>
          <a:p>
            <a:pPr marL="0" indent="0">
              <a:buNone/>
            </a:pPr>
            <a:endParaRPr lang="en-US" dirty="0"/>
          </a:p>
          <a:p>
            <a:pPr lvl="1"/>
            <a:r>
              <a:rPr lang="en-US" dirty="0" smtClean="0"/>
              <a:t>Sample Policies</a:t>
            </a:r>
          </a:p>
          <a:p>
            <a:pPr lvl="1"/>
            <a:r>
              <a:rPr lang="en-US" dirty="0" smtClean="0"/>
              <a:t>Asset Inventory</a:t>
            </a:r>
          </a:p>
          <a:p>
            <a:pPr lvl="1"/>
            <a:r>
              <a:rPr lang="en-US" dirty="0" smtClean="0"/>
              <a:t>System Recovery Documents</a:t>
            </a:r>
          </a:p>
          <a:p>
            <a:pPr lvl="1"/>
            <a:r>
              <a:rPr lang="en-US" dirty="0" smtClean="0"/>
              <a:t>Roles and Responsibilities</a:t>
            </a:r>
          </a:p>
          <a:p>
            <a:pPr lvl="1"/>
            <a:r>
              <a:rPr lang="en-US" dirty="0" smtClean="0"/>
              <a:t>Notification Call Tree</a:t>
            </a:r>
          </a:p>
          <a:p>
            <a:pPr lvl="1"/>
            <a:r>
              <a:rPr lang="en-US" dirty="0" smtClean="0"/>
              <a:t>Sample Reports </a:t>
            </a:r>
          </a:p>
          <a:p>
            <a:pPr lvl="1"/>
            <a:endParaRPr lang="en-US" dirty="0" smtClean="0"/>
          </a:p>
          <a:p>
            <a:pPr lvl="1"/>
            <a:endParaRPr lang="en-US" dirty="0" smtClean="0"/>
          </a:p>
          <a:p>
            <a:pPr marL="457200" lvl="1" indent="0">
              <a:buNone/>
            </a:pPr>
            <a:endParaRPr lang="en-US" dirty="0" smtClean="0"/>
          </a:p>
          <a:p>
            <a:pPr marL="0" indent="0">
              <a:buNone/>
            </a:pPr>
            <a:r>
              <a:rPr lang="en-US" dirty="0"/>
              <a:t> </a:t>
            </a:r>
          </a:p>
          <a:p>
            <a:endParaRPr lang="en-US" dirty="0"/>
          </a:p>
        </p:txBody>
      </p:sp>
    </p:spTree>
    <p:extLst>
      <p:ext uri="{BB962C8B-B14F-4D97-AF65-F5344CB8AC3E}">
        <p14:creationId xmlns:p14="http://schemas.microsoft.com/office/powerpoint/2010/main" val="631309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kind of policies will be relevant for a successful Incident Response</a:t>
            </a:r>
          </a:p>
          <a:p>
            <a:pPr lvl="1"/>
            <a:endParaRPr lang="en-US" dirty="0"/>
          </a:p>
          <a:p>
            <a:pPr lvl="1"/>
            <a:r>
              <a:rPr lang="en-US" dirty="0" smtClean="0"/>
              <a:t>Acceptable Use Policy – How can corporate assets and infrastructures are to be used.</a:t>
            </a:r>
          </a:p>
          <a:p>
            <a:pPr lvl="1"/>
            <a:r>
              <a:rPr lang="en-US" dirty="0" smtClean="0"/>
              <a:t>Remote Access Policy – How can corporate assets are access remotely and protected when accessed remotely</a:t>
            </a:r>
          </a:p>
          <a:p>
            <a:pPr lvl="1"/>
            <a:r>
              <a:rPr lang="en-US" dirty="0" smtClean="0"/>
              <a:t>Information Security Policy – How critical assets are to protected</a:t>
            </a:r>
          </a:p>
          <a:p>
            <a:pPr lvl="1"/>
            <a:r>
              <a:rPr lang="en-US" dirty="0" smtClean="0"/>
              <a:t>Awareness Policy – How the users of critical assets will be trained on the use, handling, and what are the risks.</a:t>
            </a:r>
          </a:p>
          <a:p>
            <a:pPr lvl="1"/>
            <a:r>
              <a:rPr lang="en-US" dirty="0" smtClean="0"/>
              <a:t>Any others???</a:t>
            </a:r>
          </a:p>
          <a:p>
            <a:pPr marL="457200" lvl="1" indent="0">
              <a:buNone/>
            </a:pPr>
            <a:endParaRPr lang="en-US" dirty="0" smtClean="0"/>
          </a:p>
          <a:p>
            <a:pPr lvl="1"/>
            <a:endParaRPr lang="en-US" dirty="0" smtClean="0"/>
          </a:p>
          <a:p>
            <a:pPr marL="457200" lvl="1" indent="0">
              <a:buNone/>
            </a:pPr>
            <a:endParaRPr lang="en-US" dirty="0" smtClean="0"/>
          </a:p>
          <a:p>
            <a:pPr marL="0" indent="0">
              <a:buNone/>
            </a:pPr>
            <a:r>
              <a:rPr lang="en-US" dirty="0"/>
              <a:t> </a:t>
            </a:r>
          </a:p>
          <a:p>
            <a:endParaRPr lang="en-US" dirty="0"/>
          </a:p>
        </p:txBody>
      </p:sp>
    </p:spTree>
    <p:extLst>
      <p:ext uri="{BB962C8B-B14F-4D97-AF65-F5344CB8AC3E}">
        <p14:creationId xmlns:p14="http://schemas.microsoft.com/office/powerpoint/2010/main" val="318601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Effective Policies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are the components of the effective policies</a:t>
            </a:r>
          </a:p>
          <a:p>
            <a:pPr lvl="1"/>
            <a:r>
              <a:rPr lang="en-US" dirty="0" smtClean="0"/>
              <a:t>Clear / Concise Policy Statement</a:t>
            </a:r>
          </a:p>
          <a:p>
            <a:pPr lvl="1"/>
            <a:r>
              <a:rPr lang="en-US" dirty="0" smtClean="0"/>
              <a:t>Identifies the scope (Who the policy applies to and what systems are covered under the policy)</a:t>
            </a:r>
          </a:p>
          <a:p>
            <a:pPr lvl="1"/>
            <a:r>
              <a:rPr lang="en-US" dirty="0" smtClean="0"/>
              <a:t>Enforcement Clause</a:t>
            </a:r>
          </a:p>
          <a:p>
            <a:pPr lvl="1"/>
            <a:r>
              <a:rPr lang="en-US" dirty="0" smtClean="0"/>
              <a:t>Purpose of the policy</a:t>
            </a:r>
          </a:p>
          <a:p>
            <a:pPr lvl="1"/>
            <a:r>
              <a:rPr lang="en-US" dirty="0" smtClean="0"/>
              <a:t>Guidance – How to comply</a:t>
            </a:r>
          </a:p>
          <a:p>
            <a:pPr lvl="1"/>
            <a:r>
              <a:rPr lang="en-US" dirty="0" smtClean="0"/>
              <a:t>Signed off by Most Senior management</a:t>
            </a:r>
          </a:p>
          <a:p>
            <a:pPr lvl="1"/>
            <a:r>
              <a:rPr lang="en-US" dirty="0" smtClean="0"/>
              <a:t>Updated periodically</a:t>
            </a:r>
          </a:p>
          <a:p>
            <a:pPr lvl="1"/>
            <a:endParaRPr lang="en-US" dirty="0" smtClean="0"/>
          </a:p>
          <a:p>
            <a:pPr marL="457200" lvl="1" indent="0">
              <a:buNone/>
            </a:pPr>
            <a:endParaRPr lang="en-US" dirty="0" smtClean="0"/>
          </a:p>
          <a:p>
            <a:pPr marL="0" indent="0">
              <a:buNone/>
            </a:pPr>
            <a:r>
              <a:rPr lang="en-US" dirty="0"/>
              <a:t> </a:t>
            </a:r>
          </a:p>
          <a:p>
            <a:endParaRPr lang="en-US" dirty="0"/>
          </a:p>
        </p:txBody>
      </p:sp>
    </p:spTree>
    <p:extLst>
      <p:ext uri="{BB962C8B-B14F-4D97-AF65-F5344CB8AC3E}">
        <p14:creationId xmlns:p14="http://schemas.microsoft.com/office/powerpoint/2010/main" val="1545667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Inventories</a:t>
            </a:r>
            <a:endParaRPr lang="en-US" dirty="0"/>
          </a:p>
        </p:txBody>
      </p:sp>
      <p:sp>
        <p:nvSpPr>
          <p:cNvPr id="3" name="Content Placeholder 2"/>
          <p:cNvSpPr>
            <a:spLocks noGrp="1"/>
          </p:cNvSpPr>
          <p:nvPr>
            <p:ph idx="1"/>
          </p:nvPr>
        </p:nvSpPr>
        <p:spPr/>
        <p:txBody>
          <a:bodyPr/>
          <a:lstStyle/>
          <a:p>
            <a:r>
              <a:rPr lang="en-US" dirty="0" smtClean="0"/>
              <a:t>What kinds of information should be recorded or tracked for tracking inventory</a:t>
            </a:r>
          </a:p>
          <a:p>
            <a:pPr lvl="1"/>
            <a:r>
              <a:rPr lang="en-US" dirty="0" smtClean="0"/>
              <a:t>Name / System – IP Address</a:t>
            </a:r>
          </a:p>
          <a:p>
            <a:pPr lvl="1"/>
            <a:r>
              <a:rPr lang="en-US" dirty="0" err="1" smtClean="0"/>
              <a:t>Geogrpahic</a:t>
            </a:r>
            <a:r>
              <a:rPr lang="en-US" dirty="0" smtClean="0"/>
              <a:t> locations</a:t>
            </a:r>
          </a:p>
          <a:p>
            <a:pPr lvl="1"/>
            <a:r>
              <a:rPr lang="en-US" dirty="0" smtClean="0"/>
              <a:t>What businesses are supported</a:t>
            </a:r>
          </a:p>
          <a:p>
            <a:pPr lvl="1"/>
            <a:r>
              <a:rPr lang="en-US" dirty="0" smtClean="0"/>
              <a:t>Criticality</a:t>
            </a:r>
          </a:p>
          <a:p>
            <a:pPr lvl="1"/>
            <a:r>
              <a:rPr lang="en-US" dirty="0" smtClean="0"/>
              <a:t>Data Classification</a:t>
            </a:r>
          </a:p>
          <a:p>
            <a:pPr lvl="1"/>
            <a:r>
              <a:rPr lang="en-US" dirty="0" smtClean="0"/>
              <a:t>Where are the system recovery documents?</a:t>
            </a:r>
          </a:p>
          <a:p>
            <a:pPr lvl="1"/>
            <a:r>
              <a:rPr lang="en-US" dirty="0"/>
              <a:t>Any thing else??? </a:t>
            </a:r>
          </a:p>
          <a:p>
            <a:pPr lvl="1"/>
            <a:endParaRPr lang="en-US" dirty="0"/>
          </a:p>
        </p:txBody>
      </p:sp>
    </p:spTree>
    <p:extLst>
      <p:ext uri="{BB962C8B-B14F-4D97-AF65-F5344CB8AC3E}">
        <p14:creationId xmlns:p14="http://schemas.microsoft.com/office/powerpoint/2010/main" val="2940598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IRT</a:t>
            </a:r>
            <a:endParaRPr lang="en-US" dirty="0"/>
          </a:p>
        </p:txBody>
      </p:sp>
      <p:sp>
        <p:nvSpPr>
          <p:cNvPr id="3" name="Content Placeholder 2"/>
          <p:cNvSpPr>
            <a:spLocks noGrp="1"/>
          </p:cNvSpPr>
          <p:nvPr>
            <p:ph idx="1"/>
          </p:nvPr>
        </p:nvSpPr>
        <p:spPr/>
        <p:txBody>
          <a:bodyPr>
            <a:normAutofit/>
          </a:bodyPr>
          <a:lstStyle/>
          <a:p>
            <a:r>
              <a:rPr lang="en-US" dirty="0" smtClean="0"/>
              <a:t>How is an IRT developed</a:t>
            </a:r>
          </a:p>
          <a:p>
            <a:pPr lvl="1"/>
            <a:r>
              <a:rPr lang="en-US" dirty="0"/>
              <a:t>What is the mission</a:t>
            </a:r>
          </a:p>
          <a:p>
            <a:pPr lvl="1"/>
            <a:r>
              <a:rPr lang="en-US" dirty="0" smtClean="0"/>
              <a:t>Identify </a:t>
            </a:r>
            <a:r>
              <a:rPr lang="en-US" dirty="0"/>
              <a:t>the Stake holders</a:t>
            </a:r>
          </a:p>
          <a:p>
            <a:pPr lvl="1"/>
            <a:r>
              <a:rPr lang="en-US" dirty="0"/>
              <a:t>Identify skills needed to deal with an intrusion</a:t>
            </a:r>
          </a:p>
          <a:p>
            <a:pPr lvl="1"/>
            <a:r>
              <a:rPr lang="en-US" dirty="0" smtClean="0"/>
              <a:t>Identify the communication Procedures</a:t>
            </a:r>
          </a:p>
          <a:p>
            <a:pPr marL="457200" lvl="1" indent="0">
              <a:buNone/>
            </a:pPr>
            <a:endParaRPr lang="en-US" dirty="0" smtClean="0"/>
          </a:p>
        </p:txBody>
      </p:sp>
    </p:spTree>
    <p:extLst>
      <p:ext uri="{BB962C8B-B14F-4D97-AF65-F5344CB8AC3E}">
        <p14:creationId xmlns:p14="http://schemas.microsoft.com/office/powerpoint/2010/main" val="1815845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mission</a:t>
            </a:r>
            <a:endParaRPr lang="en-US" dirty="0"/>
          </a:p>
        </p:txBody>
      </p:sp>
      <p:sp>
        <p:nvSpPr>
          <p:cNvPr id="3" name="Content Placeholder 2"/>
          <p:cNvSpPr>
            <a:spLocks noGrp="1"/>
          </p:cNvSpPr>
          <p:nvPr>
            <p:ph idx="1"/>
          </p:nvPr>
        </p:nvSpPr>
        <p:spPr/>
        <p:txBody>
          <a:bodyPr>
            <a:normAutofit/>
          </a:bodyPr>
          <a:lstStyle/>
          <a:p>
            <a:r>
              <a:rPr lang="en-US" dirty="0" smtClean="0"/>
              <a:t>The mission may include all or some of the following</a:t>
            </a:r>
          </a:p>
          <a:p>
            <a:pPr lvl="1"/>
            <a:r>
              <a:rPr lang="en-US" dirty="0" smtClean="0"/>
              <a:t>Respond to all security incidents or suspected incidents using an organized investigative process. </a:t>
            </a:r>
          </a:p>
          <a:p>
            <a:pPr lvl="1"/>
            <a:r>
              <a:rPr lang="en-US" dirty="0" smtClean="0"/>
              <a:t>Conduct a complete impartial investigation</a:t>
            </a:r>
          </a:p>
          <a:p>
            <a:pPr lvl="1"/>
            <a:r>
              <a:rPr lang="en-US" dirty="0" smtClean="0"/>
              <a:t>Quickly confirm or dispel whether an intrusion or security incident has occurred</a:t>
            </a:r>
          </a:p>
          <a:p>
            <a:pPr lvl="1"/>
            <a:r>
              <a:rPr lang="en-US" dirty="0" smtClean="0"/>
              <a:t>Assess the damage</a:t>
            </a:r>
          </a:p>
          <a:p>
            <a:pPr lvl="1"/>
            <a:r>
              <a:rPr lang="en-US" dirty="0" smtClean="0"/>
              <a:t>Control and contain the incident</a:t>
            </a:r>
          </a:p>
          <a:p>
            <a:pPr lvl="1"/>
            <a:r>
              <a:rPr lang="en-US" dirty="0" smtClean="0"/>
              <a:t>Collect and document all evidence related to the incident</a:t>
            </a:r>
          </a:p>
          <a:p>
            <a:pPr lvl="1"/>
            <a:r>
              <a:rPr lang="en-US" dirty="0" smtClean="0"/>
              <a:t>Protect privacy rights protected by law or corporate privacy</a:t>
            </a:r>
          </a:p>
          <a:p>
            <a:pPr lvl="1"/>
            <a:r>
              <a:rPr lang="en-US" dirty="0" smtClean="0"/>
              <a:t>Maintain the confidentiality to protect the organization</a:t>
            </a:r>
          </a:p>
          <a:p>
            <a:pPr marL="457200" lvl="1" indent="0">
              <a:buNone/>
            </a:pPr>
            <a:endParaRPr lang="en-US" dirty="0" smtClean="0"/>
          </a:p>
        </p:txBody>
      </p:sp>
    </p:spTree>
    <p:extLst>
      <p:ext uri="{BB962C8B-B14F-4D97-AF65-F5344CB8AC3E}">
        <p14:creationId xmlns:p14="http://schemas.microsoft.com/office/powerpoint/2010/main" val="4387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1769</Words>
  <Application>Microsoft Office PowerPoint</Application>
  <PresentationFormat>Widescreen</PresentationFormat>
  <Paragraphs>363</Paragraphs>
  <Slides>32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Lucida Sans</vt:lpstr>
      <vt:lpstr>Office Theme</vt:lpstr>
      <vt:lpstr>Intrusion Detection </vt:lpstr>
      <vt:lpstr>Incident Response Plan (IRP)</vt:lpstr>
      <vt:lpstr>Lecture Objectives</vt:lpstr>
      <vt:lpstr>Documents</vt:lpstr>
      <vt:lpstr>Policies</vt:lpstr>
      <vt:lpstr>Components of Effective Policies</vt:lpstr>
      <vt:lpstr>Asset Inventories</vt:lpstr>
      <vt:lpstr>Develop IRT</vt:lpstr>
      <vt:lpstr>What is the mission</vt:lpstr>
      <vt:lpstr>Communication Procedures</vt:lpstr>
      <vt:lpstr>Team Roles</vt:lpstr>
      <vt:lpstr>Team Roles</vt:lpstr>
      <vt:lpstr>Notification Call tree</vt:lpstr>
      <vt:lpstr>Communications</vt:lpstr>
      <vt:lpstr>Team Resources</vt:lpstr>
      <vt:lpstr>Preparing the infrastructure </vt:lpstr>
      <vt:lpstr>Hosts</vt:lpstr>
      <vt:lpstr>Networks</vt:lpstr>
      <vt:lpstr>Networks</vt:lpstr>
      <vt:lpstr>Logging</vt:lpstr>
      <vt:lpstr>Starting the investigation</vt:lpstr>
      <vt:lpstr>Incident Summary</vt:lpstr>
      <vt:lpstr>Incident Detection Checklist</vt:lpstr>
      <vt:lpstr>Individual System Details</vt:lpstr>
      <vt:lpstr>Network Details</vt:lpstr>
      <vt:lpstr>Malware Details</vt:lpstr>
      <vt:lpstr>Development of Leads</vt:lpstr>
      <vt:lpstr>Leads into IOCs</vt:lpstr>
      <vt:lpstr>Usings IOCs  </vt:lpstr>
      <vt:lpstr>Sample IOCs the following IOCs looks for vmtoolsd.exe</vt:lpstr>
      <vt:lpstr>Resolving Internal Leads</vt:lpstr>
      <vt:lpstr>Resolving External Leads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Detection</dc:title>
  <dc:creator>Deval Shah</dc:creator>
  <cp:lastModifiedBy>Deval Shah</cp:lastModifiedBy>
  <cp:revision>44</cp:revision>
  <dcterms:created xsi:type="dcterms:W3CDTF">2015-05-11T00:22:46Z</dcterms:created>
  <dcterms:modified xsi:type="dcterms:W3CDTF">2017-05-22T16:48:33Z</dcterms:modified>
</cp:coreProperties>
</file>