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52" r:id="rId3"/>
    <p:sldId id="353" r:id="rId4"/>
    <p:sldId id="354" r:id="rId5"/>
    <p:sldId id="357" r:id="rId6"/>
    <p:sldId id="358" r:id="rId7"/>
    <p:sldId id="359" r:id="rId8"/>
    <p:sldId id="362" r:id="rId9"/>
    <p:sldId id="380" r:id="rId10"/>
    <p:sldId id="381" r:id="rId11"/>
    <p:sldId id="372" r:id="rId12"/>
    <p:sldId id="373" r:id="rId13"/>
    <p:sldId id="374" r:id="rId14"/>
    <p:sldId id="375" r:id="rId15"/>
    <p:sldId id="376" r:id="rId16"/>
    <p:sldId id="365" r:id="rId17"/>
    <p:sldId id="366" r:id="rId18"/>
    <p:sldId id="370" r:id="rId19"/>
    <p:sldId id="343" r:id="rId20"/>
    <p:sldId id="344" r:id="rId21"/>
    <p:sldId id="346" r:id="rId22"/>
    <p:sldId id="345" r:id="rId23"/>
    <p:sldId id="347" r:id="rId24"/>
    <p:sldId id="349" r:id="rId25"/>
    <p:sldId id="382" r:id="rId26"/>
    <p:sldId id="338" r:id="rId27"/>
    <p:sldId id="384" r:id="rId28"/>
    <p:sldId id="385" r:id="rId29"/>
    <p:sldId id="386" r:id="rId30"/>
    <p:sldId id="387" r:id="rId31"/>
    <p:sldId id="388" r:id="rId32"/>
    <p:sldId id="389" r:id="rId33"/>
    <p:sldId id="38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0BB63-22C0-4F3F-A2F3-58B54087094B}" type="datetimeFigureOut">
              <a:rPr lang="en-US" smtClean="0"/>
              <a:t>5/20/2015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167E-8BDE-4614-80AB-215E68A39292}" type="slidenum">
              <a:rPr lang="en-US" smtClean="0"/>
              <a:t>‹#›</a:t>
            </a:fld>
            <a:endParaRPr lang="en-US"/>
          </a:p>
        </p:txBody>
      </p:sp>
    </p:spTree>
    <p:extLst>
      <p:ext uri="{BB962C8B-B14F-4D97-AF65-F5344CB8AC3E}">
        <p14:creationId xmlns:p14="http://schemas.microsoft.com/office/powerpoint/2010/main" val="40930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1A171-C0ED-4946-B232-1D4B26A4B805}" type="slidenum">
              <a:rPr lang="zh-CN" altLang="en-US"/>
              <a:pPr/>
              <a:t>2</a:t>
            </a:fld>
            <a:endParaRPr lang="en-US" altLang="zh-CN"/>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950185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BD869-B141-4C49-8D20-20209EAD7DCB}" type="slidenum">
              <a:rPr lang="en-US" altLang="en-US"/>
              <a:pPr/>
              <a:t>12</a:t>
            </a:fld>
            <a:endParaRPr lang="en-US" alt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r>
              <a:rPr lang="en-US" altLang="en-US"/>
              <a:t>Why need “pass”, like firewall, you may have some specific traffic you want to allow.</a:t>
            </a:r>
          </a:p>
          <a:p>
            <a:endParaRPr lang="en-US" altLang="en-US"/>
          </a:p>
          <a:p>
            <a:r>
              <a:rPr lang="en-US" altLang="en-US"/>
              <a:t>Activate/dynamic rule pairs give Snort a powerful capability. You can now have one rule activate another when it's action is performed for a set number of packets. This is very useful if you want to set Snort up to perform follow on recording when a specific rule goes off. Activate rules act just like alert rules, except they have a *required* option field: activates. Dynamic rules act just like log rules, but they have a different option field: activated_by. Dynamic rules have a second required field as well, count. </a:t>
            </a:r>
          </a:p>
          <a:p>
            <a:r>
              <a:rPr lang="en-US" altLang="en-US"/>
              <a:t>Activate rules are just like alerts but also tell Snort to add a rule when a specific network event occurs. Dynamic rules are just like log rules except are dynamically enabled when the activate rule id goes off. </a:t>
            </a:r>
          </a:p>
          <a:p>
            <a:r>
              <a:rPr lang="en-US" altLang="en-US"/>
              <a:t>http://www.snort.org/docs/snort_htmanuals/htmanual_261/node155.html</a:t>
            </a:r>
          </a:p>
          <a:p>
            <a:endParaRPr lang="en-US" altLang="en-US"/>
          </a:p>
        </p:txBody>
      </p:sp>
    </p:spTree>
    <p:extLst>
      <p:ext uri="{BB962C8B-B14F-4D97-AF65-F5344CB8AC3E}">
        <p14:creationId xmlns:p14="http://schemas.microsoft.com/office/powerpoint/2010/main" val="727404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2C9F72-378B-45C6-B928-FEC39B5E818F}" type="slidenum">
              <a:rPr lang="zh-CN" altLang="en-US"/>
              <a:pPr/>
              <a:t>16</a:t>
            </a:fld>
            <a:endParaRPr lang="en-US" altLang="zh-CN"/>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608188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FE9CFE-68A0-4D21-AC79-469F6B12E015}" type="slidenum">
              <a:rPr lang="zh-CN" altLang="en-US"/>
              <a:pPr/>
              <a:t>17</a:t>
            </a:fld>
            <a:endParaRPr lang="en-US" altLang="zh-CN"/>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724963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007C8C-1368-4A42-852A-EFC5B4F6C2BF}" type="slidenum">
              <a:rPr lang="zh-CN" altLang="en-US"/>
              <a:pPr/>
              <a:t>3</a:t>
            </a:fld>
            <a:endParaRPr lang="en-US" altLang="zh-CN"/>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84224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BAD316-20AF-40D9-8F5C-326A27F1D8AC}" type="slidenum">
              <a:rPr lang="zh-CN" altLang="en-US"/>
              <a:pPr/>
              <a:t>4</a:t>
            </a:fld>
            <a:endParaRPr lang="en-US" altLang="zh-CN"/>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80107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3B4A79-0E07-4B8C-824D-1BA02A72C01B}" type="slidenum">
              <a:rPr lang="zh-CN" altLang="en-US"/>
              <a:pPr/>
              <a:t>5</a:t>
            </a:fld>
            <a:endParaRPr lang="en-US" altLang="zh-CN"/>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4148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F8E15-CA2C-4A26-A802-D0AA3FBAC176}" type="slidenum">
              <a:rPr lang="zh-CN" altLang="en-US"/>
              <a:pPr/>
              <a:t>6</a:t>
            </a:fld>
            <a:endParaRPr lang="en-US" altLang="zh-CN"/>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35122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908D9-D248-422D-9F73-E876A11D2AB4}" type="slidenum">
              <a:rPr lang="zh-CN" altLang="en-US"/>
              <a:pPr/>
              <a:t>7</a:t>
            </a:fld>
            <a:endParaRPr lang="en-US" altLang="zh-CN"/>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276983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F5AF8A-13A5-4C27-9ED5-53841B74A829}" type="slidenum">
              <a:rPr lang="zh-CN" altLang="en-US"/>
              <a:pPr/>
              <a:t>8</a:t>
            </a:fld>
            <a:endParaRPr lang="en-US" altLang="zh-CN"/>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12349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80836B-8F74-43A4-8EFE-7CE4E27DEA30}" type="slidenum">
              <a:rPr lang="zh-CN" altLang="en-US"/>
              <a:pPr/>
              <a:t>9</a:t>
            </a:fld>
            <a:endParaRPr lang="en-US" altLang="zh-CN"/>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604480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2976E-C9E6-40E9-81D1-37A9A7A4D673}" type="slidenum">
              <a:rPr lang="zh-CN" altLang="en-US"/>
              <a:pPr/>
              <a:t>10</a:t>
            </a:fld>
            <a:endParaRPr lang="en-US" altLang="zh-CN"/>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69156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0459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277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13528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6684" y="301625"/>
            <a:ext cx="9751483" cy="1143000"/>
          </a:xfrm>
        </p:spPr>
        <p:txBody>
          <a:bodyPr/>
          <a:lstStyle/>
          <a:p>
            <a:r>
              <a:rPr lang="en-US"/>
              <a:t>Click to edit Master title style</a:t>
            </a:r>
          </a:p>
        </p:txBody>
      </p:sp>
      <p:sp>
        <p:nvSpPr>
          <p:cNvPr id="3" name="Text Placeholder 2"/>
          <p:cNvSpPr>
            <a:spLocks noGrp="1"/>
          </p:cNvSpPr>
          <p:nvPr>
            <p:ph type="body" sz="half" idx="1"/>
          </p:nvPr>
        </p:nvSpPr>
        <p:spPr>
          <a:xfrm>
            <a:off x="1826684" y="1827213"/>
            <a:ext cx="4773083"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02967" y="1827213"/>
            <a:ext cx="4775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8400"/>
            <a:ext cx="2844800" cy="457200"/>
          </a:xfrm>
        </p:spPr>
        <p:txBody>
          <a:bodyPr/>
          <a:lstStyle>
            <a:lvl1pPr>
              <a:defRPr/>
            </a:lvl1pPr>
          </a:lstStyle>
          <a:p>
            <a:endParaRPr lang="en-US" altLang="zh-CN"/>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zh-CN"/>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038F8C92-3E06-4179-9A57-85F723FDBF06}" type="slidenum">
              <a:rPr lang="zh-CN" altLang="en-US"/>
              <a:pPr/>
              <a:t>‹#›</a:t>
            </a:fld>
            <a:endParaRPr lang="en-US" altLang="zh-CN"/>
          </a:p>
        </p:txBody>
      </p:sp>
    </p:spTree>
    <p:extLst>
      <p:ext uri="{BB962C8B-B14F-4D97-AF65-F5344CB8AC3E}">
        <p14:creationId xmlns:p14="http://schemas.microsoft.com/office/powerpoint/2010/main" val="203272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674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D1ED3-D628-46DA-9262-A682FBE0723D}"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408343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D1ED3-D628-46DA-9262-A682FBE0723D}"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109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D1ED3-D628-46DA-9262-A682FBE0723D}" type="datetimeFigureOut">
              <a:rPr lang="en-US" smtClean="0"/>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4672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D1ED3-D628-46DA-9262-A682FBE0723D}" type="datetimeFigureOut">
              <a:rPr lang="en-US" smtClean="0"/>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818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D1ED3-D628-46DA-9262-A682FBE0723D}" type="datetimeFigureOut">
              <a:rPr lang="en-US" smtClean="0"/>
              <a:t>5/20/2015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0252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085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59431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1ED3-D628-46DA-9262-A682FBE0723D}" type="datetimeFigureOut">
              <a:rPr lang="en-US" smtClean="0"/>
              <a:t>5/20/2015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MIS.5213.011 </a:t>
            </a:r>
          </a:p>
          <a:p>
            <a:r>
              <a:rPr lang="en-US" dirty="0" smtClean="0"/>
              <a:t>Instructor:  Deval Shah, CISSP</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17CB2-F9CA-4B9C-947E-C752DE1D1A89}" type="slidenum">
              <a:rPr lang="en-US" smtClean="0"/>
              <a:t>‹#›</a:t>
            </a:fld>
            <a:endParaRPr lang="en-US" dirty="0"/>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67650" y="589756"/>
            <a:ext cx="3314700" cy="438150"/>
          </a:xfrm>
          <a:prstGeom prst="rect">
            <a:avLst/>
          </a:prstGeom>
        </p:spPr>
      </p:pic>
    </p:spTree>
    <p:extLst>
      <p:ext uri="{BB962C8B-B14F-4D97-AF65-F5344CB8AC3E}">
        <p14:creationId xmlns:p14="http://schemas.microsoft.com/office/powerpoint/2010/main" val="300825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nort.org/snort-rules" TargetMode="External"/><Relationship Id="rId2" Type="http://schemas.openxmlformats.org/officeDocument/2006/relationships/hyperlink" Target="http://www.snort.org/snort-downloads" TargetMode="External"/><Relationship Id="rId1" Type="http://schemas.openxmlformats.org/officeDocument/2006/relationships/slideLayout" Target="../slideLayouts/slideLayout2.xml"/><Relationship Id="rId4" Type="http://schemas.openxmlformats.org/officeDocument/2006/relationships/hyperlink" Target="https://www.winpcap.org/instal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ttcshelbyville.files.wordpress.com/2014/03/path-to-rules.jp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ttcshelbyville.files.wordpress.com/2014/03/libraries.jpg"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tcshelbyville.files.wordpress.com/2014/03/path-to-rules.jpg" TargetMode="External"/><Relationship Id="rId2" Type="http://schemas.openxmlformats.org/officeDocument/2006/relationships/hyperlink" Target="https://ttcshelbyville.files.wordpress.com/2014/03/libraries.jp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ttcshelbyville.files.wordpress.com/2014/03/path-to-rules.jp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ttcshelbyville.files.wordpress.com/2014/03/libraries.jpg"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ttcshelbyville.files.wordpress.com/2014/03/path-to-rules.jp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ttcshelbyville.files.wordpress.com/2014/03/libraries.jpg"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cisco.com/c/en/us/support/docs/switches/catalyst-6500-series-switches/10570-41.html#anc10" TargetMode="External"/><Relationship Id="rId2" Type="http://schemas.openxmlformats.org/officeDocument/2006/relationships/hyperlink" Target="http://www.cisco.com/c/en/us/support/docs/switches/catalyst-6500-series-switches/10570-41.html#anc9" TargetMode="External"/><Relationship Id="rId1" Type="http://schemas.openxmlformats.org/officeDocument/2006/relationships/slideLayout" Target="../slideLayouts/slideLayout2.xml"/><Relationship Id="rId5" Type="http://schemas.openxmlformats.org/officeDocument/2006/relationships/hyperlink" Target="http://www.cisco.com/c/en/us/support/docs/switches/catalyst-6500-series-switches/10570-41.html#anc12" TargetMode="External"/><Relationship Id="rId4" Type="http://schemas.openxmlformats.org/officeDocument/2006/relationships/hyperlink" Target="http://www.cisco.com/c/en/us/support/docs/switches/catalyst-6500-series-switches/10570-41.html#anc11"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linuxjournal.com/article/4668,2001"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Intrusion Detection </a:t>
            </a:r>
            <a:endParaRPr lang="en-US" dirty="0"/>
          </a:p>
        </p:txBody>
      </p:sp>
      <p:sp>
        <p:nvSpPr>
          <p:cNvPr id="3" name="Subtitle 2"/>
          <p:cNvSpPr>
            <a:spLocks noGrp="1"/>
          </p:cNvSpPr>
          <p:nvPr>
            <p:ph type="subTitle" idx="1"/>
          </p:nvPr>
        </p:nvSpPr>
        <p:spPr/>
        <p:txBody>
          <a:bodyPr/>
          <a:lstStyle/>
          <a:p>
            <a:r>
              <a:rPr lang="en-US" dirty="0"/>
              <a:t>MIS.5213.011 </a:t>
            </a:r>
          </a:p>
          <a:p>
            <a:r>
              <a:rPr lang="en-US" u="sng" dirty="0"/>
              <a:t>ALTER</a:t>
            </a:r>
            <a:r>
              <a:rPr lang="en-US" dirty="0"/>
              <a:t> 0A234</a:t>
            </a:r>
          </a:p>
          <a:p>
            <a:r>
              <a:rPr lang="en-US" dirty="0" smtClean="0"/>
              <a:t>Lecture </a:t>
            </a:r>
            <a:r>
              <a:rPr lang="en-US" dirty="0" smtClean="0"/>
              <a:t>4</a:t>
            </a:r>
            <a:endParaRPr lang="en-US" dirty="0" smtClean="0"/>
          </a:p>
          <a:p>
            <a:endParaRPr lang="en-US" dirty="0"/>
          </a:p>
        </p:txBody>
      </p:sp>
    </p:spTree>
    <p:extLst>
      <p:ext uri="{BB962C8B-B14F-4D97-AF65-F5344CB8AC3E}">
        <p14:creationId xmlns:p14="http://schemas.microsoft.com/office/powerpoint/2010/main" val="517272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700"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944814"/>
            <a:ext cx="8991600" cy="484187"/>
          </a:xfrm>
          <a:prstGeom prst="rect">
            <a:avLst/>
          </a:prstGeom>
          <a:noFill/>
          <a:extLst>
            <a:ext uri="{909E8E84-426E-40DD-AFC4-6F175D3DCCD1}">
              <a14:hiddenFill xmlns:a14="http://schemas.microsoft.com/office/drawing/2010/main">
                <a:solidFill>
                  <a:srgbClr val="FFFFFF"/>
                </a:solidFill>
              </a14:hiddenFill>
            </a:ext>
          </a:extLst>
        </p:spPr>
      </p:pic>
      <p:sp>
        <p:nvSpPr>
          <p:cNvPr id="28674" name="Rectangle 2"/>
          <p:cNvSpPr>
            <a:spLocks noGrp="1" noChangeArrowheads="1"/>
          </p:cNvSpPr>
          <p:nvPr>
            <p:ph type="title"/>
          </p:nvPr>
        </p:nvSpPr>
        <p:spPr/>
        <p:txBody>
          <a:bodyPr/>
          <a:lstStyle/>
          <a:p>
            <a:r>
              <a:rPr lang="en-US" altLang="zh-CN" dirty="0" smtClean="0"/>
              <a:t>Snort Rule</a:t>
            </a:r>
            <a:endParaRPr lang="en-US" altLang="zh-CN" dirty="0"/>
          </a:p>
        </p:txBody>
      </p:sp>
      <p:sp>
        <p:nvSpPr>
          <p:cNvPr id="28680" name="Text Box 8"/>
          <p:cNvSpPr txBox="1">
            <a:spLocks noChangeArrowheads="1"/>
          </p:cNvSpPr>
          <p:nvPr/>
        </p:nvSpPr>
        <p:spPr bwMode="auto">
          <a:xfrm>
            <a:off x="1676400" y="4191001"/>
            <a:ext cx="30480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Alert will be generated if criteria met</a:t>
            </a:r>
          </a:p>
        </p:txBody>
      </p:sp>
      <p:sp>
        <p:nvSpPr>
          <p:cNvPr id="28681" name="Line 9"/>
          <p:cNvSpPr>
            <a:spLocks noChangeShapeType="1"/>
          </p:cNvSpPr>
          <p:nvPr/>
        </p:nvSpPr>
        <p:spPr bwMode="auto">
          <a:xfrm flipH="1" flipV="1">
            <a:off x="2057400" y="3352800"/>
            <a:ext cx="8382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2" name="Text Box 10"/>
          <p:cNvSpPr txBox="1">
            <a:spLocks noChangeArrowheads="1"/>
          </p:cNvSpPr>
          <p:nvPr/>
        </p:nvSpPr>
        <p:spPr bwMode="auto">
          <a:xfrm>
            <a:off x="1828800" y="2133601"/>
            <a:ext cx="16764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Apply to all ip packets</a:t>
            </a:r>
          </a:p>
        </p:txBody>
      </p:sp>
      <p:sp>
        <p:nvSpPr>
          <p:cNvPr id="28683" name="Line 11"/>
          <p:cNvSpPr>
            <a:spLocks noChangeShapeType="1"/>
          </p:cNvSpPr>
          <p:nvPr/>
        </p:nvSpPr>
        <p:spPr bwMode="auto">
          <a:xfrm>
            <a:off x="2590800" y="2438400"/>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4" name="Text Box 12"/>
          <p:cNvSpPr txBox="1">
            <a:spLocks noChangeArrowheads="1"/>
          </p:cNvSpPr>
          <p:nvPr/>
        </p:nvSpPr>
        <p:spPr bwMode="auto">
          <a:xfrm>
            <a:off x="2971800" y="2514601"/>
            <a:ext cx="16002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Source ip address</a:t>
            </a:r>
          </a:p>
        </p:txBody>
      </p:sp>
      <p:sp>
        <p:nvSpPr>
          <p:cNvPr id="28685" name="Line 13"/>
          <p:cNvSpPr>
            <a:spLocks noChangeShapeType="1"/>
          </p:cNvSpPr>
          <p:nvPr/>
        </p:nvSpPr>
        <p:spPr bwMode="auto">
          <a:xfrm flipH="1">
            <a:off x="3505200" y="28194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6" name="Text Box 14"/>
          <p:cNvSpPr txBox="1">
            <a:spLocks noChangeArrowheads="1"/>
          </p:cNvSpPr>
          <p:nvPr/>
        </p:nvSpPr>
        <p:spPr bwMode="auto">
          <a:xfrm>
            <a:off x="3886200" y="3657601"/>
            <a:ext cx="12192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Source port #</a:t>
            </a:r>
          </a:p>
        </p:txBody>
      </p:sp>
      <p:sp>
        <p:nvSpPr>
          <p:cNvPr id="28687" name="Line 15"/>
          <p:cNvSpPr>
            <a:spLocks noChangeShapeType="1"/>
          </p:cNvSpPr>
          <p:nvPr/>
        </p:nvSpPr>
        <p:spPr bwMode="auto">
          <a:xfrm flipH="1" flipV="1">
            <a:off x="4038600" y="32766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8" name="Text Box 16"/>
          <p:cNvSpPr txBox="1">
            <a:spLocks noChangeArrowheads="1"/>
          </p:cNvSpPr>
          <p:nvPr/>
        </p:nvSpPr>
        <p:spPr bwMode="auto">
          <a:xfrm>
            <a:off x="4648200" y="1981201"/>
            <a:ext cx="16764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destination ip address</a:t>
            </a:r>
          </a:p>
        </p:txBody>
      </p:sp>
      <p:sp>
        <p:nvSpPr>
          <p:cNvPr id="28689" name="Line 17"/>
          <p:cNvSpPr>
            <a:spLocks noChangeShapeType="1"/>
          </p:cNvSpPr>
          <p:nvPr/>
        </p:nvSpPr>
        <p:spPr bwMode="auto">
          <a:xfrm flipH="1">
            <a:off x="5105400" y="2362200"/>
            <a:ext cx="2286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0" name="Text Box 18"/>
          <p:cNvSpPr txBox="1">
            <a:spLocks noChangeArrowheads="1"/>
          </p:cNvSpPr>
          <p:nvPr/>
        </p:nvSpPr>
        <p:spPr bwMode="auto">
          <a:xfrm>
            <a:off x="5638800" y="2438401"/>
            <a:ext cx="12954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Destination port</a:t>
            </a:r>
          </a:p>
        </p:txBody>
      </p:sp>
      <p:sp>
        <p:nvSpPr>
          <p:cNvPr id="28691" name="Line 19"/>
          <p:cNvSpPr>
            <a:spLocks noChangeShapeType="1"/>
          </p:cNvSpPr>
          <p:nvPr/>
        </p:nvSpPr>
        <p:spPr bwMode="auto">
          <a:xfrm flipH="1">
            <a:off x="5791200" y="27432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2" name="Text Box 20"/>
          <p:cNvSpPr txBox="1">
            <a:spLocks noChangeArrowheads="1"/>
          </p:cNvSpPr>
          <p:nvPr/>
        </p:nvSpPr>
        <p:spPr bwMode="auto">
          <a:xfrm>
            <a:off x="7467600" y="3886201"/>
            <a:ext cx="1676400" cy="284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a:latin typeface="Arial" panose="020B0604020202020204" pitchFamily="34" charset="0"/>
              </a:rPr>
              <a:t>Rule options</a:t>
            </a:r>
          </a:p>
        </p:txBody>
      </p:sp>
      <p:sp>
        <p:nvSpPr>
          <p:cNvPr id="28693" name="Line 21"/>
          <p:cNvSpPr>
            <a:spLocks noChangeShapeType="1"/>
          </p:cNvSpPr>
          <p:nvPr/>
        </p:nvSpPr>
        <p:spPr bwMode="auto">
          <a:xfrm flipH="1" flipV="1">
            <a:off x="7772400" y="3352800"/>
            <a:ext cx="533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4" name="Line 22"/>
          <p:cNvSpPr>
            <a:spLocks noChangeShapeType="1"/>
          </p:cNvSpPr>
          <p:nvPr/>
        </p:nvSpPr>
        <p:spPr bwMode="auto">
          <a:xfrm flipV="1">
            <a:off x="6248400" y="33528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5" name="Line 23"/>
          <p:cNvSpPr>
            <a:spLocks noChangeShapeType="1"/>
          </p:cNvSpPr>
          <p:nvPr/>
        </p:nvSpPr>
        <p:spPr bwMode="auto">
          <a:xfrm>
            <a:off x="1828800" y="4572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6" name="Line 24"/>
          <p:cNvSpPr>
            <a:spLocks noChangeShapeType="1"/>
          </p:cNvSpPr>
          <p:nvPr/>
        </p:nvSpPr>
        <p:spPr bwMode="auto">
          <a:xfrm>
            <a:off x="1828800" y="48768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7" name="Line 25"/>
          <p:cNvSpPr>
            <a:spLocks noChangeShapeType="1"/>
          </p:cNvSpPr>
          <p:nvPr/>
        </p:nvSpPr>
        <p:spPr bwMode="auto">
          <a:xfrm flipV="1">
            <a:off x="5943600" y="4572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8" name="Text Box 26"/>
          <p:cNvSpPr txBox="1">
            <a:spLocks noChangeArrowheads="1"/>
          </p:cNvSpPr>
          <p:nvPr/>
        </p:nvSpPr>
        <p:spPr bwMode="auto">
          <a:xfrm>
            <a:off x="3352800" y="5029200"/>
            <a:ext cx="1981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200" b="1">
                <a:latin typeface="Arial" panose="020B0604020202020204" pitchFamily="34" charset="0"/>
              </a:rPr>
              <a:t>Rule header</a:t>
            </a:r>
          </a:p>
        </p:txBody>
      </p:sp>
      <p:pic>
        <p:nvPicPr>
          <p:cNvPr id="28704"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1" y="5715000"/>
            <a:ext cx="7008813"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045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332978" y="228600"/>
            <a:ext cx="7772400" cy="914400"/>
          </a:xfrm>
        </p:spPr>
        <p:txBody>
          <a:bodyPr/>
          <a:lstStyle/>
          <a:p>
            <a:r>
              <a:rPr lang="en-US" altLang="en-US" dirty="0"/>
              <a:t>Snort Rules</a:t>
            </a:r>
          </a:p>
        </p:txBody>
      </p:sp>
      <p:sp>
        <p:nvSpPr>
          <p:cNvPr id="83971" name="Rectangle 3"/>
          <p:cNvSpPr>
            <a:spLocks noGrp="1" noChangeArrowheads="1"/>
          </p:cNvSpPr>
          <p:nvPr>
            <p:ph type="body" idx="1"/>
          </p:nvPr>
        </p:nvSpPr>
        <p:spPr>
          <a:xfrm>
            <a:off x="1524000" y="1143000"/>
            <a:ext cx="9144000" cy="4267200"/>
          </a:xfrm>
        </p:spPr>
        <p:txBody>
          <a:bodyPr>
            <a:normAutofit lnSpcReduction="10000"/>
          </a:bodyPr>
          <a:lstStyle/>
          <a:p>
            <a:pPr>
              <a:lnSpc>
                <a:spcPct val="90000"/>
              </a:lnSpc>
            </a:pPr>
            <a:r>
              <a:rPr lang="en-US" altLang="en-US" dirty="0"/>
              <a:t>Snort rules are extremely flexible and are easy to modify, unlike many commercial NIDS</a:t>
            </a:r>
          </a:p>
          <a:p>
            <a:pPr>
              <a:lnSpc>
                <a:spcPct val="90000"/>
              </a:lnSpc>
            </a:pPr>
            <a:r>
              <a:rPr lang="en-US" altLang="en-US" dirty="0"/>
              <a:t>Sample rule to detect </a:t>
            </a:r>
            <a:r>
              <a:rPr lang="en-US" altLang="en-US" dirty="0" err="1"/>
              <a:t>SubSeven</a:t>
            </a:r>
            <a:r>
              <a:rPr lang="en-US" altLang="en-US" dirty="0"/>
              <a:t> </a:t>
            </a:r>
            <a:r>
              <a:rPr lang="en-US" altLang="en-US" dirty="0" err="1"/>
              <a:t>trojan</a:t>
            </a:r>
            <a:r>
              <a:rPr lang="en-US" altLang="en-US" dirty="0"/>
              <a:t>:</a:t>
            </a:r>
          </a:p>
          <a:p>
            <a:pPr>
              <a:lnSpc>
                <a:spcPct val="90000"/>
              </a:lnSpc>
              <a:buFontTx/>
              <a:buNone/>
            </a:pPr>
            <a:endParaRPr lang="en-US" altLang="en-US" sz="1600" dirty="0">
              <a:latin typeface="Courier New" panose="02070309020205020404" pitchFamily="49" charset="0"/>
            </a:endParaRPr>
          </a:p>
          <a:p>
            <a:pPr>
              <a:lnSpc>
                <a:spcPct val="90000"/>
              </a:lnSpc>
              <a:buFontTx/>
              <a:buNone/>
            </a:pPr>
            <a:r>
              <a:rPr lang="en-US" altLang="en-US" sz="1800" dirty="0">
                <a:latin typeface="Courier New" panose="02070309020205020404" pitchFamily="49" charset="0"/>
              </a:rPr>
              <a:t>alert </a:t>
            </a:r>
            <a:r>
              <a:rPr lang="en-US" altLang="en-US" sz="1800" dirty="0" err="1">
                <a:latin typeface="Courier New" panose="02070309020205020404" pitchFamily="49" charset="0"/>
              </a:rPr>
              <a:t>tcp</a:t>
            </a:r>
            <a:r>
              <a:rPr lang="en-US" altLang="en-US" sz="1800" dirty="0">
                <a:latin typeface="Courier New" panose="02070309020205020404" pitchFamily="49" charset="0"/>
              </a:rPr>
              <a:t> $EXTERNAL_NET 27374 -&gt; $HOME_NET any (</a:t>
            </a:r>
            <a:r>
              <a:rPr lang="en-US" altLang="en-US" sz="1800" dirty="0" err="1">
                <a:latin typeface="Courier New" panose="02070309020205020404" pitchFamily="49" charset="0"/>
              </a:rPr>
              <a:t>msg</a:t>
            </a:r>
            <a:r>
              <a:rPr lang="en-US" altLang="en-US" sz="1800" dirty="0">
                <a:latin typeface="Courier New" panose="02070309020205020404" pitchFamily="49" charset="0"/>
              </a:rPr>
              <a:t>:"BACKDOOR </a:t>
            </a:r>
            <a:r>
              <a:rPr lang="en-US" altLang="en-US" sz="1800" dirty="0" err="1">
                <a:latin typeface="Courier New" panose="02070309020205020404" pitchFamily="49" charset="0"/>
              </a:rPr>
              <a:t>subseven</a:t>
            </a:r>
            <a:r>
              <a:rPr lang="en-US" altLang="en-US" sz="1800" dirty="0">
                <a:latin typeface="Courier New" panose="02070309020205020404" pitchFamily="49" charset="0"/>
              </a:rPr>
              <a:t> 22"; flags: A+; content: "|0d0a5b52504c5d3030320d0a|"; reference:arachnids,485; </a:t>
            </a:r>
            <a:r>
              <a:rPr lang="en-US" altLang="en-US" sz="1800" dirty="0" err="1">
                <a:latin typeface="Courier New" panose="02070309020205020404" pitchFamily="49" charset="0"/>
              </a:rPr>
              <a:t>reference:url,www.hackfix.org</a:t>
            </a:r>
            <a:r>
              <a:rPr lang="en-US" altLang="en-US" sz="1800" dirty="0">
                <a:latin typeface="Courier New" panose="02070309020205020404" pitchFamily="49" charset="0"/>
              </a:rPr>
              <a:t>/</a:t>
            </a:r>
            <a:r>
              <a:rPr lang="en-US" altLang="en-US" sz="1800" dirty="0" err="1">
                <a:latin typeface="Courier New" panose="02070309020205020404" pitchFamily="49" charset="0"/>
              </a:rPr>
              <a:t>subseven</a:t>
            </a:r>
            <a:r>
              <a:rPr lang="en-US" altLang="en-US" sz="1800" dirty="0">
                <a:latin typeface="Courier New" panose="02070309020205020404" pitchFamily="49" charset="0"/>
              </a:rPr>
              <a:t>/; sid:103; </a:t>
            </a:r>
            <a:r>
              <a:rPr lang="en-US" altLang="en-US" sz="1800" dirty="0" err="1">
                <a:latin typeface="Courier New" panose="02070309020205020404" pitchFamily="49" charset="0"/>
              </a:rPr>
              <a:t>classtype:misc-activity</a:t>
            </a:r>
            <a:r>
              <a:rPr lang="en-US" altLang="en-US" sz="1800" dirty="0">
                <a:latin typeface="Courier New" panose="02070309020205020404" pitchFamily="49" charset="0"/>
              </a:rPr>
              <a:t>; rev:4;)</a:t>
            </a:r>
          </a:p>
          <a:p>
            <a:pPr>
              <a:lnSpc>
                <a:spcPct val="90000"/>
              </a:lnSpc>
              <a:buFontTx/>
              <a:buNone/>
            </a:pPr>
            <a:endParaRPr lang="en-US" altLang="en-US" sz="1400" dirty="0">
              <a:latin typeface="Courier New" panose="02070309020205020404" pitchFamily="49" charset="0"/>
            </a:endParaRPr>
          </a:p>
          <a:p>
            <a:pPr>
              <a:lnSpc>
                <a:spcPct val="90000"/>
              </a:lnSpc>
            </a:pPr>
            <a:r>
              <a:rPr lang="en-US" altLang="en-US" dirty="0"/>
              <a:t>Elements before parentheses comprise ‘rule header’</a:t>
            </a:r>
          </a:p>
          <a:p>
            <a:pPr>
              <a:lnSpc>
                <a:spcPct val="90000"/>
              </a:lnSpc>
            </a:pPr>
            <a:r>
              <a:rPr lang="en-US" altLang="en-US" dirty="0"/>
              <a:t>Elements in parentheses are ‘rule options’</a:t>
            </a:r>
          </a:p>
        </p:txBody>
      </p:sp>
    </p:spTree>
    <p:extLst>
      <p:ext uri="{BB962C8B-B14F-4D97-AF65-F5344CB8AC3E}">
        <p14:creationId xmlns:p14="http://schemas.microsoft.com/office/powerpoint/2010/main" val="120157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2133600" y="152400"/>
            <a:ext cx="7772400" cy="914400"/>
          </a:xfrm>
        </p:spPr>
        <p:txBody>
          <a:bodyPr/>
          <a:lstStyle/>
          <a:p>
            <a:r>
              <a:rPr lang="en-US" altLang="en-US"/>
              <a:t>Snort Rules</a:t>
            </a:r>
          </a:p>
        </p:txBody>
      </p:sp>
      <p:sp>
        <p:nvSpPr>
          <p:cNvPr id="84995" name="Rectangle 3"/>
          <p:cNvSpPr>
            <a:spLocks noGrp="1" noChangeArrowheads="1"/>
          </p:cNvSpPr>
          <p:nvPr>
            <p:ph type="body" idx="1"/>
          </p:nvPr>
        </p:nvSpPr>
        <p:spPr>
          <a:xfrm>
            <a:off x="1676400" y="1295400"/>
            <a:ext cx="8763000" cy="4343400"/>
          </a:xfrm>
        </p:spPr>
        <p:txBody>
          <a:bodyPr>
            <a:normAutofit lnSpcReduction="10000"/>
          </a:bodyPr>
          <a:lstStyle/>
          <a:p>
            <a:pPr>
              <a:buFontTx/>
              <a:buNone/>
            </a:pPr>
            <a:r>
              <a:rPr lang="en-US" altLang="en-US" sz="1800" b="1">
                <a:solidFill>
                  <a:schemeClr val="folHlink"/>
                </a:solidFill>
                <a:latin typeface="Courier New" panose="02070309020205020404" pitchFamily="49" charset="0"/>
              </a:rPr>
              <a:t>alert tcp $EXTERNAL_NET 27374 -&gt; $HOME_NET any</a:t>
            </a:r>
            <a:r>
              <a:rPr lang="en-US" altLang="en-US" sz="1800" b="1">
                <a:latin typeface="Courier New" panose="02070309020205020404" pitchFamily="49" charset="0"/>
              </a:rPr>
              <a:t> (msg:"BACKDOOR subseven 22"; flags: A+; content: "|0d0a5b52504c5d3030320d0a|"; reference:arachnids,485; reference:url,www.hackfix.org/subseven/; sid:103; classtype:misc-activity; rev:4;)</a:t>
            </a:r>
          </a:p>
          <a:p>
            <a:pPr>
              <a:buFontTx/>
              <a:buNone/>
            </a:pPr>
            <a:endParaRPr lang="en-US" altLang="en-US" b="1"/>
          </a:p>
          <a:p>
            <a:r>
              <a:rPr lang="en-US" altLang="en-US" sz="2000" b="1">
                <a:solidFill>
                  <a:schemeClr val="folHlink"/>
                </a:solidFill>
                <a:latin typeface="Courier New" panose="02070309020205020404" pitchFamily="49" charset="0"/>
              </a:rPr>
              <a:t>alert</a:t>
            </a:r>
            <a:r>
              <a:rPr lang="en-US" altLang="en-US" sz="2000"/>
              <a:t> action to take; also </a:t>
            </a:r>
            <a:r>
              <a:rPr lang="en-US" altLang="en-US" sz="2000" b="1">
                <a:latin typeface="Courier New" panose="02070309020205020404" pitchFamily="49" charset="0"/>
              </a:rPr>
              <a:t>log, pass, activate, dynamic</a:t>
            </a:r>
          </a:p>
          <a:p>
            <a:r>
              <a:rPr lang="en-US" altLang="en-US" sz="2000" b="1">
                <a:solidFill>
                  <a:schemeClr val="folHlink"/>
                </a:solidFill>
                <a:latin typeface="Courier New" panose="02070309020205020404" pitchFamily="49" charset="0"/>
              </a:rPr>
              <a:t>tcp</a:t>
            </a:r>
            <a:r>
              <a:rPr lang="en-US" altLang="en-US" sz="2000"/>
              <a:t> protocol; also </a:t>
            </a:r>
            <a:r>
              <a:rPr lang="en-US" altLang="en-US" sz="2000" b="1">
                <a:latin typeface="Courier New" panose="02070309020205020404" pitchFamily="49" charset="0"/>
              </a:rPr>
              <a:t>udp, icmp, ip</a:t>
            </a:r>
          </a:p>
          <a:p>
            <a:r>
              <a:rPr lang="en-US" altLang="en-US" sz="2000" b="1">
                <a:solidFill>
                  <a:schemeClr val="folHlink"/>
                </a:solidFill>
                <a:latin typeface="Courier New" panose="02070309020205020404" pitchFamily="49" charset="0"/>
              </a:rPr>
              <a:t>$EXTERNAL_NET</a:t>
            </a:r>
            <a:r>
              <a:rPr lang="en-US" altLang="en-US" sz="2000"/>
              <a:t> source address; this is a variable – specific IP is ok</a:t>
            </a:r>
            <a:endParaRPr lang="en-US" altLang="en-US" sz="2000">
              <a:latin typeface="Courier New" panose="02070309020205020404" pitchFamily="49" charset="0"/>
            </a:endParaRPr>
          </a:p>
          <a:p>
            <a:r>
              <a:rPr lang="en-US" altLang="en-US" sz="2000" b="1">
                <a:solidFill>
                  <a:schemeClr val="folHlink"/>
                </a:solidFill>
                <a:latin typeface="Courier New" panose="02070309020205020404" pitchFamily="49" charset="0"/>
              </a:rPr>
              <a:t>27374</a:t>
            </a:r>
            <a:r>
              <a:rPr lang="en-US" altLang="en-US" sz="2000"/>
              <a:t> source port; also </a:t>
            </a:r>
            <a:r>
              <a:rPr lang="en-US" altLang="en-US" sz="2000" b="1">
                <a:latin typeface="Courier New" panose="02070309020205020404" pitchFamily="49" charset="0"/>
              </a:rPr>
              <a:t>any</a:t>
            </a:r>
            <a:r>
              <a:rPr lang="en-US" altLang="en-US" sz="2000"/>
              <a:t>, negation </a:t>
            </a:r>
            <a:r>
              <a:rPr lang="en-US" altLang="en-US" sz="2000">
                <a:latin typeface="Courier New" panose="02070309020205020404" pitchFamily="49" charset="0"/>
              </a:rPr>
              <a:t>(</a:t>
            </a:r>
            <a:r>
              <a:rPr lang="en-US" altLang="en-US" sz="2000" b="1">
                <a:latin typeface="Courier New" panose="02070309020205020404" pitchFamily="49" charset="0"/>
              </a:rPr>
              <a:t>!21</a:t>
            </a:r>
            <a:r>
              <a:rPr lang="en-US" altLang="en-US" sz="2000">
                <a:latin typeface="Courier New" panose="02070309020205020404" pitchFamily="49" charset="0"/>
              </a:rPr>
              <a:t>)</a:t>
            </a:r>
            <a:r>
              <a:rPr lang="en-US" altLang="en-US" sz="2000"/>
              <a:t>, range </a:t>
            </a:r>
            <a:r>
              <a:rPr lang="en-US" altLang="en-US" sz="2000">
                <a:latin typeface="Courier New" panose="02070309020205020404" pitchFamily="49" charset="0"/>
              </a:rPr>
              <a:t>(</a:t>
            </a:r>
            <a:r>
              <a:rPr lang="en-US" altLang="en-US" sz="2000" b="1">
                <a:latin typeface="Courier New" panose="02070309020205020404" pitchFamily="49" charset="0"/>
              </a:rPr>
              <a:t>1:1024</a:t>
            </a:r>
            <a:r>
              <a:rPr lang="en-US" altLang="en-US" sz="2000">
                <a:latin typeface="Courier New" panose="02070309020205020404" pitchFamily="49" charset="0"/>
              </a:rPr>
              <a:t>)</a:t>
            </a:r>
          </a:p>
          <a:p>
            <a:r>
              <a:rPr lang="en-US" altLang="en-US" sz="2000" b="1">
                <a:solidFill>
                  <a:schemeClr val="folHlink"/>
                </a:solidFill>
                <a:latin typeface="Courier New" panose="02070309020205020404" pitchFamily="49" charset="0"/>
              </a:rPr>
              <a:t>-&gt;</a:t>
            </a:r>
            <a:r>
              <a:rPr lang="en-US" altLang="en-US" sz="2000"/>
              <a:t> direction; best not to change this, although</a:t>
            </a:r>
            <a:r>
              <a:rPr lang="en-US" altLang="en-US" sz="2000" b="1"/>
              <a:t> </a:t>
            </a:r>
            <a:r>
              <a:rPr lang="en-US" altLang="en-US" sz="2000" b="1">
                <a:latin typeface="Courier New" panose="02070309020205020404" pitchFamily="49" charset="0"/>
              </a:rPr>
              <a:t>&lt;&gt;</a:t>
            </a:r>
            <a:r>
              <a:rPr lang="en-US" altLang="en-US" sz="2000">
                <a:latin typeface="Courier New" panose="02070309020205020404" pitchFamily="49" charset="0"/>
              </a:rPr>
              <a:t> </a:t>
            </a:r>
            <a:r>
              <a:rPr lang="en-US" altLang="en-US" sz="2000"/>
              <a:t>is allowed</a:t>
            </a:r>
            <a:endParaRPr lang="en-US" altLang="en-US" sz="2000">
              <a:latin typeface="Courier New" panose="02070309020205020404" pitchFamily="49" charset="0"/>
            </a:endParaRPr>
          </a:p>
          <a:p>
            <a:r>
              <a:rPr lang="en-US" altLang="en-US" sz="2000" b="1">
                <a:solidFill>
                  <a:schemeClr val="folHlink"/>
                </a:solidFill>
                <a:latin typeface="Courier New" panose="02070309020205020404" pitchFamily="49" charset="0"/>
              </a:rPr>
              <a:t>$HOME_NET</a:t>
            </a:r>
            <a:r>
              <a:rPr lang="en-US" altLang="en-US" sz="2000"/>
              <a:t> destination address; this is also a variable here</a:t>
            </a:r>
            <a:endParaRPr lang="en-US" altLang="en-US" sz="2000">
              <a:latin typeface="Courier New" panose="02070309020205020404" pitchFamily="49" charset="0"/>
            </a:endParaRPr>
          </a:p>
          <a:p>
            <a:r>
              <a:rPr lang="en-US" altLang="en-US" sz="2000" b="1">
                <a:solidFill>
                  <a:schemeClr val="folHlink"/>
                </a:solidFill>
                <a:latin typeface="Courier New" panose="02070309020205020404" pitchFamily="49" charset="0"/>
              </a:rPr>
              <a:t>any</a:t>
            </a:r>
            <a:r>
              <a:rPr lang="en-US" altLang="en-US" sz="2000"/>
              <a:t> destination port</a:t>
            </a:r>
            <a:endParaRPr lang="en-US" altLang="en-US"/>
          </a:p>
        </p:txBody>
      </p:sp>
    </p:spTree>
    <p:extLst>
      <p:ext uri="{BB962C8B-B14F-4D97-AF65-F5344CB8AC3E}">
        <p14:creationId xmlns:p14="http://schemas.microsoft.com/office/powerpoint/2010/main" val="2336460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209800" y="76200"/>
            <a:ext cx="7772400" cy="1143000"/>
          </a:xfrm>
        </p:spPr>
        <p:txBody>
          <a:bodyPr/>
          <a:lstStyle/>
          <a:p>
            <a:r>
              <a:rPr lang="en-US" altLang="en-US"/>
              <a:t>Snort Rules</a:t>
            </a:r>
          </a:p>
        </p:txBody>
      </p:sp>
      <p:sp>
        <p:nvSpPr>
          <p:cNvPr id="86019" name="Rectangle 3"/>
          <p:cNvSpPr>
            <a:spLocks noGrp="1" noChangeArrowheads="1"/>
          </p:cNvSpPr>
          <p:nvPr>
            <p:ph type="body" idx="1"/>
          </p:nvPr>
        </p:nvSpPr>
        <p:spPr>
          <a:xfrm>
            <a:off x="1600200" y="1295400"/>
            <a:ext cx="8915400" cy="4495800"/>
          </a:xfrm>
        </p:spPr>
        <p:txBody>
          <a:bodyPr>
            <a:normAutofit fontScale="92500" lnSpcReduction="10000"/>
          </a:bodyPr>
          <a:lstStyle/>
          <a:p>
            <a:pPr>
              <a:lnSpc>
                <a:spcPct val="90000"/>
              </a:lnSpc>
              <a:buFontTx/>
              <a:buNone/>
            </a:pPr>
            <a:r>
              <a:rPr lang="en-US" altLang="en-US" sz="1800" b="1">
                <a:latin typeface="Courier New" panose="02070309020205020404" pitchFamily="49" charset="0"/>
              </a:rPr>
              <a:t>alert tcp $EXTERNAL_NET 27374 -&gt; $HOME_NET any </a:t>
            </a:r>
            <a:r>
              <a:rPr lang="en-US" altLang="en-US" sz="1800" b="1">
                <a:solidFill>
                  <a:schemeClr val="folHlink"/>
                </a:solidFill>
                <a:latin typeface="Courier New" panose="02070309020205020404" pitchFamily="49" charset="0"/>
              </a:rPr>
              <a:t>(msg:"BACKDOOR subseven 22"; flags: A+; content: "|0d0a5b52504c5d3030320d0a|"; reference:arachnids,485; reference:url,www.hackfix.org/subseven/; sid:103; classtype:misc-activity; rev:4;)</a:t>
            </a:r>
          </a:p>
          <a:p>
            <a:pPr>
              <a:lnSpc>
                <a:spcPct val="90000"/>
              </a:lnSpc>
              <a:buFontTx/>
              <a:buNone/>
            </a:pPr>
            <a:endParaRPr lang="en-US" altLang="en-US" sz="1800" b="1">
              <a:solidFill>
                <a:schemeClr val="folHlink"/>
              </a:solidFill>
              <a:latin typeface="Courier New" panose="02070309020205020404" pitchFamily="49" charset="0"/>
            </a:endParaRPr>
          </a:p>
          <a:p>
            <a:pPr>
              <a:lnSpc>
                <a:spcPct val="90000"/>
              </a:lnSpc>
            </a:pPr>
            <a:r>
              <a:rPr lang="en-US" altLang="en-US" sz="2000" b="1">
                <a:solidFill>
                  <a:schemeClr val="folHlink"/>
                </a:solidFill>
                <a:latin typeface="Courier New" panose="02070309020205020404" pitchFamily="49" charset="0"/>
              </a:rPr>
              <a:t>msg:”BACKDOOR subseven 22”; </a:t>
            </a:r>
            <a:r>
              <a:rPr lang="en-US" altLang="en-US" sz="2000"/>
              <a:t>message to appear in logs</a:t>
            </a:r>
            <a:endParaRPr lang="en-US" altLang="en-US" sz="2000">
              <a:latin typeface="Courier New" panose="02070309020205020404" pitchFamily="49" charset="0"/>
            </a:endParaRPr>
          </a:p>
          <a:p>
            <a:pPr>
              <a:lnSpc>
                <a:spcPct val="90000"/>
              </a:lnSpc>
            </a:pPr>
            <a:r>
              <a:rPr lang="en-US" altLang="en-US" sz="2000" b="1">
                <a:solidFill>
                  <a:schemeClr val="folHlink"/>
                </a:solidFill>
                <a:latin typeface="Courier New" panose="02070309020205020404" pitchFamily="49" charset="0"/>
              </a:rPr>
              <a:t>flags: A+; </a:t>
            </a:r>
            <a:r>
              <a:rPr lang="en-US" altLang="en-US" sz="2000"/>
              <a:t>tcp flags; many options, like </a:t>
            </a:r>
            <a:r>
              <a:rPr lang="en-US" altLang="en-US" sz="2000">
                <a:latin typeface="Courier New" panose="02070309020205020404" pitchFamily="49" charset="0"/>
              </a:rPr>
              <a:t>SA, SA+, !R, SF*</a:t>
            </a:r>
          </a:p>
          <a:p>
            <a:pPr>
              <a:lnSpc>
                <a:spcPct val="90000"/>
              </a:lnSpc>
            </a:pPr>
            <a:r>
              <a:rPr lang="en-US" altLang="en-US" sz="2000" b="1">
                <a:solidFill>
                  <a:schemeClr val="folHlink"/>
                </a:solidFill>
                <a:latin typeface="Courier New" panose="02070309020205020404" pitchFamily="49" charset="0"/>
              </a:rPr>
              <a:t>content: “|0d0…0a|”;</a:t>
            </a:r>
            <a:r>
              <a:rPr lang="en-US" altLang="en-US" sz="2000" b="1">
                <a:latin typeface="Courier New" panose="02070309020205020404" pitchFamily="49" charset="0"/>
              </a:rPr>
              <a:t> </a:t>
            </a:r>
            <a:r>
              <a:rPr lang="en-US" altLang="en-US" sz="2000"/>
              <a:t>binary data to check in packet; content without | (pipe) characters do simple content matches</a:t>
            </a:r>
            <a:endParaRPr lang="en-US" altLang="en-US" sz="2000">
              <a:latin typeface="Courier New" panose="02070309020205020404" pitchFamily="49" charset="0"/>
            </a:endParaRPr>
          </a:p>
          <a:p>
            <a:pPr>
              <a:lnSpc>
                <a:spcPct val="90000"/>
              </a:lnSpc>
            </a:pPr>
            <a:r>
              <a:rPr lang="en-US" altLang="en-US" sz="2000" b="1">
                <a:solidFill>
                  <a:schemeClr val="folHlink"/>
                </a:solidFill>
                <a:latin typeface="Courier New" panose="02070309020205020404" pitchFamily="49" charset="0"/>
              </a:rPr>
              <a:t>reference…;</a:t>
            </a:r>
            <a:r>
              <a:rPr lang="en-US" altLang="en-US" sz="2000" b="1">
                <a:latin typeface="Courier New" panose="02070309020205020404" pitchFamily="49" charset="0"/>
              </a:rPr>
              <a:t> </a:t>
            </a:r>
            <a:r>
              <a:rPr lang="en-US" altLang="en-US" sz="2000"/>
              <a:t>where to go to look for background on this rule</a:t>
            </a:r>
          </a:p>
          <a:p>
            <a:pPr>
              <a:lnSpc>
                <a:spcPct val="90000"/>
              </a:lnSpc>
            </a:pPr>
            <a:r>
              <a:rPr lang="en-US" altLang="en-US" sz="2000" b="1">
                <a:solidFill>
                  <a:schemeClr val="folHlink"/>
                </a:solidFill>
                <a:latin typeface="Courier New" panose="02070309020205020404" pitchFamily="49" charset="0"/>
              </a:rPr>
              <a:t>sid:103;</a:t>
            </a:r>
            <a:r>
              <a:rPr lang="en-US" altLang="en-US" sz="2000" b="1">
                <a:latin typeface="Courier New" panose="02070309020205020404" pitchFamily="49" charset="0"/>
              </a:rPr>
              <a:t> </a:t>
            </a:r>
            <a:r>
              <a:rPr lang="en-US" altLang="en-US" sz="2000"/>
              <a:t>rule identifier</a:t>
            </a:r>
            <a:endParaRPr lang="en-US" altLang="en-US" sz="2000">
              <a:latin typeface="Courier New" panose="02070309020205020404" pitchFamily="49" charset="0"/>
            </a:endParaRPr>
          </a:p>
          <a:p>
            <a:pPr>
              <a:lnSpc>
                <a:spcPct val="90000"/>
              </a:lnSpc>
            </a:pPr>
            <a:r>
              <a:rPr lang="en-US" altLang="en-US" sz="2000" b="1">
                <a:solidFill>
                  <a:schemeClr val="folHlink"/>
                </a:solidFill>
                <a:latin typeface="Courier New" panose="02070309020205020404" pitchFamily="49" charset="0"/>
              </a:rPr>
              <a:t>classtype: misc-activity;</a:t>
            </a:r>
            <a:r>
              <a:rPr lang="en-US" altLang="en-US" sz="2000" b="1">
                <a:latin typeface="Courier New" panose="02070309020205020404" pitchFamily="49" charset="0"/>
              </a:rPr>
              <a:t> </a:t>
            </a:r>
            <a:r>
              <a:rPr lang="en-US" altLang="en-US" sz="2000"/>
              <a:t>rule type; many others</a:t>
            </a:r>
            <a:endParaRPr lang="en-US" altLang="en-US" sz="2000">
              <a:latin typeface="Courier New" panose="02070309020205020404" pitchFamily="49" charset="0"/>
            </a:endParaRPr>
          </a:p>
          <a:p>
            <a:pPr>
              <a:lnSpc>
                <a:spcPct val="90000"/>
              </a:lnSpc>
            </a:pPr>
            <a:r>
              <a:rPr lang="en-US" altLang="en-US" sz="2000" b="1">
                <a:solidFill>
                  <a:schemeClr val="folHlink"/>
                </a:solidFill>
                <a:latin typeface="Courier New" panose="02070309020205020404" pitchFamily="49" charset="0"/>
              </a:rPr>
              <a:t>rev:4;</a:t>
            </a:r>
            <a:r>
              <a:rPr lang="en-US" altLang="en-US" sz="2000">
                <a:latin typeface="Courier New" panose="02070309020205020404" pitchFamily="49" charset="0"/>
              </a:rPr>
              <a:t> </a:t>
            </a:r>
            <a:r>
              <a:rPr lang="en-US" altLang="en-US" sz="2000"/>
              <a:t>rule revision number</a:t>
            </a:r>
          </a:p>
          <a:p>
            <a:pPr>
              <a:lnSpc>
                <a:spcPct val="90000"/>
              </a:lnSpc>
            </a:pPr>
            <a:r>
              <a:rPr lang="en-US" altLang="en-US" sz="2400"/>
              <a:t>other rule options possible, like </a:t>
            </a:r>
            <a:r>
              <a:rPr lang="en-US" altLang="en-US" sz="2400" b="1">
                <a:latin typeface="Courier New" panose="02070309020205020404" pitchFamily="49" charset="0"/>
              </a:rPr>
              <a:t>offset, depth, nocase</a:t>
            </a:r>
            <a:endParaRPr lang="en-US" altLang="en-US" sz="2400" b="1"/>
          </a:p>
        </p:txBody>
      </p:sp>
    </p:spTree>
    <p:extLst>
      <p:ext uri="{BB962C8B-B14F-4D97-AF65-F5344CB8AC3E}">
        <p14:creationId xmlns:p14="http://schemas.microsoft.com/office/powerpoint/2010/main" val="1179072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t>Snort Rules</a:t>
            </a:r>
          </a:p>
        </p:txBody>
      </p:sp>
      <p:sp>
        <p:nvSpPr>
          <p:cNvPr id="87043" name="Rectangle 3"/>
          <p:cNvSpPr>
            <a:spLocks noGrp="1" noChangeArrowheads="1"/>
          </p:cNvSpPr>
          <p:nvPr>
            <p:ph type="body" idx="1"/>
          </p:nvPr>
        </p:nvSpPr>
        <p:spPr>
          <a:xfrm>
            <a:off x="1828800" y="990600"/>
            <a:ext cx="8686800" cy="4800600"/>
          </a:xfrm>
        </p:spPr>
        <p:txBody>
          <a:bodyPr>
            <a:normAutofit fontScale="92500" lnSpcReduction="10000"/>
          </a:bodyPr>
          <a:lstStyle/>
          <a:p>
            <a:pPr>
              <a:lnSpc>
                <a:spcPct val="90000"/>
              </a:lnSpc>
            </a:pPr>
            <a:endParaRPr lang="en-US" altLang="en-US" sz="2400"/>
          </a:p>
          <a:p>
            <a:pPr>
              <a:lnSpc>
                <a:spcPct val="90000"/>
              </a:lnSpc>
            </a:pPr>
            <a:r>
              <a:rPr lang="en-US" altLang="en-US" sz="2400"/>
              <a:t>bad-traffic.rules	exploit.rules	scan.rules</a:t>
            </a:r>
          </a:p>
          <a:p>
            <a:pPr>
              <a:lnSpc>
                <a:spcPct val="90000"/>
              </a:lnSpc>
            </a:pPr>
            <a:r>
              <a:rPr lang="en-US" altLang="en-US" sz="2400"/>
              <a:t>finger.rules		ftp.rules	telnet.rules</a:t>
            </a:r>
          </a:p>
          <a:p>
            <a:pPr>
              <a:lnSpc>
                <a:spcPct val="90000"/>
              </a:lnSpc>
            </a:pPr>
            <a:r>
              <a:rPr lang="en-US" altLang="en-US" sz="2400"/>
              <a:t>smtp.rules		rpc.rules	rservices.rules</a:t>
            </a:r>
          </a:p>
          <a:p>
            <a:pPr>
              <a:lnSpc>
                <a:spcPct val="90000"/>
              </a:lnSpc>
            </a:pPr>
            <a:r>
              <a:rPr lang="en-US" altLang="en-US" sz="2400"/>
              <a:t>dos.rules		ddos.rules	dns.rules</a:t>
            </a:r>
          </a:p>
          <a:p>
            <a:pPr>
              <a:lnSpc>
                <a:spcPct val="90000"/>
              </a:lnSpc>
            </a:pPr>
            <a:r>
              <a:rPr lang="en-US" altLang="en-US" sz="2400"/>
              <a:t>tftp.rules		web-cgi.rules	web-coldfusion.rules</a:t>
            </a:r>
          </a:p>
          <a:p>
            <a:pPr>
              <a:lnSpc>
                <a:spcPct val="90000"/>
              </a:lnSpc>
            </a:pPr>
            <a:r>
              <a:rPr lang="en-US" altLang="en-US" sz="2400"/>
              <a:t>web-frontpage.rules	web-iis.rules	web-misc.rules</a:t>
            </a:r>
          </a:p>
          <a:p>
            <a:pPr>
              <a:lnSpc>
                <a:spcPct val="90000"/>
              </a:lnSpc>
            </a:pPr>
            <a:r>
              <a:rPr lang="en-US" altLang="en-US" sz="2400"/>
              <a:t>web-attacks.rules	sql.rules	x11.rules</a:t>
            </a:r>
          </a:p>
          <a:p>
            <a:pPr>
              <a:lnSpc>
                <a:spcPct val="90000"/>
              </a:lnSpc>
            </a:pPr>
            <a:r>
              <a:rPr lang="en-US" altLang="en-US" sz="2400"/>
              <a:t>icmp.rules		netbios.rules	misc.rules</a:t>
            </a:r>
          </a:p>
          <a:p>
            <a:pPr>
              <a:lnSpc>
                <a:spcPct val="90000"/>
              </a:lnSpc>
            </a:pPr>
            <a:r>
              <a:rPr lang="en-US" altLang="en-US" sz="2400"/>
              <a:t>backdoor.rules	shellcode.rules	policy.rules</a:t>
            </a:r>
          </a:p>
          <a:p>
            <a:pPr>
              <a:lnSpc>
                <a:spcPct val="90000"/>
              </a:lnSpc>
            </a:pPr>
            <a:r>
              <a:rPr lang="en-US" altLang="en-US" sz="2400"/>
              <a:t>porn.rules		info.rules	icmp-info.rules</a:t>
            </a:r>
          </a:p>
          <a:p>
            <a:pPr>
              <a:lnSpc>
                <a:spcPct val="90000"/>
              </a:lnSpc>
            </a:pPr>
            <a:r>
              <a:rPr lang="en-US" altLang="en-US" sz="2400"/>
              <a:t>virus.rules		local.rules	attack-responses.rules</a:t>
            </a:r>
          </a:p>
        </p:txBody>
      </p:sp>
    </p:spTree>
    <p:extLst>
      <p:ext uri="{BB962C8B-B14F-4D97-AF65-F5344CB8AC3E}">
        <p14:creationId xmlns:p14="http://schemas.microsoft.com/office/powerpoint/2010/main" val="3023016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2209800" y="152400"/>
            <a:ext cx="7772400" cy="838200"/>
          </a:xfrm>
        </p:spPr>
        <p:txBody>
          <a:bodyPr/>
          <a:lstStyle/>
          <a:p>
            <a:r>
              <a:rPr lang="en-US" altLang="en-US"/>
              <a:t>Snort Rules</a:t>
            </a:r>
          </a:p>
        </p:txBody>
      </p:sp>
      <p:sp>
        <p:nvSpPr>
          <p:cNvPr id="88067" name="Rectangle 3"/>
          <p:cNvSpPr>
            <a:spLocks noGrp="1" noChangeArrowheads="1"/>
          </p:cNvSpPr>
          <p:nvPr>
            <p:ph type="body" idx="1"/>
          </p:nvPr>
        </p:nvSpPr>
        <p:spPr>
          <a:xfrm>
            <a:off x="1752600" y="1143000"/>
            <a:ext cx="8686800" cy="4876800"/>
          </a:xfrm>
        </p:spPr>
        <p:txBody>
          <a:bodyPr/>
          <a:lstStyle/>
          <a:p>
            <a:r>
              <a:rPr lang="en-US" altLang="en-US"/>
              <a:t>Rules which actually caught intrusions</a:t>
            </a:r>
          </a:p>
          <a:p>
            <a:pPr lvl="1"/>
            <a:r>
              <a:rPr lang="en-US" altLang="en-US" sz="1800" b="1">
                <a:latin typeface="Courier New" panose="02070309020205020404" pitchFamily="49" charset="0"/>
              </a:rPr>
              <a:t>alert tcp $EXTERNAL_NET any -&gt; $SQL_SERVERS 1433 (msg:"MS-SQL xp_cmdshell - program execution"; content: "x|00|p|00|_|00|c|00|m|00|d|00|s|00|h|00|e|00|l|00|l|00|"; nocase; flags:A+; classtype:attempted-user; sid:687; rev:3;) </a:t>
            </a:r>
            <a:r>
              <a:rPr lang="en-US" altLang="en-US" sz="1800"/>
              <a:t>caught compromise of Microsoft SQL Server</a:t>
            </a:r>
          </a:p>
          <a:p>
            <a:pPr lvl="1"/>
            <a:r>
              <a:rPr lang="en-US" altLang="en-US" sz="1800" b="1">
                <a:latin typeface="Courier New" panose="02070309020205020404" pitchFamily="49" charset="0"/>
              </a:rPr>
              <a:t>alert tcp $EXTERNAL_NET any -&gt; $HTTP_SERVERS 80 (msg:"WEB-IIS cmd.exe access"; flags: A+; content:"cmd.exe"; nocase; classtype:web-application-attack; sid:1002; rev:2;)</a:t>
            </a:r>
            <a:r>
              <a:rPr lang="en-US" altLang="en-US" sz="1800"/>
              <a:t> caught Code Red infection</a:t>
            </a:r>
          </a:p>
          <a:p>
            <a:pPr lvl="1"/>
            <a:r>
              <a:rPr lang="en-US" altLang="en-US" sz="1800" b="1">
                <a:latin typeface="Courier New" panose="02070309020205020404" pitchFamily="49" charset="0"/>
              </a:rPr>
              <a:t>alert tcp $EXTERNAL_NET any -&gt; $HOME_NET 21 (msg:"INFO FTP \"MKD / \" possible warez site"; flags: A+; content:"MKD / "; nocase; depth: 6; classtype:misc-activity; sid:554; rev:3;)</a:t>
            </a:r>
            <a:r>
              <a:rPr lang="en-US" altLang="en-US" sz="1800"/>
              <a:t> caught anonymous ftp server</a:t>
            </a:r>
            <a:endParaRPr lang="en-US" altLang="en-US">
              <a:latin typeface="Courier New" panose="02070309020205020404" pitchFamily="49" charset="0"/>
            </a:endParaRPr>
          </a:p>
        </p:txBody>
      </p:sp>
    </p:spTree>
    <p:extLst>
      <p:ext uri="{BB962C8B-B14F-4D97-AF65-F5344CB8AC3E}">
        <p14:creationId xmlns:p14="http://schemas.microsoft.com/office/powerpoint/2010/main" val="3933346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zh-CN" sz="3200"/>
              <a:t>Detection engine order to scan the rules</a:t>
            </a:r>
          </a:p>
        </p:txBody>
      </p:sp>
      <p:sp>
        <p:nvSpPr>
          <p:cNvPr id="43011" name="Rectangle 3"/>
          <p:cNvSpPr>
            <a:spLocks noGrp="1" noChangeArrowheads="1"/>
          </p:cNvSpPr>
          <p:nvPr>
            <p:ph type="body" idx="1"/>
          </p:nvPr>
        </p:nvSpPr>
        <p:spPr/>
        <p:txBody>
          <a:bodyPr/>
          <a:lstStyle/>
          <a:p>
            <a:pPr marL="609600" indent="-609600"/>
            <a:r>
              <a:rPr lang="en-US" altLang="zh-CN"/>
              <a:t>Snort does not evaluate the rules in the order that they appear in the Snort rules file. In default, the order is: </a:t>
            </a:r>
          </a:p>
          <a:p>
            <a:pPr marL="609600" indent="-609600">
              <a:buFontTx/>
              <a:buAutoNum type="arabicPeriod"/>
            </a:pPr>
            <a:r>
              <a:rPr lang="en-US" altLang="zh-CN"/>
              <a:t>Alert rules</a:t>
            </a:r>
          </a:p>
          <a:p>
            <a:pPr marL="609600" indent="-609600">
              <a:buFontTx/>
              <a:buAutoNum type="arabicPeriod"/>
            </a:pPr>
            <a:r>
              <a:rPr lang="en-US" altLang="zh-CN"/>
              <a:t>Pass rules</a:t>
            </a:r>
          </a:p>
          <a:p>
            <a:pPr marL="609600" indent="-609600">
              <a:buFontTx/>
              <a:buAutoNum type="arabicPeriod"/>
            </a:pPr>
            <a:r>
              <a:rPr lang="en-US" altLang="zh-CN"/>
              <a:t>Log rules</a:t>
            </a:r>
            <a:endParaRPr lang="zh-CN" altLang="en-US"/>
          </a:p>
        </p:txBody>
      </p:sp>
    </p:spTree>
    <p:extLst>
      <p:ext uri="{BB962C8B-B14F-4D97-AF65-F5344CB8AC3E}">
        <p14:creationId xmlns:p14="http://schemas.microsoft.com/office/powerpoint/2010/main" val="2680365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zh-CN"/>
              <a:t>Challenges with snort</a:t>
            </a:r>
          </a:p>
        </p:txBody>
      </p:sp>
      <p:sp>
        <p:nvSpPr>
          <p:cNvPr id="47107" name="Rectangle 3"/>
          <p:cNvSpPr>
            <a:spLocks noGrp="1" noChangeArrowheads="1"/>
          </p:cNvSpPr>
          <p:nvPr>
            <p:ph type="body" idx="1"/>
          </p:nvPr>
        </p:nvSpPr>
        <p:spPr/>
        <p:txBody>
          <a:bodyPr/>
          <a:lstStyle/>
          <a:p>
            <a:pPr marL="609600" indent="-609600"/>
            <a:r>
              <a:rPr lang="en-US" altLang="zh-CN">
                <a:solidFill>
                  <a:srgbClr val="0066FF"/>
                </a:solidFill>
              </a:rPr>
              <a:t>Misuse detection </a:t>
            </a:r>
            <a:r>
              <a:rPr lang="en-US" altLang="zh-CN">
                <a:solidFill>
                  <a:srgbClr val="0066FF"/>
                </a:solidFill>
                <a:latin typeface="Arial" panose="020B0604020202020204" pitchFamily="34" charset="0"/>
              </a:rPr>
              <a:t>–</a:t>
            </a:r>
            <a:r>
              <a:rPr lang="en-US" altLang="zh-CN">
                <a:solidFill>
                  <a:srgbClr val="0066FF"/>
                </a:solidFill>
              </a:rPr>
              <a:t> </a:t>
            </a:r>
            <a:r>
              <a:rPr lang="en-US" altLang="zh-CN" sz="2100">
                <a:solidFill>
                  <a:srgbClr val="0066FF"/>
                </a:solidFill>
              </a:rPr>
              <a:t>avoid known intrusions</a:t>
            </a:r>
          </a:p>
          <a:p>
            <a:pPr marL="609600" indent="-609600"/>
            <a:r>
              <a:rPr lang="en-US" altLang="zh-CN" sz="2100"/>
              <a:t>Rules database is larger and larger</a:t>
            </a:r>
          </a:p>
          <a:p>
            <a:pPr marL="609600" indent="-609600"/>
            <a:r>
              <a:rPr lang="en-US" altLang="zh-CN" sz="2100"/>
              <a:t>It continues to grow</a:t>
            </a:r>
          </a:p>
          <a:p>
            <a:pPr marL="609600" indent="-609600"/>
            <a:r>
              <a:rPr lang="en-US" altLang="zh-CN" sz="2100"/>
              <a:t>snort version 2.3.2, there are 2,600 rules</a:t>
            </a:r>
          </a:p>
          <a:p>
            <a:pPr marL="609600" indent="-609600"/>
            <a:r>
              <a:rPr lang="en-US" altLang="zh-CN" sz="2100"/>
              <a:t>80% of them are signatures</a:t>
            </a:r>
          </a:p>
          <a:p>
            <a:pPr marL="609600" indent="-609600"/>
            <a:r>
              <a:rPr lang="en-US" altLang="zh-CN" sz="2100"/>
              <a:t>Snort spends 80% work time to do string match</a:t>
            </a:r>
          </a:p>
          <a:p>
            <a:pPr marL="609600" indent="-609600"/>
            <a:endParaRPr lang="en-US" altLang="zh-CN" sz="2100"/>
          </a:p>
          <a:p>
            <a:pPr marL="609600" indent="-609600"/>
            <a:r>
              <a:rPr lang="en-US" altLang="zh-CN">
                <a:solidFill>
                  <a:srgbClr val="0066FF"/>
                </a:solidFill>
              </a:rPr>
              <a:t>Anomaly detection</a:t>
            </a:r>
            <a:r>
              <a:rPr lang="en-US" altLang="zh-CN"/>
              <a:t> </a:t>
            </a:r>
            <a:r>
              <a:rPr lang="en-US" altLang="zh-CN">
                <a:solidFill>
                  <a:srgbClr val="0066FF"/>
                </a:solidFill>
                <a:latin typeface="Arial" panose="020B0604020202020204" pitchFamily="34" charset="0"/>
              </a:rPr>
              <a:t>–</a:t>
            </a:r>
            <a:r>
              <a:rPr lang="en-US" altLang="zh-CN">
                <a:solidFill>
                  <a:srgbClr val="0066FF"/>
                </a:solidFill>
              </a:rPr>
              <a:t> </a:t>
            </a:r>
            <a:r>
              <a:rPr lang="en-US" altLang="zh-CN" sz="2100">
                <a:solidFill>
                  <a:srgbClr val="0066FF"/>
                </a:solidFill>
              </a:rPr>
              <a:t>identify new attacks</a:t>
            </a:r>
          </a:p>
          <a:p>
            <a:pPr marL="609600" indent="-609600"/>
            <a:r>
              <a:rPr lang="en-US" altLang="zh-CN" sz="2100"/>
              <a:t>Probability of detection is low</a:t>
            </a:r>
          </a:p>
          <a:p>
            <a:pPr marL="609600" indent="-609600">
              <a:buNone/>
            </a:pPr>
            <a:endParaRPr lang="en-US" altLang="zh-CN" sz="2100"/>
          </a:p>
        </p:txBody>
      </p:sp>
    </p:spTree>
    <p:extLst>
      <p:ext uri="{BB962C8B-B14F-4D97-AF65-F5344CB8AC3E}">
        <p14:creationId xmlns:p14="http://schemas.microsoft.com/office/powerpoint/2010/main" val="1006906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a:bodyPr>
          <a:lstStyle/>
          <a:p>
            <a:r>
              <a:rPr lang="en-US" dirty="0"/>
              <a:t>1. Download Snort from the Snort.org website. (</a:t>
            </a:r>
            <a:r>
              <a:rPr lang="en-US" dirty="0">
                <a:hlinkClick r:id="rId2"/>
              </a:rPr>
              <a:t>http://www.snort.org/snort-downloads</a:t>
            </a:r>
            <a:r>
              <a:rPr lang="en-US" dirty="0" smtClean="0"/>
              <a:t>)</a:t>
            </a:r>
          </a:p>
          <a:p>
            <a:r>
              <a:rPr lang="en-US" dirty="0"/>
              <a:t/>
            </a:r>
            <a:br>
              <a:rPr lang="en-US" dirty="0"/>
            </a:br>
            <a:r>
              <a:rPr lang="en-US" dirty="0"/>
              <a:t>2. Download Rules from </a:t>
            </a:r>
            <a:r>
              <a:rPr lang="en-US" dirty="0">
                <a:hlinkClick r:id="rId3"/>
              </a:rPr>
              <a:t>here</a:t>
            </a:r>
            <a:r>
              <a:rPr lang="en-US" dirty="0"/>
              <a:t>. </a:t>
            </a:r>
            <a:endParaRPr lang="en-US" dirty="0" smtClean="0"/>
          </a:p>
          <a:p>
            <a:r>
              <a:rPr lang="en-US" dirty="0" smtClean="0"/>
              <a:t>3</a:t>
            </a:r>
            <a:r>
              <a:rPr lang="en-US" dirty="0"/>
              <a:t>. Double click on the .exe to install snort</a:t>
            </a:r>
            <a:r>
              <a:rPr lang="en-US" dirty="0" smtClean="0"/>
              <a:t>.  This </a:t>
            </a:r>
            <a:r>
              <a:rPr lang="en-US" dirty="0"/>
              <a:t>will install snort in the “C:\Snort” folder.</a:t>
            </a:r>
            <a:br>
              <a:rPr lang="en-US" dirty="0"/>
            </a:br>
            <a:r>
              <a:rPr lang="en-US" dirty="0"/>
              <a:t>It is important to have </a:t>
            </a:r>
            <a:r>
              <a:rPr lang="en-US" dirty="0" err="1">
                <a:hlinkClick r:id="rId4"/>
              </a:rPr>
              <a:t>WinPcap</a:t>
            </a:r>
            <a:r>
              <a:rPr lang="en-US" dirty="0">
                <a:hlinkClick r:id="rId4"/>
              </a:rPr>
              <a:t> </a:t>
            </a:r>
            <a:r>
              <a:rPr lang="en-US" dirty="0" smtClean="0"/>
              <a:t>installed</a:t>
            </a:r>
          </a:p>
        </p:txBody>
      </p:sp>
    </p:spTree>
    <p:extLst>
      <p:ext uri="{BB962C8B-B14F-4D97-AF65-F5344CB8AC3E}">
        <p14:creationId xmlns:p14="http://schemas.microsoft.com/office/powerpoint/2010/main" val="496058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a:bodyPr>
          <a:lstStyle/>
          <a:p>
            <a:r>
              <a:rPr lang="en-US" dirty="0" smtClean="0"/>
              <a:t>4</a:t>
            </a:r>
            <a:r>
              <a:rPr lang="en-US" dirty="0"/>
              <a:t>. Extract the Rules file. You will need WinRAR for the .</a:t>
            </a:r>
            <a:r>
              <a:rPr lang="en-US" dirty="0" err="1"/>
              <a:t>gz</a:t>
            </a:r>
            <a:r>
              <a:rPr lang="en-US" dirty="0"/>
              <a:t> file.</a:t>
            </a:r>
            <a:br>
              <a:rPr lang="en-US" dirty="0"/>
            </a:br>
            <a:endParaRPr lang="en-US" dirty="0" smtClean="0"/>
          </a:p>
          <a:p>
            <a:r>
              <a:rPr lang="en-US" dirty="0" smtClean="0"/>
              <a:t>5</a:t>
            </a:r>
            <a:r>
              <a:rPr lang="en-US" dirty="0"/>
              <a:t>. Copy all files from the “rules” folder of the extracted folder.  Now paste the rules into “C:\Snort\rules” folder.</a:t>
            </a:r>
            <a:br>
              <a:rPr lang="en-US" dirty="0"/>
            </a:br>
            <a:endParaRPr lang="en-US" dirty="0" smtClean="0"/>
          </a:p>
          <a:p>
            <a:r>
              <a:rPr lang="en-US" dirty="0" smtClean="0"/>
              <a:t>6</a:t>
            </a:r>
            <a:r>
              <a:rPr lang="en-US" dirty="0"/>
              <a:t>. Copy “</a:t>
            </a:r>
            <a:r>
              <a:rPr lang="en-US" dirty="0" err="1"/>
              <a:t>snort.conf</a:t>
            </a:r>
            <a:r>
              <a:rPr lang="en-US" dirty="0"/>
              <a:t>” file from the “</a:t>
            </a:r>
            <a:r>
              <a:rPr lang="en-US" dirty="0" err="1"/>
              <a:t>etc</a:t>
            </a:r>
            <a:r>
              <a:rPr lang="en-US" dirty="0"/>
              <a:t>” folder of the extracted folder.  You must paste it into “C:\Snort\</a:t>
            </a:r>
            <a:r>
              <a:rPr lang="en-US" dirty="0" err="1"/>
              <a:t>etc</a:t>
            </a:r>
            <a:r>
              <a:rPr lang="en-US" dirty="0"/>
              <a:t>” folder. Overwrite any      existing file.  Remember if you modify your </a:t>
            </a:r>
            <a:r>
              <a:rPr lang="en-US" dirty="0" err="1"/>
              <a:t>snort.conf</a:t>
            </a:r>
            <a:r>
              <a:rPr lang="en-US" dirty="0"/>
              <a:t> file and download a new file, you must modify it for Snort to work.</a:t>
            </a:r>
            <a:br>
              <a:rPr lang="en-US" dirty="0"/>
            </a:br>
            <a:endParaRPr lang="en-US" dirty="0" smtClean="0"/>
          </a:p>
        </p:txBody>
      </p:sp>
    </p:spTree>
    <p:extLst>
      <p:ext uri="{BB962C8B-B14F-4D97-AF65-F5344CB8AC3E}">
        <p14:creationId xmlns:p14="http://schemas.microsoft.com/office/powerpoint/2010/main" val="256705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a:t>Overview</a:t>
            </a:r>
          </a:p>
        </p:txBody>
      </p:sp>
      <p:sp>
        <p:nvSpPr>
          <p:cNvPr id="5123" name="Rectangle 3"/>
          <p:cNvSpPr>
            <a:spLocks noGrp="1" noChangeArrowheads="1"/>
          </p:cNvSpPr>
          <p:nvPr>
            <p:ph type="body" idx="1"/>
          </p:nvPr>
        </p:nvSpPr>
        <p:spPr/>
        <p:txBody>
          <a:bodyPr/>
          <a:lstStyle/>
          <a:p>
            <a:r>
              <a:rPr lang="en-US" altLang="zh-CN"/>
              <a:t>What</a:t>
            </a:r>
            <a:r>
              <a:rPr lang="en-US" altLang="zh-CN">
                <a:latin typeface="Arial" panose="020B0604020202020204" pitchFamily="34" charset="0"/>
              </a:rPr>
              <a:t>’</a:t>
            </a:r>
            <a:r>
              <a:rPr lang="en-US" altLang="zh-CN"/>
              <a:t>s snort?</a:t>
            </a:r>
          </a:p>
          <a:p>
            <a:r>
              <a:rPr lang="en-US" altLang="zh-CN"/>
              <a:t>Snort architecture</a:t>
            </a:r>
          </a:p>
          <a:p>
            <a:r>
              <a:rPr lang="en-US" altLang="zh-CN"/>
              <a:t>Snort components</a:t>
            </a:r>
          </a:p>
          <a:p>
            <a:r>
              <a:rPr lang="en-US" altLang="zh-CN"/>
              <a:t>Detection engine and rules in snort</a:t>
            </a:r>
          </a:p>
          <a:p>
            <a:r>
              <a:rPr lang="en-US" altLang="zh-CN"/>
              <a:t>Possible research works in snort.</a:t>
            </a:r>
          </a:p>
        </p:txBody>
      </p:sp>
    </p:spTree>
    <p:extLst>
      <p:ext uri="{BB962C8B-B14F-4D97-AF65-F5344CB8AC3E}">
        <p14:creationId xmlns:p14="http://schemas.microsoft.com/office/powerpoint/2010/main" val="3378756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a:bodyPr>
          <a:lstStyle/>
          <a:p>
            <a:r>
              <a:rPr lang="en-US" dirty="0" smtClean="0"/>
              <a:t>7</a:t>
            </a:r>
            <a:r>
              <a:rPr lang="en-US" dirty="0"/>
              <a:t>. Open a command prompt (cmd.exe) and navigate to folder “C:\Snort\bin” folder. ( at the Prompt, type cd\snort\bin)</a:t>
            </a:r>
            <a:br>
              <a:rPr lang="en-US" dirty="0"/>
            </a:br>
            <a:endParaRPr lang="en-US" dirty="0" smtClean="0"/>
          </a:p>
          <a:p>
            <a:r>
              <a:rPr lang="en-US" dirty="0" smtClean="0"/>
              <a:t>8</a:t>
            </a:r>
            <a:r>
              <a:rPr lang="en-US" dirty="0"/>
              <a:t>. To start (execute) snort in sniffer mode use following command:</a:t>
            </a:r>
            <a:br>
              <a:rPr lang="en-US" dirty="0"/>
            </a:br>
            <a:r>
              <a:rPr lang="en-US" dirty="0"/>
              <a:t>snort -dev -</a:t>
            </a:r>
            <a:r>
              <a:rPr lang="en-US" dirty="0" err="1"/>
              <a:t>i</a:t>
            </a:r>
            <a:r>
              <a:rPr lang="en-US" dirty="0"/>
              <a:t> 3</a:t>
            </a:r>
            <a:br>
              <a:rPr lang="en-US" dirty="0"/>
            </a:br>
            <a:r>
              <a:rPr lang="en-US" dirty="0"/>
              <a:t>-</a:t>
            </a:r>
            <a:r>
              <a:rPr lang="en-US" dirty="0" err="1"/>
              <a:t>i</a:t>
            </a:r>
            <a:r>
              <a:rPr lang="en-US" dirty="0"/>
              <a:t> indicates the interface number.  You must pick the correct interface number.  In my case, it is 3.</a:t>
            </a:r>
            <a:br>
              <a:rPr lang="en-US" dirty="0"/>
            </a:br>
            <a:r>
              <a:rPr lang="en-US" dirty="0"/>
              <a:t> -dev is used to run snort to capture packets on your network.</a:t>
            </a:r>
          </a:p>
        </p:txBody>
      </p:sp>
    </p:spTree>
    <p:extLst>
      <p:ext uri="{BB962C8B-B14F-4D97-AF65-F5344CB8AC3E}">
        <p14:creationId xmlns:p14="http://schemas.microsoft.com/office/powerpoint/2010/main" val="307281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a:bodyPr>
          <a:lstStyle/>
          <a:p>
            <a:r>
              <a:rPr lang="en-US" dirty="0"/>
              <a:t>9. To run snort in IDS mode, you will need to configure the file “</a:t>
            </a:r>
            <a:r>
              <a:rPr lang="en-US" dirty="0" err="1"/>
              <a:t>snort.conf</a:t>
            </a:r>
            <a:r>
              <a:rPr lang="en-US" dirty="0"/>
              <a:t>” according to your network environment</a:t>
            </a:r>
            <a:r>
              <a:rPr lang="en-US" dirty="0" smtClean="0"/>
              <a:t>.</a:t>
            </a:r>
          </a:p>
          <a:p>
            <a:r>
              <a:rPr lang="en-US" dirty="0"/>
              <a:t/>
            </a:r>
            <a:br>
              <a:rPr lang="en-US" dirty="0"/>
            </a:br>
            <a:r>
              <a:rPr lang="en-US" dirty="0"/>
              <a:t>10. To specify the network address that you want to protect in </a:t>
            </a:r>
            <a:r>
              <a:rPr lang="en-US" dirty="0" err="1"/>
              <a:t>snort.conf</a:t>
            </a:r>
            <a:r>
              <a:rPr lang="en-US" dirty="0"/>
              <a:t> file, look for the following line.</a:t>
            </a:r>
            <a:br>
              <a:rPr lang="en-US" dirty="0"/>
            </a:br>
            <a:r>
              <a:rPr lang="en-US" dirty="0" err="1"/>
              <a:t>var</a:t>
            </a:r>
            <a:r>
              <a:rPr lang="en-US" dirty="0"/>
              <a:t> HOME_NET 192.168.1.0/24  (You will normally see any here)</a:t>
            </a:r>
            <a:br>
              <a:rPr lang="en-US" dirty="0"/>
            </a:br>
            <a:endParaRPr lang="en-US" dirty="0" smtClean="0"/>
          </a:p>
          <a:p>
            <a:r>
              <a:rPr lang="en-US" dirty="0" smtClean="0"/>
              <a:t>11</a:t>
            </a:r>
            <a:r>
              <a:rPr lang="en-US" dirty="0"/>
              <a:t>. You may also want to set the addresses of DNS_SERVERS, if you have some on your network</a:t>
            </a:r>
            <a:r>
              <a:rPr lang="en-US" dirty="0" smtClean="0"/>
              <a:t>.</a:t>
            </a:r>
          </a:p>
        </p:txBody>
      </p:sp>
      <p:pic>
        <p:nvPicPr>
          <p:cNvPr id="1026" name="Picture 2" descr="path to rul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65403413"/>
            <a:ext cx="6029325" cy="3771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ibrarie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5" y="-63480950"/>
            <a:ext cx="57816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066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fontScale="32500" lnSpcReduction="20000"/>
          </a:bodyPr>
          <a:lstStyle/>
          <a:p>
            <a:pPr lvl="0" eaLnBrk="0" fontAlgn="base" hangingPunct="0">
              <a:lnSpc>
                <a:spcPct val="100000"/>
              </a:lnSpc>
              <a:spcBef>
                <a:spcPct val="0"/>
              </a:spcBef>
              <a:spcAft>
                <a:spcPct val="0"/>
              </a:spcAft>
            </a:pPr>
            <a:r>
              <a:rPr lang="en-US" altLang="en-US" sz="7200" dirty="0" smtClean="0"/>
              <a:t>12</a:t>
            </a:r>
            <a:r>
              <a:rPr lang="en-US" altLang="en-US" sz="7200" dirty="0"/>
              <a:t>. Change the RULE_PATH variable to the path of rules folder.</a:t>
            </a:r>
            <a:br>
              <a:rPr lang="en-US" altLang="en-US" sz="7200" dirty="0"/>
            </a:br>
            <a:r>
              <a:rPr lang="en-US" altLang="en-US" sz="7200" dirty="0"/>
              <a:t> </a:t>
            </a:r>
            <a:r>
              <a:rPr lang="en-US" altLang="en-US" sz="7200" dirty="0" err="1"/>
              <a:t>var</a:t>
            </a:r>
            <a:r>
              <a:rPr lang="en-US" altLang="en-US" sz="7200" dirty="0"/>
              <a:t> RULE_PATH c:\</a:t>
            </a:r>
            <a:r>
              <a:rPr lang="en-US" altLang="en-US" sz="7200" dirty="0" smtClean="0"/>
              <a:t>snort\rules</a:t>
            </a:r>
          </a:p>
          <a:p>
            <a:pPr marL="0" lvl="0" indent="0" eaLnBrk="0" fontAlgn="base" hangingPunct="0">
              <a:lnSpc>
                <a:spcPct val="100000"/>
              </a:lnSpc>
              <a:spcBef>
                <a:spcPct val="0"/>
              </a:spcBef>
              <a:spcAft>
                <a:spcPct val="0"/>
              </a:spcAft>
              <a:buNone/>
            </a:pPr>
            <a:endParaRPr lang="en-US" altLang="en-US" sz="7200" dirty="0"/>
          </a:p>
          <a:p>
            <a:pPr eaLnBrk="0" fontAlgn="base" hangingPunct="0">
              <a:lnSpc>
                <a:spcPct val="100000"/>
              </a:lnSpc>
              <a:spcBef>
                <a:spcPct val="0"/>
              </a:spcBef>
              <a:spcAft>
                <a:spcPct val="0"/>
              </a:spcAft>
            </a:pPr>
            <a:r>
              <a:rPr lang="en-US" altLang="en-US" sz="7200" dirty="0" smtClean="0"/>
              <a:t>13</a:t>
            </a:r>
            <a:r>
              <a:rPr lang="en-US" altLang="en-US" sz="7200" dirty="0"/>
              <a:t>. Change the path of all library files with the name and path on your system. and you must change the path    of </a:t>
            </a:r>
            <a:r>
              <a:rPr lang="en-US" altLang="en-US" sz="7200" dirty="0" err="1"/>
              <a:t>snort_dynamicpreprocessorvariable</a:t>
            </a:r>
            <a:r>
              <a:rPr lang="en-US" altLang="en-US" sz="7200" dirty="0"/>
              <a:t>.</a:t>
            </a:r>
            <a:br>
              <a:rPr lang="en-US" altLang="en-US" sz="7200" dirty="0"/>
            </a:br>
            <a:r>
              <a:rPr lang="en-US" altLang="en-US" sz="7200" dirty="0"/>
              <a:t>C:\Snort\lib\snort_dynamiccpreprocessor</a:t>
            </a:r>
            <a:br>
              <a:rPr lang="en-US" altLang="en-US" sz="7200" dirty="0"/>
            </a:br>
            <a:r>
              <a:rPr lang="en-US" altLang="en-US" sz="7200" dirty="0"/>
              <a:t>You need to do this to all library files in the “C:\Snort\lib” folder. The old path might be: “/</a:t>
            </a:r>
            <a:r>
              <a:rPr lang="en-US" altLang="en-US" sz="7200" dirty="0" err="1"/>
              <a:t>usr</a:t>
            </a:r>
            <a:r>
              <a:rPr lang="en-US" altLang="en-US" sz="7200" dirty="0"/>
              <a:t>/local/lib/…”. you will need to    replace that path with your system path.  Using C:\</a:t>
            </a:r>
            <a:r>
              <a:rPr lang="en-US" altLang="en-US" sz="7200" dirty="0" smtClean="0"/>
              <a:t>Snort\lib</a:t>
            </a:r>
          </a:p>
          <a:p>
            <a:pPr marL="0" indent="0" eaLnBrk="0" fontAlgn="base" hangingPunct="0">
              <a:lnSpc>
                <a:spcPct val="100000"/>
              </a:lnSpc>
              <a:spcBef>
                <a:spcPct val="0"/>
              </a:spcBef>
              <a:spcAft>
                <a:spcPct val="0"/>
              </a:spcAft>
              <a:buNone/>
            </a:pPr>
            <a:endParaRPr lang="en-US" altLang="en-US" sz="7200" dirty="0" smtClean="0"/>
          </a:p>
          <a:p>
            <a:pPr eaLnBrk="0" fontAlgn="base" hangingPunct="0">
              <a:lnSpc>
                <a:spcPct val="100000"/>
              </a:lnSpc>
              <a:spcBef>
                <a:spcPct val="0"/>
              </a:spcBef>
              <a:spcAft>
                <a:spcPct val="0"/>
              </a:spcAft>
            </a:pPr>
            <a:r>
              <a:rPr lang="en-US" altLang="en-US" sz="7200" dirty="0" smtClean="0"/>
              <a:t>14</a:t>
            </a:r>
            <a:r>
              <a:rPr lang="en-US" altLang="en-US" sz="7200" dirty="0"/>
              <a:t>. Change the path of the “</a:t>
            </a:r>
            <a:r>
              <a:rPr lang="en-US" altLang="en-US" sz="7200" dirty="0" err="1"/>
              <a:t>dynamicengine</a:t>
            </a:r>
            <a:r>
              <a:rPr lang="en-US" altLang="en-US" sz="7200" dirty="0"/>
              <a:t>” variable value in the “</a:t>
            </a:r>
            <a:r>
              <a:rPr lang="en-US" altLang="en-US" sz="7200" dirty="0" err="1"/>
              <a:t>snort.conf</a:t>
            </a:r>
            <a:r>
              <a:rPr lang="en-US" altLang="en-US" sz="7200" dirty="0"/>
              <a:t>” file..</a:t>
            </a:r>
            <a:br>
              <a:rPr lang="en-US" altLang="en-US" sz="7200" dirty="0"/>
            </a:br>
            <a:r>
              <a:rPr lang="en-US" altLang="en-US" sz="7200" dirty="0"/>
              <a:t>Example:</a:t>
            </a:r>
            <a:br>
              <a:rPr lang="en-US" altLang="en-US" sz="7200" dirty="0"/>
            </a:br>
            <a:r>
              <a:rPr lang="en-US" altLang="en-US" sz="7200" dirty="0"/>
              <a:t> </a:t>
            </a:r>
            <a:r>
              <a:rPr lang="en-US" altLang="en-US" sz="7200" dirty="0" err="1"/>
              <a:t>dynamicengine</a:t>
            </a:r>
            <a:r>
              <a:rPr lang="en-US" altLang="en-US" sz="7200" dirty="0"/>
              <a:t> C:\</a:t>
            </a:r>
            <a:r>
              <a:rPr lang="en-US" altLang="en-US" sz="7200" dirty="0" smtClean="0"/>
              <a:t>Snort\lib\snort_dynamicengine\sf_engine.dll</a:t>
            </a:r>
            <a:endParaRPr lang="en-US" altLang="en-US" sz="7200" dirty="0">
              <a:hlinkClick r:id="rId2"/>
            </a:endParaRPr>
          </a:p>
        </p:txBody>
      </p:sp>
      <p:pic>
        <p:nvPicPr>
          <p:cNvPr id="1026" name="Picture 2" descr="path to rule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65403413"/>
            <a:ext cx="6029325" cy="3771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ibraries">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5" y="-63480950"/>
            <a:ext cx="57816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142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fontScale="40000" lnSpcReduction="20000"/>
          </a:bodyPr>
          <a:lstStyle/>
          <a:p>
            <a:pPr eaLnBrk="0" fontAlgn="base" hangingPunct="0">
              <a:lnSpc>
                <a:spcPct val="100000"/>
              </a:lnSpc>
              <a:spcBef>
                <a:spcPct val="0"/>
              </a:spcBef>
              <a:spcAft>
                <a:spcPct val="0"/>
              </a:spcAft>
            </a:pPr>
            <a:r>
              <a:rPr lang="en-US" altLang="en-US" sz="7200" dirty="0" smtClean="0"/>
              <a:t>15 </a:t>
            </a:r>
            <a:r>
              <a:rPr lang="en-US" altLang="en-US" sz="7200" dirty="0"/>
              <a:t>Add the paths for “include </a:t>
            </a:r>
            <a:r>
              <a:rPr lang="en-US" altLang="en-US" sz="7200" dirty="0" err="1"/>
              <a:t>classification.config</a:t>
            </a:r>
            <a:r>
              <a:rPr lang="en-US" altLang="en-US" sz="7200" dirty="0"/>
              <a:t>” and “include </a:t>
            </a:r>
            <a:r>
              <a:rPr lang="en-US" altLang="en-US" sz="7200" dirty="0" err="1"/>
              <a:t>reference.config</a:t>
            </a:r>
            <a:r>
              <a:rPr lang="en-US" altLang="en-US" sz="7200" dirty="0"/>
              <a:t>” files.</a:t>
            </a:r>
            <a:br>
              <a:rPr lang="en-US" altLang="en-US" sz="7200" dirty="0"/>
            </a:br>
            <a:r>
              <a:rPr lang="en-US" altLang="en-US" sz="7200" dirty="0"/>
              <a:t>  include c:\snort\etc\classification.config</a:t>
            </a:r>
            <a:br>
              <a:rPr lang="en-US" altLang="en-US" sz="7200" dirty="0"/>
            </a:br>
            <a:r>
              <a:rPr lang="en-US" altLang="en-US" sz="7200" dirty="0"/>
              <a:t>include c:\</a:t>
            </a:r>
            <a:r>
              <a:rPr lang="en-US" altLang="en-US" sz="7200" dirty="0" smtClean="0"/>
              <a:t>snort\etc\reference.config </a:t>
            </a:r>
          </a:p>
          <a:p>
            <a:pPr marL="0" indent="0" eaLnBrk="0" fontAlgn="base" hangingPunct="0">
              <a:lnSpc>
                <a:spcPct val="100000"/>
              </a:lnSpc>
              <a:spcBef>
                <a:spcPct val="0"/>
              </a:spcBef>
              <a:spcAft>
                <a:spcPct val="0"/>
              </a:spcAft>
              <a:buNone/>
            </a:pPr>
            <a:endParaRPr lang="en-US" altLang="en-US" sz="7200" dirty="0" smtClean="0"/>
          </a:p>
          <a:p>
            <a:pPr eaLnBrk="0" fontAlgn="base" hangingPunct="0">
              <a:lnSpc>
                <a:spcPct val="100000"/>
              </a:lnSpc>
              <a:spcBef>
                <a:spcPct val="0"/>
              </a:spcBef>
              <a:spcAft>
                <a:spcPct val="0"/>
              </a:spcAft>
            </a:pPr>
            <a:r>
              <a:rPr lang="en-US" altLang="en-US" sz="7200" dirty="0" smtClean="0"/>
              <a:t>16</a:t>
            </a:r>
            <a:r>
              <a:rPr lang="en-US" altLang="en-US" sz="7200" dirty="0"/>
              <a:t>. Remove the comment (#) on the line to allow ICMP rules, if it is  commented with a #.</a:t>
            </a:r>
            <a:br>
              <a:rPr lang="en-US" altLang="en-US" sz="7200" dirty="0"/>
            </a:br>
            <a:r>
              <a:rPr lang="en-US" altLang="en-US" sz="7200" dirty="0"/>
              <a:t> include $</a:t>
            </a:r>
            <a:r>
              <a:rPr lang="en-US" altLang="en-US" sz="7200" dirty="0" smtClean="0"/>
              <a:t>RULE_PATH/</a:t>
            </a:r>
            <a:r>
              <a:rPr lang="en-US" altLang="en-US" sz="7200" dirty="0" err="1" smtClean="0"/>
              <a:t>icmp.rules</a:t>
            </a:r>
            <a:endParaRPr lang="en-US" altLang="en-US" sz="7200" dirty="0" smtClean="0"/>
          </a:p>
          <a:p>
            <a:pPr eaLnBrk="0" fontAlgn="base" hangingPunct="0">
              <a:lnSpc>
                <a:spcPct val="100000"/>
              </a:lnSpc>
              <a:spcBef>
                <a:spcPct val="0"/>
              </a:spcBef>
              <a:spcAft>
                <a:spcPct val="0"/>
              </a:spcAft>
            </a:pPr>
            <a:endParaRPr lang="en-US" altLang="en-US" sz="7200" dirty="0"/>
          </a:p>
          <a:p>
            <a:pPr eaLnBrk="0" fontAlgn="base" hangingPunct="0">
              <a:lnSpc>
                <a:spcPct val="100000"/>
              </a:lnSpc>
              <a:spcBef>
                <a:spcPct val="0"/>
              </a:spcBef>
              <a:spcAft>
                <a:spcPct val="0"/>
              </a:spcAft>
            </a:pPr>
            <a:r>
              <a:rPr lang="en-US" altLang="en-US" sz="7200" dirty="0" smtClean="0"/>
              <a:t>17</a:t>
            </a:r>
            <a:r>
              <a:rPr lang="en-US" altLang="en-US" sz="7200" dirty="0"/>
              <a:t>. You can also remove the comment of ICMP-info rules comment, if it is commented.</a:t>
            </a:r>
            <a:br>
              <a:rPr lang="en-US" altLang="en-US" sz="7200" dirty="0"/>
            </a:br>
            <a:r>
              <a:rPr lang="en-US" altLang="en-US" sz="7200" dirty="0"/>
              <a:t> include $</a:t>
            </a:r>
            <a:r>
              <a:rPr lang="en-US" altLang="en-US" sz="7200" dirty="0" smtClean="0"/>
              <a:t>RULE_PATH/</a:t>
            </a:r>
            <a:r>
              <a:rPr lang="en-US" altLang="en-US" sz="7200" dirty="0" err="1" smtClean="0"/>
              <a:t>icmp-info.rules</a:t>
            </a:r>
            <a:endParaRPr lang="en-US" altLang="en-US" sz="7200" dirty="0" smtClean="0"/>
          </a:p>
          <a:p>
            <a:pPr eaLnBrk="0" fontAlgn="base" hangingPunct="0">
              <a:lnSpc>
                <a:spcPct val="100000"/>
              </a:lnSpc>
              <a:spcBef>
                <a:spcPct val="0"/>
              </a:spcBef>
              <a:spcAft>
                <a:spcPct val="0"/>
              </a:spcAft>
            </a:pPr>
            <a:endParaRPr lang="en-US" altLang="en-US" sz="7200" dirty="0"/>
          </a:p>
          <a:p>
            <a:endParaRPr lang="en-US" dirty="0"/>
          </a:p>
        </p:txBody>
      </p:sp>
    </p:spTree>
    <p:extLst>
      <p:ext uri="{BB962C8B-B14F-4D97-AF65-F5344CB8AC3E}">
        <p14:creationId xmlns:p14="http://schemas.microsoft.com/office/powerpoint/2010/main" val="83592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fontScale="25000" lnSpcReduction="20000"/>
          </a:bodyPr>
          <a:lstStyle/>
          <a:p>
            <a:pPr eaLnBrk="0" fontAlgn="base" hangingPunct="0">
              <a:lnSpc>
                <a:spcPct val="100000"/>
              </a:lnSpc>
              <a:spcBef>
                <a:spcPct val="0"/>
              </a:spcBef>
              <a:spcAft>
                <a:spcPct val="0"/>
              </a:spcAft>
            </a:pPr>
            <a:r>
              <a:rPr lang="en-US" altLang="en-US" sz="7200" dirty="0" smtClean="0"/>
              <a:t>18</a:t>
            </a:r>
            <a:r>
              <a:rPr lang="en-US" altLang="en-US" sz="7200" dirty="0"/>
              <a:t>. To add log files to store alerts generated by snort,  search for the “output log” test in </a:t>
            </a:r>
            <a:r>
              <a:rPr lang="en-US" altLang="en-US" sz="7200" dirty="0" err="1"/>
              <a:t>snort.conf</a:t>
            </a:r>
            <a:r>
              <a:rPr lang="en-US" altLang="en-US" sz="7200" dirty="0"/>
              <a:t> and add the following line:</a:t>
            </a:r>
            <a:br>
              <a:rPr lang="en-US" altLang="en-US" sz="7200" dirty="0"/>
            </a:br>
            <a:r>
              <a:rPr lang="en-US" altLang="en-US" sz="7200" dirty="0"/>
              <a:t>output </a:t>
            </a:r>
            <a:r>
              <a:rPr lang="en-US" altLang="en-US" sz="7200" dirty="0" err="1"/>
              <a:t>alert_fast</a:t>
            </a:r>
            <a:r>
              <a:rPr lang="en-US" altLang="en-US" sz="7200" dirty="0"/>
              <a:t>: </a:t>
            </a:r>
            <a:r>
              <a:rPr lang="en-US" altLang="en-US" sz="7200" dirty="0" smtClean="0"/>
              <a:t>snort-</a:t>
            </a:r>
            <a:r>
              <a:rPr lang="en-US" altLang="en-US" sz="7200" dirty="0" err="1" smtClean="0"/>
              <a:t>alerts.ids</a:t>
            </a:r>
            <a:endParaRPr lang="en-US" altLang="en-US" sz="7200" dirty="0" smtClean="0"/>
          </a:p>
          <a:p>
            <a:pPr eaLnBrk="0" fontAlgn="base" hangingPunct="0">
              <a:lnSpc>
                <a:spcPct val="100000"/>
              </a:lnSpc>
              <a:spcBef>
                <a:spcPct val="0"/>
              </a:spcBef>
              <a:spcAft>
                <a:spcPct val="0"/>
              </a:spcAft>
            </a:pPr>
            <a:endParaRPr lang="en-US" altLang="en-US" sz="7200" dirty="0"/>
          </a:p>
          <a:p>
            <a:pPr eaLnBrk="0" fontAlgn="base" hangingPunct="0">
              <a:lnSpc>
                <a:spcPct val="100000"/>
              </a:lnSpc>
              <a:spcBef>
                <a:spcPct val="0"/>
              </a:spcBef>
              <a:spcAft>
                <a:spcPct val="0"/>
              </a:spcAft>
            </a:pPr>
            <a:r>
              <a:rPr lang="en-US" altLang="en-US" sz="7200" dirty="0" smtClean="0"/>
              <a:t>19</a:t>
            </a:r>
            <a:r>
              <a:rPr lang="en-US" altLang="en-US" sz="7200" dirty="0"/>
              <a:t>.  Comment (add a #) the  whitelist $WHITE_LIST_PATH/</a:t>
            </a:r>
            <a:r>
              <a:rPr lang="en-US" altLang="en-US" sz="7200" dirty="0" err="1"/>
              <a:t>white_list.rules</a:t>
            </a:r>
            <a:r>
              <a:rPr lang="en-US" altLang="en-US" sz="7200" dirty="0"/>
              <a:t> and the blacklist</a:t>
            </a:r>
          </a:p>
          <a:p>
            <a:pPr marL="0" indent="0" eaLnBrk="0" fontAlgn="base" hangingPunct="0">
              <a:lnSpc>
                <a:spcPct val="100000"/>
              </a:lnSpc>
              <a:spcBef>
                <a:spcPct val="0"/>
              </a:spcBef>
              <a:spcAft>
                <a:spcPct val="0"/>
              </a:spcAft>
              <a:buNone/>
            </a:pPr>
            <a:r>
              <a:rPr lang="en-US" altLang="en-US" sz="7200" dirty="0" smtClean="0"/>
              <a:t>	Change </a:t>
            </a:r>
            <a:r>
              <a:rPr lang="en-US" altLang="en-US" sz="7200" dirty="0"/>
              <a:t>the </a:t>
            </a:r>
            <a:r>
              <a:rPr lang="en-US" altLang="en-US" sz="7200" dirty="0" err="1"/>
              <a:t>nested_ip</a:t>
            </a:r>
            <a:r>
              <a:rPr lang="en-US" altLang="en-US" sz="7200" dirty="0"/>
              <a:t> inner , \  to </a:t>
            </a:r>
            <a:r>
              <a:rPr lang="en-US" altLang="en-US" sz="7200" dirty="0" err="1"/>
              <a:t>nested_ip</a:t>
            </a:r>
            <a:r>
              <a:rPr lang="en-US" altLang="en-US" sz="7200" dirty="0"/>
              <a:t> inner #, </a:t>
            </a:r>
            <a:r>
              <a:rPr lang="en-US" altLang="en-US" sz="7200" dirty="0" smtClean="0"/>
              <a:t>\</a:t>
            </a:r>
          </a:p>
          <a:p>
            <a:pPr eaLnBrk="0" fontAlgn="base" hangingPunct="0">
              <a:lnSpc>
                <a:spcPct val="100000"/>
              </a:lnSpc>
              <a:spcBef>
                <a:spcPct val="0"/>
              </a:spcBef>
              <a:spcAft>
                <a:spcPct val="0"/>
              </a:spcAft>
            </a:pPr>
            <a:endParaRPr lang="en-US" altLang="en-US" sz="7200" dirty="0"/>
          </a:p>
          <a:p>
            <a:pPr eaLnBrk="0" fontAlgn="base" hangingPunct="0">
              <a:lnSpc>
                <a:spcPct val="100000"/>
              </a:lnSpc>
              <a:spcBef>
                <a:spcPct val="0"/>
              </a:spcBef>
              <a:spcAft>
                <a:spcPct val="0"/>
              </a:spcAft>
            </a:pPr>
            <a:r>
              <a:rPr lang="en-US" altLang="en-US" sz="7200" dirty="0" smtClean="0"/>
              <a:t>20</a:t>
            </a:r>
            <a:r>
              <a:rPr lang="en-US" altLang="en-US" sz="7200" dirty="0"/>
              <a:t>. Comment out (#) following lines:</a:t>
            </a:r>
            <a:br>
              <a:rPr lang="en-US" altLang="en-US" sz="7200" dirty="0"/>
            </a:br>
            <a:r>
              <a:rPr lang="en-US" altLang="en-US" sz="7200" dirty="0"/>
              <a:t>#preprocessor normalize_ip4</a:t>
            </a:r>
            <a:br>
              <a:rPr lang="en-US" altLang="en-US" sz="7200" dirty="0"/>
            </a:br>
            <a:r>
              <a:rPr lang="en-US" altLang="en-US" sz="7200" dirty="0"/>
              <a:t>#preprocessor </a:t>
            </a:r>
            <a:r>
              <a:rPr lang="en-US" altLang="en-US" sz="7200" dirty="0" err="1"/>
              <a:t>normalize_tcp</a:t>
            </a:r>
            <a:r>
              <a:rPr lang="en-US" altLang="en-US" sz="7200" dirty="0"/>
              <a:t>: </a:t>
            </a:r>
            <a:r>
              <a:rPr lang="en-US" altLang="en-US" sz="7200" dirty="0" err="1"/>
              <a:t>ips</a:t>
            </a:r>
            <a:r>
              <a:rPr lang="en-US" altLang="en-US" sz="7200" dirty="0"/>
              <a:t> </a:t>
            </a:r>
            <a:r>
              <a:rPr lang="en-US" altLang="en-US" sz="7200" dirty="0" err="1"/>
              <a:t>ecn</a:t>
            </a:r>
            <a:r>
              <a:rPr lang="en-US" altLang="en-US" sz="7200" dirty="0"/>
              <a:t> stream</a:t>
            </a:r>
            <a:br>
              <a:rPr lang="en-US" altLang="en-US" sz="7200" dirty="0"/>
            </a:br>
            <a:r>
              <a:rPr lang="en-US" altLang="en-US" sz="7200" dirty="0"/>
              <a:t>#preprocessor normalize_icmp4</a:t>
            </a:r>
            <a:br>
              <a:rPr lang="en-US" altLang="en-US" sz="7200" dirty="0"/>
            </a:br>
            <a:r>
              <a:rPr lang="en-US" altLang="en-US" sz="7200" dirty="0"/>
              <a:t>#preprocessor normalize_ip6</a:t>
            </a:r>
            <a:br>
              <a:rPr lang="en-US" altLang="en-US" sz="7200" dirty="0"/>
            </a:br>
            <a:r>
              <a:rPr lang="en-US" altLang="en-US" sz="7200" dirty="0"/>
              <a:t>#preprocessor </a:t>
            </a:r>
            <a:r>
              <a:rPr lang="en-US" altLang="en-US" sz="7200" dirty="0" smtClean="0"/>
              <a:t>normalize_icmp6</a:t>
            </a:r>
          </a:p>
          <a:p>
            <a:pPr eaLnBrk="0" fontAlgn="base" hangingPunct="0">
              <a:lnSpc>
                <a:spcPct val="100000"/>
              </a:lnSpc>
              <a:spcBef>
                <a:spcPct val="0"/>
              </a:spcBef>
              <a:spcAft>
                <a:spcPct val="0"/>
              </a:spcAft>
            </a:pPr>
            <a:endParaRPr lang="en-US" altLang="en-US" sz="7200" dirty="0"/>
          </a:p>
          <a:p>
            <a:pPr eaLnBrk="0" fontAlgn="base" hangingPunct="0">
              <a:lnSpc>
                <a:spcPct val="100000"/>
              </a:lnSpc>
              <a:spcBef>
                <a:spcPct val="0"/>
              </a:spcBef>
              <a:spcAft>
                <a:spcPct val="0"/>
              </a:spcAft>
            </a:pPr>
            <a:r>
              <a:rPr lang="en-US" altLang="en-US" sz="7200" dirty="0" smtClean="0"/>
              <a:t>21</a:t>
            </a:r>
            <a:r>
              <a:rPr lang="en-US" altLang="en-US" sz="7200" dirty="0"/>
              <a:t>. Save the “</a:t>
            </a:r>
            <a:r>
              <a:rPr lang="en-US" altLang="en-US" sz="7200" dirty="0" err="1"/>
              <a:t>snort.conf</a:t>
            </a:r>
            <a:r>
              <a:rPr lang="en-US" altLang="en-US" sz="7200" dirty="0"/>
              <a:t>” </a:t>
            </a:r>
            <a:r>
              <a:rPr lang="en-US" altLang="en-US" sz="7200" dirty="0" smtClean="0"/>
              <a:t>file.</a:t>
            </a:r>
          </a:p>
          <a:p>
            <a:pPr marL="0" indent="0" eaLnBrk="0" fontAlgn="base" hangingPunct="0">
              <a:lnSpc>
                <a:spcPct val="100000"/>
              </a:lnSpc>
              <a:spcBef>
                <a:spcPct val="0"/>
              </a:spcBef>
              <a:spcAft>
                <a:spcPct val="0"/>
              </a:spcAft>
              <a:buNone/>
            </a:pPr>
            <a:endParaRPr lang="en-US" altLang="en-US" sz="7200" dirty="0"/>
          </a:p>
        </p:txBody>
      </p:sp>
      <p:pic>
        <p:nvPicPr>
          <p:cNvPr id="1026" name="Picture 2" descr="path to rul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65403413"/>
            <a:ext cx="6029325" cy="3771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ibrarie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5" y="-63480950"/>
            <a:ext cx="57816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926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Snort</a:t>
            </a:r>
            <a:endParaRPr lang="en-US" dirty="0"/>
          </a:p>
        </p:txBody>
      </p:sp>
      <p:sp>
        <p:nvSpPr>
          <p:cNvPr id="3" name="Content Placeholder 2"/>
          <p:cNvSpPr>
            <a:spLocks noGrp="1"/>
          </p:cNvSpPr>
          <p:nvPr>
            <p:ph idx="1"/>
          </p:nvPr>
        </p:nvSpPr>
        <p:spPr/>
        <p:txBody>
          <a:bodyPr>
            <a:normAutofit/>
          </a:bodyPr>
          <a:lstStyle/>
          <a:p>
            <a:pPr eaLnBrk="0" fontAlgn="base" hangingPunct="0">
              <a:lnSpc>
                <a:spcPct val="100000"/>
              </a:lnSpc>
              <a:spcBef>
                <a:spcPct val="0"/>
              </a:spcBef>
              <a:spcAft>
                <a:spcPct val="0"/>
              </a:spcAft>
            </a:pPr>
            <a:endParaRPr lang="en-US" altLang="en-US" sz="1800" dirty="0"/>
          </a:p>
          <a:p>
            <a:r>
              <a:rPr lang="en-US" sz="1800" dirty="0"/>
              <a:t>22. To start snort in IDS mode, run the following command:</a:t>
            </a:r>
          </a:p>
          <a:p>
            <a:pPr marL="0" indent="0">
              <a:buNone/>
            </a:pPr>
            <a:r>
              <a:rPr lang="en-US" sz="1800" dirty="0" smtClean="0"/>
              <a:t>	snort </a:t>
            </a:r>
            <a:r>
              <a:rPr lang="en-US" sz="1800" dirty="0"/>
              <a:t>-c c:\snort\etc\snort.conf -l c:\snort\log -</a:t>
            </a:r>
            <a:r>
              <a:rPr lang="en-US" sz="1800" dirty="0" err="1"/>
              <a:t>i</a:t>
            </a:r>
            <a:r>
              <a:rPr lang="en-US" sz="1800" dirty="0"/>
              <a:t> 3</a:t>
            </a:r>
            <a:br>
              <a:rPr lang="en-US" sz="1800" dirty="0"/>
            </a:br>
            <a:r>
              <a:rPr lang="en-US" sz="1800" dirty="0" smtClean="0"/>
              <a:t>	(</a:t>
            </a:r>
            <a:r>
              <a:rPr lang="en-US" sz="1800" dirty="0"/>
              <a:t>Note: 3 is used for my interface </a:t>
            </a:r>
            <a:r>
              <a:rPr lang="en-US" sz="1800" dirty="0" smtClean="0"/>
              <a:t>card)</a:t>
            </a:r>
          </a:p>
          <a:p>
            <a:pPr marL="0" indent="0">
              <a:buNone/>
            </a:pPr>
            <a:r>
              <a:rPr lang="en-US" sz="1800" dirty="0"/>
              <a:t>	</a:t>
            </a:r>
            <a:r>
              <a:rPr lang="en-US" sz="1400" dirty="0" smtClean="0"/>
              <a:t>If </a:t>
            </a:r>
            <a:r>
              <a:rPr lang="en-US" sz="1400" dirty="0"/>
              <a:t>a log is created, select the appropriate program to open it.  You can use </a:t>
            </a:r>
            <a:r>
              <a:rPr lang="en-US" sz="1400" dirty="0" err="1"/>
              <a:t>WordPard</a:t>
            </a:r>
            <a:r>
              <a:rPr lang="en-US" sz="1400" dirty="0"/>
              <a:t> or </a:t>
            </a:r>
            <a:r>
              <a:rPr lang="en-US" sz="1400" dirty="0" err="1"/>
              <a:t>NotePad</a:t>
            </a:r>
            <a:r>
              <a:rPr lang="en-US" sz="1400" dirty="0"/>
              <a:t>++ to read the file.</a:t>
            </a:r>
          </a:p>
          <a:p>
            <a:pPr marL="0" indent="0">
              <a:buNone/>
            </a:pPr>
            <a:r>
              <a:rPr lang="en-US" sz="1800" dirty="0" smtClean="0"/>
              <a:t>	To </a:t>
            </a:r>
            <a:r>
              <a:rPr lang="en-US" sz="1800" dirty="0"/>
              <a:t>generate Log files in ASCII mode, you can use following command while running snort in IDS </a:t>
            </a:r>
            <a:r>
              <a:rPr lang="en-US" sz="1800" dirty="0" smtClean="0"/>
              <a:t>	mode</a:t>
            </a:r>
            <a:r>
              <a:rPr lang="en-US" sz="1800" dirty="0"/>
              <a:t>:</a:t>
            </a:r>
            <a:br>
              <a:rPr lang="en-US" sz="1800" dirty="0"/>
            </a:br>
            <a:r>
              <a:rPr lang="en-US" sz="1800" dirty="0" smtClean="0"/>
              <a:t>	snort </a:t>
            </a:r>
            <a:r>
              <a:rPr lang="en-US" sz="1800" dirty="0"/>
              <a:t>-A console -i3 -c c:\Snort\etc\snort.conf -l c:\Snort\log -K </a:t>
            </a:r>
            <a:r>
              <a:rPr lang="en-US" sz="1800" dirty="0" err="1"/>
              <a:t>ascii</a:t>
            </a:r>
            <a:endParaRPr lang="en-US" sz="1800" dirty="0"/>
          </a:p>
          <a:p>
            <a:r>
              <a:rPr lang="en-US" sz="1800" dirty="0"/>
              <a:t>23. Scan the computer that is  running snort from another computer by using PING or </a:t>
            </a:r>
            <a:r>
              <a:rPr lang="en-US" sz="1800" dirty="0" err="1"/>
              <a:t>NMap</a:t>
            </a:r>
            <a:r>
              <a:rPr lang="en-US" sz="1800" dirty="0"/>
              <a:t> (</a:t>
            </a:r>
            <a:r>
              <a:rPr lang="en-US" sz="1800" dirty="0" err="1"/>
              <a:t>ZenMap</a:t>
            </a:r>
            <a:r>
              <a:rPr lang="en-US" sz="1800" dirty="0"/>
              <a:t>).</a:t>
            </a:r>
          </a:p>
          <a:p>
            <a:pPr lvl="1"/>
            <a:r>
              <a:rPr lang="en-US" sz="1400" dirty="0"/>
              <a:t>After scanning or during the scan you can check the snort-</a:t>
            </a:r>
            <a:r>
              <a:rPr lang="en-US" sz="1400" dirty="0" err="1"/>
              <a:t>alerts.ids</a:t>
            </a:r>
            <a:r>
              <a:rPr lang="en-US" sz="1400" dirty="0"/>
              <a:t> file in the log folder to insure it is logging properly.  You will see IP address folders appear.</a:t>
            </a:r>
          </a:p>
          <a:p>
            <a:pPr marL="0" indent="0" eaLnBrk="0" fontAlgn="base" hangingPunct="0">
              <a:lnSpc>
                <a:spcPct val="100000"/>
              </a:lnSpc>
              <a:spcBef>
                <a:spcPct val="0"/>
              </a:spcBef>
              <a:spcAft>
                <a:spcPct val="0"/>
              </a:spcAft>
              <a:buNone/>
            </a:pPr>
            <a:endParaRPr lang="en-US" altLang="en-US" sz="1800" dirty="0"/>
          </a:p>
          <a:p>
            <a:pPr marL="0" indent="0" eaLnBrk="0" fontAlgn="base" hangingPunct="0">
              <a:lnSpc>
                <a:spcPct val="100000"/>
              </a:lnSpc>
              <a:spcBef>
                <a:spcPct val="0"/>
              </a:spcBef>
              <a:spcAft>
                <a:spcPct val="0"/>
              </a:spcAft>
              <a:buNone/>
            </a:pPr>
            <a:endParaRPr lang="en-US" altLang="en-US" sz="1800" dirty="0"/>
          </a:p>
          <a:p>
            <a:endParaRPr lang="en-US" sz="1800" dirty="0"/>
          </a:p>
        </p:txBody>
      </p:sp>
      <p:pic>
        <p:nvPicPr>
          <p:cNvPr id="1026" name="Picture 2" descr="path to rul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65403413"/>
            <a:ext cx="6029325" cy="3771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libraries">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5" y="-63480950"/>
            <a:ext cx="57816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779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SPAN</a:t>
            </a:r>
            <a:endParaRPr lang="en-US" dirty="0"/>
          </a:p>
        </p:txBody>
      </p:sp>
      <p:sp>
        <p:nvSpPr>
          <p:cNvPr id="7" name="Content Placeholder 6"/>
          <p:cNvSpPr>
            <a:spLocks noGrp="1"/>
          </p:cNvSpPr>
          <p:nvPr>
            <p:ph idx="1"/>
          </p:nvPr>
        </p:nvSpPr>
        <p:spPr/>
        <p:txBody>
          <a:bodyPr>
            <a:normAutofit fontScale="62500" lnSpcReduction="20000"/>
          </a:bodyPr>
          <a:lstStyle/>
          <a:p>
            <a:r>
              <a:rPr lang="en-US" b="1" dirty="0" smtClean="0"/>
              <a:t>What is SPAN</a:t>
            </a:r>
          </a:p>
          <a:p>
            <a:endParaRPr lang="en-US" b="1" dirty="0"/>
          </a:p>
          <a:p>
            <a:pPr lvl="1"/>
            <a:r>
              <a:rPr lang="en-US" b="1" dirty="0"/>
              <a:t>Switched Port Analyzer (SPAN)</a:t>
            </a:r>
          </a:p>
          <a:p>
            <a:endParaRPr lang="en-US" b="1" dirty="0" smtClean="0"/>
          </a:p>
          <a:p>
            <a:r>
              <a:rPr lang="en-US" b="1" dirty="0" smtClean="0"/>
              <a:t>SPAN </a:t>
            </a:r>
            <a:r>
              <a:rPr lang="en-US" b="1" dirty="0"/>
              <a:t>Terminology</a:t>
            </a:r>
          </a:p>
          <a:p>
            <a:r>
              <a:rPr lang="en-US" b="1" dirty="0"/>
              <a:t>Ingress traffic</a:t>
            </a:r>
            <a:r>
              <a:rPr lang="en-US" dirty="0"/>
              <a:t>-Traffic that enters the switch.</a:t>
            </a:r>
          </a:p>
          <a:p>
            <a:r>
              <a:rPr lang="en-US" b="1" dirty="0"/>
              <a:t>Egress traffic-</a:t>
            </a:r>
            <a:r>
              <a:rPr lang="en-US" dirty="0"/>
              <a:t>Traffic that leaves the switch.</a:t>
            </a:r>
          </a:p>
          <a:p>
            <a:r>
              <a:rPr lang="en-US" b="1" dirty="0">
                <a:hlinkClick r:id="rId2"/>
              </a:rPr>
              <a:t>Source (SPAN) port</a:t>
            </a:r>
            <a:r>
              <a:rPr lang="en-US" b="1" dirty="0"/>
              <a:t> </a:t>
            </a:r>
            <a:r>
              <a:rPr lang="en-US" dirty="0"/>
              <a:t>-A port that is monitored with use of the SPAN feature.</a:t>
            </a:r>
          </a:p>
          <a:p>
            <a:r>
              <a:rPr lang="en-US" b="1" dirty="0">
                <a:hlinkClick r:id="rId3"/>
              </a:rPr>
              <a:t>Source (SPAN) VLAN</a:t>
            </a:r>
            <a:r>
              <a:rPr lang="en-US" b="1" dirty="0"/>
              <a:t> </a:t>
            </a:r>
            <a:r>
              <a:rPr lang="en-US" dirty="0"/>
              <a:t>-A VLAN whose traffic is monitored with use of the SPAN feature.</a:t>
            </a:r>
          </a:p>
          <a:p>
            <a:r>
              <a:rPr lang="en-US" b="1" dirty="0">
                <a:hlinkClick r:id="rId4"/>
              </a:rPr>
              <a:t>Destination (SPAN) port</a:t>
            </a:r>
            <a:r>
              <a:rPr lang="en-US" b="1" dirty="0"/>
              <a:t> </a:t>
            </a:r>
            <a:r>
              <a:rPr lang="en-US" dirty="0"/>
              <a:t>-A port that monitors source ports, usually where a network analyzer is connected.</a:t>
            </a:r>
          </a:p>
          <a:p>
            <a:r>
              <a:rPr lang="en-US" b="1" dirty="0">
                <a:hlinkClick r:id="rId5"/>
              </a:rPr>
              <a:t>Reflector Port</a:t>
            </a:r>
            <a:r>
              <a:rPr lang="en-US" b="1" dirty="0"/>
              <a:t> </a:t>
            </a:r>
            <a:r>
              <a:rPr lang="en-US" dirty="0"/>
              <a:t>-A port that copies packets onto an RSPAN VLAN.</a:t>
            </a:r>
          </a:p>
          <a:p>
            <a:r>
              <a:rPr lang="en-US" b="1" dirty="0"/>
              <a:t>Monitor port</a:t>
            </a:r>
            <a:r>
              <a:rPr lang="en-US" dirty="0"/>
              <a:t>-A monitor port is also a destination SPAN port in Catalyst 2900XL/3500XL/2950 terminology.</a:t>
            </a:r>
          </a:p>
          <a:p>
            <a:endParaRPr lang="en-US" dirty="0"/>
          </a:p>
        </p:txBody>
      </p:sp>
    </p:spTree>
    <p:extLst>
      <p:ext uri="{BB962C8B-B14F-4D97-AF65-F5344CB8AC3E}">
        <p14:creationId xmlns:p14="http://schemas.microsoft.com/office/powerpoint/2010/main" val="3395883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031300" y="2253390"/>
            <a:ext cx="5660524" cy="3698709"/>
          </a:xfrm>
          <a:prstGeom prst="rect">
            <a:avLst/>
          </a:prstGeom>
        </p:spPr>
      </p:pic>
    </p:spTree>
    <p:extLst>
      <p:ext uri="{BB962C8B-B14F-4D97-AF65-F5344CB8AC3E}">
        <p14:creationId xmlns:p14="http://schemas.microsoft.com/office/powerpoint/2010/main" val="3722134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Configuration Example</a:t>
            </a:r>
            <a:endParaRPr lang="en-US" dirty="0"/>
          </a:p>
        </p:txBody>
      </p:sp>
      <p:sp>
        <p:nvSpPr>
          <p:cNvPr id="3" name="Content Placeholder 2"/>
          <p:cNvSpPr>
            <a:spLocks noGrp="1"/>
          </p:cNvSpPr>
          <p:nvPr>
            <p:ph idx="1"/>
          </p:nvPr>
        </p:nvSpPr>
        <p:spPr/>
        <p:txBody>
          <a:bodyPr>
            <a:normAutofit/>
          </a:bodyPr>
          <a:lstStyle/>
          <a:p>
            <a:r>
              <a:rPr lang="en-US" dirty="0"/>
              <a:t>Configuration Example</a:t>
            </a:r>
          </a:p>
          <a:p>
            <a:r>
              <a:rPr lang="en-US" dirty="0" smtClean="0"/>
              <a:t>This </a:t>
            </a:r>
            <a:r>
              <a:rPr lang="en-US" dirty="0"/>
              <a:t>example creates two concurrent SPAN sessions.</a:t>
            </a:r>
          </a:p>
          <a:p>
            <a:pPr lvl="1"/>
            <a:r>
              <a:rPr lang="en-US" dirty="0" smtClean="0"/>
              <a:t>    </a:t>
            </a:r>
            <a:r>
              <a:rPr lang="en-US" dirty="0"/>
              <a:t>Port Fast Ethernet 0/1 (Fa0/1) monitors traffic that ports Fa0/2 and Fa0/5 send and receive. </a:t>
            </a:r>
            <a:endParaRPr lang="en-US" dirty="0" smtClean="0"/>
          </a:p>
          <a:p>
            <a:pPr lvl="1"/>
            <a:r>
              <a:rPr lang="en-US" dirty="0" smtClean="0"/>
              <a:t>Port </a:t>
            </a:r>
            <a:r>
              <a:rPr lang="en-US" dirty="0"/>
              <a:t>Fa0/1 also monitors traffic to and from the management interface VLAN 1.</a:t>
            </a:r>
          </a:p>
          <a:p>
            <a:pPr lvl="1"/>
            <a:r>
              <a:rPr lang="en-US" dirty="0" smtClean="0"/>
              <a:t>    </a:t>
            </a:r>
            <a:r>
              <a:rPr lang="en-US" dirty="0"/>
              <a:t>Port Fa0/4 monitors ports Fa0/3 and Fa0/6.</a:t>
            </a:r>
          </a:p>
          <a:p>
            <a:pPr lvl="2"/>
            <a:r>
              <a:rPr lang="en-US" dirty="0" smtClean="0"/>
              <a:t>Ports </a:t>
            </a:r>
            <a:r>
              <a:rPr lang="en-US" dirty="0"/>
              <a:t>Fa0/3, Fa0/4, and Fa0/6 are all configured in VLAN 2. Other ports and the management interface are configured in the default VLAN 1.</a:t>
            </a:r>
          </a:p>
        </p:txBody>
      </p:sp>
    </p:spTree>
    <p:extLst>
      <p:ext uri="{BB962C8B-B14F-4D97-AF65-F5344CB8AC3E}">
        <p14:creationId xmlns:p14="http://schemas.microsoft.com/office/powerpoint/2010/main" val="127052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Configuration Example</a:t>
            </a:r>
            <a:endParaRPr lang="en-US" dirty="0"/>
          </a:p>
        </p:txBody>
      </p:sp>
      <p:sp>
        <p:nvSpPr>
          <p:cNvPr id="3" name="Content Placeholder 2"/>
          <p:cNvSpPr>
            <a:spLocks noGrp="1"/>
          </p:cNvSpPr>
          <p:nvPr>
            <p:ph idx="1"/>
          </p:nvPr>
        </p:nvSpPr>
        <p:spPr/>
        <p:txBody>
          <a:bodyPr>
            <a:normAutofit/>
          </a:bodyPr>
          <a:lstStyle/>
          <a:p>
            <a:r>
              <a:rPr lang="en-US" dirty="0"/>
              <a:t>Configuration </a:t>
            </a:r>
            <a:r>
              <a:rPr lang="en-US" dirty="0" smtClean="0"/>
              <a:t>Example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4686" y="2523471"/>
            <a:ext cx="6526386" cy="3393173"/>
          </a:xfrm>
          <a:prstGeom prst="rect">
            <a:avLst/>
          </a:prstGeom>
        </p:spPr>
      </p:pic>
    </p:spTree>
    <p:extLst>
      <p:ext uri="{BB962C8B-B14F-4D97-AF65-F5344CB8AC3E}">
        <p14:creationId xmlns:p14="http://schemas.microsoft.com/office/powerpoint/2010/main" val="51656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a:t>What’s snort?</a:t>
            </a:r>
          </a:p>
        </p:txBody>
      </p:sp>
      <p:sp>
        <p:nvSpPr>
          <p:cNvPr id="17411" name="Rectangle 3"/>
          <p:cNvSpPr>
            <a:spLocks noGrp="1" noChangeArrowheads="1"/>
          </p:cNvSpPr>
          <p:nvPr>
            <p:ph type="body" idx="1"/>
          </p:nvPr>
        </p:nvSpPr>
        <p:spPr/>
        <p:txBody>
          <a:bodyPr/>
          <a:lstStyle/>
          <a:p>
            <a:r>
              <a:rPr lang="en-US" altLang="zh-CN"/>
              <a:t>NIDS: </a:t>
            </a:r>
            <a:r>
              <a:rPr lang="en-US" altLang="zh-CN" sz="1900"/>
              <a:t>A network intrusion detection system (NIDS) is an intrusion detection system that tries to detect malicious activity such as denial of service attacks, port scans or even attempts to crack into computers by monitoring network traffic.</a:t>
            </a:r>
            <a:r>
              <a:rPr lang="en-US" altLang="zh-CN"/>
              <a:t> </a:t>
            </a:r>
          </a:p>
          <a:p>
            <a:r>
              <a:rPr lang="en-US" altLang="zh-CN"/>
              <a:t>Snort: </a:t>
            </a:r>
            <a:r>
              <a:rPr lang="en-US" altLang="zh-CN" sz="1700"/>
              <a:t>an </a:t>
            </a:r>
            <a:r>
              <a:rPr lang="en-US" altLang="zh-CN" sz="1700" i="1"/>
              <a:t>open source</a:t>
            </a:r>
            <a:r>
              <a:rPr lang="en-US" altLang="zh-CN" sz="1700"/>
              <a:t> network intrusion prevention and detection system. It uses a rule-based language combining signature, protocol and anomaly inspection methods</a:t>
            </a:r>
          </a:p>
          <a:p>
            <a:r>
              <a:rPr lang="en-US" altLang="zh-CN"/>
              <a:t>Snort: </a:t>
            </a:r>
            <a:r>
              <a:rPr lang="en-US" altLang="zh-CN" sz="1700"/>
              <a:t>the </a:t>
            </a:r>
            <a:r>
              <a:rPr lang="en-US" altLang="zh-CN" sz="1700" i="1"/>
              <a:t>most</a:t>
            </a:r>
            <a:r>
              <a:rPr lang="en-US" altLang="zh-CN" sz="1700"/>
              <a:t> </a:t>
            </a:r>
            <a:r>
              <a:rPr lang="en-US" altLang="zh-CN" sz="1700" i="1"/>
              <a:t>widely</a:t>
            </a:r>
            <a:r>
              <a:rPr lang="en-US" altLang="zh-CN" sz="1700"/>
              <a:t> deployed intrusion detection and prevention technology and it has become the de facto standard technology worldwide in the industry.</a:t>
            </a:r>
            <a:endParaRPr lang="zh-CN" altLang="en-US" sz="1700"/>
          </a:p>
        </p:txBody>
      </p:sp>
    </p:spTree>
    <p:extLst>
      <p:ext uri="{BB962C8B-B14F-4D97-AF65-F5344CB8AC3E}">
        <p14:creationId xmlns:p14="http://schemas.microsoft.com/office/powerpoint/2010/main" val="15805342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315" y="289969"/>
            <a:ext cx="10515600" cy="1325563"/>
          </a:xfrm>
        </p:spPr>
        <p:txBody>
          <a:bodyPr/>
          <a:lstStyle/>
          <a:p>
            <a:r>
              <a:rPr lang="en-US" dirty="0" smtClean="0"/>
              <a:t>Switch Configuration Example</a:t>
            </a:r>
            <a:endParaRPr lang="en-US" dirty="0"/>
          </a:p>
        </p:txBody>
      </p:sp>
      <p:sp>
        <p:nvSpPr>
          <p:cNvPr id="4" name="Rectangle 1"/>
          <p:cNvSpPr>
            <a:spLocks noChangeArrowheads="1"/>
          </p:cNvSpPr>
          <p:nvPr/>
        </p:nvSpPr>
        <p:spPr bwMode="auto">
          <a:xfrm>
            <a:off x="676406" y="1419167"/>
            <a:ext cx="11426868" cy="4416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smtClean="0">
                <a:ln>
                  <a:noFill/>
                </a:ln>
                <a:solidFill>
                  <a:srgbClr val="0000FF"/>
                </a:solidFill>
                <a:effectLst/>
                <a:latin typeface="Arial Unicode MS" panose="020B0604020202020204" pitchFamily="34" charset="-128"/>
              </a:rPr>
              <a:t>!--- Output </a:t>
            </a:r>
            <a:r>
              <a:rPr kumimoji="0" lang="en-US" altLang="en-US" sz="1000" b="0" i="1" u="none" strike="noStrike" cap="none" normalizeH="0" baseline="0" dirty="0" err="1" smtClean="0">
                <a:ln>
                  <a:noFill/>
                </a:ln>
                <a:solidFill>
                  <a:srgbClr val="0000FF"/>
                </a:solidFill>
                <a:effectLst/>
                <a:latin typeface="Arial Unicode MS" panose="020B0604020202020204" pitchFamily="34" charset="-128"/>
              </a:rPr>
              <a:t>suppressed.</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!interface</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FastEthernet0/1</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port monitor FastEthernet0/2</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port monitor FastEthernet0/5</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port monitor VLAN1</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FastEthernet0/2</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FastEthernet0/3</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switchport</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access </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vlan</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2</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FastEthernet0/4</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port monitor FastEthernet0/3</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port monitor FastEthernet0/6</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switchport</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access </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vlan</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2</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FastEthernet0/5</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FastEthernet0/6</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switchport</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access </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vlan</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2</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1" u="none" strike="noStrike" cap="none" normalizeH="0" baseline="0" dirty="0" smtClean="0">
                <a:ln>
                  <a:noFill/>
                </a:ln>
                <a:solidFill>
                  <a:srgbClr val="0000FF"/>
                </a:solidFill>
                <a:effectLst/>
                <a:latin typeface="Arial Unicode MS" panose="020B0604020202020204" pitchFamily="34" charset="-128"/>
              </a:rPr>
              <a:t>!--- Output suppressed.</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interface VLAN1</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ip</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address 10.200.8.136 255.255.252.0</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no </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ip</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directed-broadcast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no </a:t>
            </a:r>
            <a:r>
              <a:rPr kumimoji="0" lang="en-US" altLang="en-US" sz="1000" b="0" i="0" u="none" strike="noStrike" cap="none" normalizeH="0" baseline="0" dirty="0" err="1" smtClean="0">
                <a:ln>
                  <a:noFill/>
                </a:ln>
                <a:solidFill>
                  <a:schemeClr val="tx1"/>
                </a:solidFill>
                <a:effectLst/>
                <a:latin typeface="Arial Unicode MS" panose="020B0604020202020204" pitchFamily="34" charset="-128"/>
              </a:rPr>
              <a:t>ip</a:t>
            </a: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 route-cache</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0" u="none" strike="noStrike" cap="none" normalizeH="0" baseline="0" dirty="0" smtClean="0">
                <a:ln>
                  <a:noFill/>
                </a:ln>
                <a:solidFill>
                  <a:schemeClr val="tx1"/>
                </a:solidFill>
                <a:effectLst/>
                <a:latin typeface="Arial Unicode MS" panose="020B0604020202020204" pitchFamily="34" charset="-128"/>
              </a:rPr>
              <a:t>!</a:t>
            </a:r>
            <a:br>
              <a:rPr kumimoji="0" lang="en-US" altLang="en-US" sz="1000" b="0" i="0" u="none" strike="noStrike" cap="none" normalizeH="0" baseline="0" dirty="0" smtClean="0">
                <a:ln>
                  <a:noFill/>
                </a:ln>
                <a:solidFill>
                  <a:schemeClr val="tx1"/>
                </a:solidFill>
                <a:effectLst/>
                <a:latin typeface="Arial Unicode MS" panose="020B0604020202020204" pitchFamily="34" charset="-128"/>
              </a:rPr>
            </a:br>
            <a:r>
              <a:rPr kumimoji="0" lang="en-US" altLang="en-US" sz="1000" b="0" i="1" u="none" strike="noStrike" cap="none" normalizeH="0" baseline="0" dirty="0" smtClean="0">
                <a:ln>
                  <a:noFill/>
                </a:ln>
                <a:solidFill>
                  <a:srgbClr val="0000FF"/>
                </a:solidFill>
                <a:effectLst/>
                <a:latin typeface="Arial Unicode MS" panose="020B0604020202020204" pitchFamily="34" charset="-128"/>
              </a:rPr>
              <a:t>!--- Output suppressed.</a:t>
            </a:r>
            <a:r>
              <a:rPr kumimoji="0" lang="en-US" altLang="en-US" sz="11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3455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838200" y="877365"/>
            <a:ext cx="8778878"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rPr>
              <a:t>Configuration Steps Explanation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rPr>
              <a:t>In order to configure port Fa0/1 as a destination port,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t>	</a:t>
            </a:r>
            <a:r>
              <a:rPr kumimoji="0" lang="en-US" altLang="en-US" b="0" i="0" u="none" strike="noStrike" cap="none" normalizeH="0" baseline="0" dirty="0" smtClean="0">
                <a:ln>
                  <a:noFill/>
                </a:ln>
                <a:solidFill>
                  <a:schemeClr val="tx1"/>
                </a:solidFill>
                <a:effectLst/>
              </a:rPr>
              <a:t>the source ports Fa0/2 and Fa0/5, and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t>	</a:t>
            </a:r>
            <a:r>
              <a:rPr kumimoji="0" lang="en-US" altLang="en-US" b="0" i="0" u="none" strike="noStrike" cap="none" normalizeH="0" baseline="0" dirty="0" smtClean="0">
                <a:ln>
                  <a:noFill/>
                </a:ln>
                <a:solidFill>
                  <a:schemeClr val="tx1"/>
                </a:solidFill>
                <a:effectLst/>
              </a:rPr>
              <a:t>the management interface (VLAN 1),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t>	</a:t>
            </a:r>
            <a:r>
              <a:rPr kumimoji="0" lang="en-US" altLang="en-US" b="0" i="0" u="none" strike="noStrike" cap="none" normalizeH="0" baseline="0" dirty="0" smtClean="0">
                <a:ln>
                  <a:noFill/>
                </a:ln>
                <a:solidFill>
                  <a:schemeClr val="tx1"/>
                </a:solidFill>
                <a:effectLst/>
              </a:rPr>
              <a:t>select the interface Fa0/1 in the configuration mode: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rPr>
              <a:t>Switch(</a:t>
            </a:r>
            <a:r>
              <a:rPr kumimoji="0" lang="en-US" altLang="en-US" b="0" i="0" u="none" strike="noStrike" cap="none" normalizeH="0" baseline="0" dirty="0" err="1" smtClean="0">
                <a:ln>
                  <a:noFill/>
                </a:ln>
                <a:solidFill>
                  <a:schemeClr val="tx1"/>
                </a:solidFill>
                <a:effectLst/>
              </a:rPr>
              <a:t>config</a:t>
            </a:r>
            <a:r>
              <a:rPr kumimoji="0" lang="en-US" altLang="en-US" b="0" i="0" u="none" strike="noStrike" cap="none" normalizeH="0" baseline="0" dirty="0" smtClean="0">
                <a:ln>
                  <a:noFill/>
                </a:ln>
                <a:solidFill>
                  <a:schemeClr val="tx1"/>
                </a:solidFill>
                <a:effectLst/>
              </a:rPr>
              <a:t>)#</a:t>
            </a:r>
            <a:r>
              <a:rPr kumimoji="0" lang="en-US" altLang="en-US" b="1" i="0" u="none" strike="noStrike" cap="none" normalizeH="0" baseline="0" dirty="0" smtClean="0">
                <a:ln>
                  <a:noFill/>
                </a:ln>
                <a:solidFill>
                  <a:schemeClr val="tx1"/>
                </a:solidFill>
                <a:effectLst/>
              </a:rPr>
              <a:t>interface </a:t>
            </a:r>
            <a:r>
              <a:rPr kumimoji="0" lang="en-US" altLang="en-US" b="1" i="0" u="none" strike="noStrike" cap="none" normalizeH="0" baseline="0" dirty="0" err="1" smtClean="0">
                <a:ln>
                  <a:noFill/>
                </a:ln>
                <a:solidFill>
                  <a:schemeClr val="tx1"/>
                </a:solidFill>
                <a:effectLst/>
              </a:rPr>
              <a:t>fastethernet</a:t>
            </a:r>
            <a:r>
              <a:rPr kumimoji="0" lang="en-US" altLang="en-US" b="1" i="0" u="none" strike="noStrike" cap="none" normalizeH="0" baseline="0" dirty="0" smtClean="0">
                <a:ln>
                  <a:noFill/>
                </a:ln>
                <a:solidFill>
                  <a:schemeClr val="tx1"/>
                </a:solidFill>
                <a:effectLst/>
              </a:rPr>
              <a:t> 0/1</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rPr>
              <a:t>Enter the list of ports to be monitored: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rPr>
              <a:t>Switch(</a:t>
            </a:r>
            <a:r>
              <a:rPr kumimoji="0" lang="en-US" altLang="en-US" b="0" i="0" u="none" strike="noStrike" cap="none" normalizeH="0" baseline="0" dirty="0" err="1" smtClean="0">
                <a:ln>
                  <a:noFill/>
                </a:ln>
                <a:solidFill>
                  <a:schemeClr val="tx1"/>
                </a:solidFill>
                <a:effectLst/>
              </a:rPr>
              <a:t>config</a:t>
            </a:r>
            <a:r>
              <a:rPr kumimoji="0" lang="en-US" altLang="en-US" b="0" i="0" u="none" strike="noStrike" cap="none" normalizeH="0" baseline="0" dirty="0" smtClean="0">
                <a:ln>
                  <a:noFill/>
                </a:ln>
                <a:solidFill>
                  <a:schemeClr val="tx1"/>
                </a:solidFill>
                <a:effectLst/>
              </a:rPr>
              <a:t>-if)#</a:t>
            </a:r>
            <a:r>
              <a:rPr kumimoji="0" lang="en-US" altLang="en-US" b="1" i="0" u="none" strike="noStrike" cap="none" normalizeH="0" baseline="0" dirty="0" smtClean="0">
                <a:ln>
                  <a:noFill/>
                </a:ln>
                <a:solidFill>
                  <a:schemeClr val="tx1"/>
                </a:solidFill>
                <a:effectLst/>
              </a:rPr>
              <a:t>port monitor </a:t>
            </a:r>
            <a:r>
              <a:rPr kumimoji="0" lang="en-US" altLang="en-US" b="1" i="0" u="none" strike="noStrike" cap="none" normalizeH="0" baseline="0" dirty="0" err="1" smtClean="0">
                <a:ln>
                  <a:noFill/>
                </a:ln>
                <a:solidFill>
                  <a:schemeClr val="tx1"/>
                </a:solidFill>
                <a:effectLst/>
              </a:rPr>
              <a:t>fastethernet</a:t>
            </a:r>
            <a:r>
              <a:rPr kumimoji="0" lang="en-US" altLang="en-US" b="1" i="0" u="none" strike="noStrike" cap="none" normalizeH="0" baseline="0" dirty="0" smtClean="0">
                <a:ln>
                  <a:noFill/>
                </a:ln>
                <a:solidFill>
                  <a:schemeClr val="tx1"/>
                </a:solidFill>
                <a:effectLst/>
              </a:rPr>
              <a:t> 0/2</a:t>
            </a:r>
            <a:r>
              <a:rPr kumimoji="0" lang="en-US" altLang="en-US" b="0" i="0" u="none" strike="noStrike" cap="none" normalizeH="0" baseline="0" dirty="0" smtClean="0">
                <a:ln>
                  <a:noFill/>
                </a:ln>
                <a:solidFill>
                  <a:schemeClr val="tx1"/>
                </a:solidFill>
                <a:effectLst/>
              </a:rPr>
              <a:t/>
            </a:r>
            <a:br>
              <a:rPr kumimoji="0" lang="en-US" altLang="en-US" b="0" i="0" u="none" strike="noStrike" cap="none" normalizeH="0" baseline="0" dirty="0" smtClean="0">
                <a:ln>
                  <a:noFill/>
                </a:ln>
                <a:solidFill>
                  <a:schemeClr val="tx1"/>
                </a:solidFill>
                <a:effectLst/>
              </a:rPr>
            </a:br>
            <a:r>
              <a:rPr kumimoji="0" lang="en-US" altLang="en-US" b="0" i="0" u="none" strike="noStrike" cap="none" normalizeH="0" baseline="0" dirty="0" smtClean="0">
                <a:ln>
                  <a:noFill/>
                </a:ln>
                <a:solidFill>
                  <a:schemeClr val="tx1"/>
                </a:solidFill>
                <a:effectLst/>
              </a:rPr>
              <a:t>Switch(</a:t>
            </a:r>
            <a:r>
              <a:rPr kumimoji="0" lang="en-US" altLang="en-US" b="0" i="0" u="none" strike="noStrike" cap="none" normalizeH="0" baseline="0" dirty="0" err="1" smtClean="0">
                <a:ln>
                  <a:noFill/>
                </a:ln>
                <a:solidFill>
                  <a:schemeClr val="tx1"/>
                </a:solidFill>
                <a:effectLst/>
              </a:rPr>
              <a:t>config</a:t>
            </a:r>
            <a:r>
              <a:rPr kumimoji="0" lang="en-US" altLang="en-US" b="0" i="0" u="none" strike="noStrike" cap="none" normalizeH="0" baseline="0" dirty="0" smtClean="0">
                <a:ln>
                  <a:noFill/>
                </a:ln>
                <a:solidFill>
                  <a:schemeClr val="tx1"/>
                </a:solidFill>
                <a:effectLst/>
              </a:rPr>
              <a:t>-if)#</a:t>
            </a:r>
            <a:r>
              <a:rPr kumimoji="0" lang="en-US" altLang="en-US" b="1" i="0" u="none" strike="noStrike" cap="none" normalizeH="0" baseline="0" dirty="0" smtClean="0">
                <a:ln>
                  <a:noFill/>
                </a:ln>
                <a:solidFill>
                  <a:schemeClr val="tx1"/>
                </a:solidFill>
                <a:effectLst/>
              </a:rPr>
              <a:t>port monitor </a:t>
            </a:r>
            <a:r>
              <a:rPr kumimoji="0" lang="en-US" altLang="en-US" b="1" i="0" u="none" strike="noStrike" cap="none" normalizeH="0" baseline="0" dirty="0" err="1" smtClean="0">
                <a:ln>
                  <a:noFill/>
                </a:ln>
                <a:solidFill>
                  <a:schemeClr val="tx1"/>
                </a:solidFill>
                <a:effectLst/>
              </a:rPr>
              <a:t>fastethernet</a:t>
            </a:r>
            <a:r>
              <a:rPr kumimoji="0" lang="en-US" altLang="en-US" b="1" i="0" u="none" strike="noStrike" cap="none" normalizeH="0" baseline="0" dirty="0" smtClean="0">
                <a:ln>
                  <a:noFill/>
                </a:ln>
                <a:solidFill>
                  <a:schemeClr val="tx1"/>
                </a:solidFill>
                <a:effectLst/>
              </a:rPr>
              <a:t> 0/5</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smtClean="0"/>
              <a:t>Switch(</a:t>
            </a:r>
            <a:r>
              <a:rPr lang="en-US" altLang="en-US" dirty="0" err="1" smtClean="0"/>
              <a:t>config</a:t>
            </a:r>
            <a:r>
              <a:rPr lang="en-US" altLang="en-US" dirty="0" smtClean="0"/>
              <a:t>-if</a:t>
            </a:r>
            <a:r>
              <a:rPr lang="en-US" altLang="en-US" dirty="0"/>
              <a:t>)#</a:t>
            </a:r>
            <a:r>
              <a:rPr lang="en-US" altLang="en-US" b="1" dirty="0"/>
              <a:t>port monitor </a:t>
            </a:r>
            <a:r>
              <a:rPr lang="en-US" altLang="en-US" b="1" dirty="0" err="1"/>
              <a:t>vlan</a:t>
            </a:r>
            <a:r>
              <a:rPr lang="en-US" altLang="en-US" b="1" dirty="0"/>
              <a:t> 1</a:t>
            </a:r>
            <a:r>
              <a:rPr lang="en-US" altLang="en-US" sz="3600" dirty="0"/>
              <a:t> </a:t>
            </a:r>
            <a:endParaRPr lang="en-US" altLang="en-US" sz="54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334364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838200" y="2231582"/>
            <a:ext cx="9507731"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lvl="0" indent="0" eaLnBrk="0" fontAlgn="base" hangingPunct="0">
              <a:lnSpc>
                <a:spcPct val="100000"/>
              </a:lnSpc>
              <a:spcBef>
                <a:spcPct val="0"/>
              </a:spcBef>
              <a:spcAft>
                <a:spcPct val="0"/>
              </a:spcAft>
              <a:buNone/>
            </a:pPr>
            <a:r>
              <a:rPr lang="en-US" altLang="en-US" b="1" dirty="0"/>
              <a:t>In order to finish the configuration, configure another session. </a:t>
            </a:r>
            <a:endParaRPr lang="en-US" altLang="en-US" b="1" dirty="0" smtClean="0"/>
          </a:p>
          <a:p>
            <a:pPr marL="0" lvl="0" indent="0" eaLnBrk="0" fontAlgn="base" hangingPunct="0">
              <a:lnSpc>
                <a:spcPct val="100000"/>
              </a:lnSpc>
              <a:spcBef>
                <a:spcPct val="0"/>
              </a:spcBef>
              <a:spcAft>
                <a:spcPct val="0"/>
              </a:spcAft>
              <a:buNone/>
            </a:pPr>
            <a:r>
              <a:rPr lang="en-US" altLang="en-US" b="1" dirty="0" smtClean="0"/>
              <a:t>This </a:t>
            </a:r>
            <a:r>
              <a:rPr lang="en-US" altLang="en-US" b="1" dirty="0"/>
              <a:t>time, use Fa0/4 as a destination SPAN port:</a:t>
            </a:r>
          </a:p>
          <a:p>
            <a:pPr marL="0" lvl="0" indent="0" eaLnBrk="0" fontAlgn="base" hangingPunct="0">
              <a:lnSpc>
                <a:spcPct val="100000"/>
              </a:lnSpc>
              <a:spcBef>
                <a:spcPct val="0"/>
              </a:spcBef>
              <a:spcAft>
                <a:spcPct val="0"/>
              </a:spcAft>
              <a:buNone/>
            </a:pPr>
            <a:endParaRPr lang="en-US" altLang="en-US" b="1" dirty="0"/>
          </a:p>
          <a:p>
            <a:pPr marL="0" lvl="0" indent="0" eaLnBrk="0" fontAlgn="base" hangingPunct="0">
              <a:lnSpc>
                <a:spcPct val="100000"/>
              </a:lnSpc>
              <a:spcBef>
                <a:spcPct val="0"/>
              </a:spcBef>
              <a:spcAft>
                <a:spcPct val="0"/>
              </a:spcAft>
              <a:buNone/>
            </a:pPr>
            <a:r>
              <a:rPr lang="en-US" altLang="en-US" b="1" dirty="0"/>
              <a:t>    Switch(</a:t>
            </a:r>
            <a:r>
              <a:rPr lang="en-US" altLang="en-US" b="1" dirty="0" err="1"/>
              <a:t>config</a:t>
            </a:r>
            <a:r>
              <a:rPr lang="en-US" altLang="en-US" b="1" dirty="0"/>
              <a:t>-if)#interface </a:t>
            </a:r>
            <a:r>
              <a:rPr lang="en-US" altLang="en-US" b="1" dirty="0" err="1"/>
              <a:t>fastethernet</a:t>
            </a:r>
            <a:r>
              <a:rPr lang="en-US" altLang="en-US" b="1" dirty="0"/>
              <a:t> 0/4</a:t>
            </a:r>
          </a:p>
          <a:p>
            <a:pPr marL="0" lvl="0" indent="0" eaLnBrk="0" fontAlgn="base" hangingPunct="0">
              <a:lnSpc>
                <a:spcPct val="100000"/>
              </a:lnSpc>
              <a:spcBef>
                <a:spcPct val="0"/>
              </a:spcBef>
              <a:spcAft>
                <a:spcPct val="0"/>
              </a:spcAft>
              <a:buNone/>
            </a:pPr>
            <a:r>
              <a:rPr lang="en-US" altLang="en-US" b="1" dirty="0"/>
              <a:t>    Switch(</a:t>
            </a:r>
            <a:r>
              <a:rPr lang="en-US" altLang="en-US" b="1" dirty="0" err="1"/>
              <a:t>config</a:t>
            </a:r>
            <a:r>
              <a:rPr lang="en-US" altLang="en-US" b="1" dirty="0"/>
              <a:t>-if)#port monitor </a:t>
            </a:r>
            <a:r>
              <a:rPr lang="en-US" altLang="en-US" b="1" dirty="0" err="1"/>
              <a:t>fastethernet</a:t>
            </a:r>
            <a:r>
              <a:rPr lang="en-US" altLang="en-US" b="1" dirty="0"/>
              <a:t> 0/3</a:t>
            </a:r>
          </a:p>
          <a:p>
            <a:pPr marL="0" lvl="0" indent="0" eaLnBrk="0" fontAlgn="base" hangingPunct="0">
              <a:lnSpc>
                <a:spcPct val="100000"/>
              </a:lnSpc>
              <a:spcBef>
                <a:spcPct val="0"/>
              </a:spcBef>
              <a:spcAft>
                <a:spcPct val="0"/>
              </a:spcAft>
              <a:buNone/>
            </a:pPr>
            <a:r>
              <a:rPr lang="en-US" altLang="en-US" b="1" dirty="0"/>
              <a:t>    Switch(</a:t>
            </a:r>
            <a:r>
              <a:rPr lang="en-US" altLang="en-US" b="1" dirty="0" err="1"/>
              <a:t>config</a:t>
            </a:r>
            <a:r>
              <a:rPr lang="en-US" altLang="en-US" b="1" dirty="0"/>
              <a:t>-if)#port monitor </a:t>
            </a:r>
            <a:r>
              <a:rPr lang="en-US" altLang="en-US" b="1" dirty="0" err="1"/>
              <a:t>fastethernet</a:t>
            </a:r>
            <a:r>
              <a:rPr lang="en-US" altLang="en-US" b="1" dirty="0"/>
              <a:t> 0/6</a:t>
            </a:r>
          </a:p>
          <a:p>
            <a:pPr marL="0" lvl="0" indent="0" eaLnBrk="0" fontAlgn="base" hangingPunct="0">
              <a:lnSpc>
                <a:spcPct val="100000"/>
              </a:lnSpc>
              <a:spcBef>
                <a:spcPct val="0"/>
              </a:spcBef>
              <a:spcAft>
                <a:spcPct val="0"/>
              </a:spcAft>
              <a:buNone/>
            </a:pPr>
            <a:r>
              <a:rPr lang="en-US" altLang="en-US" b="1" dirty="0"/>
              <a:t>    Switch(</a:t>
            </a:r>
            <a:r>
              <a:rPr lang="en-US" altLang="en-US" b="1" dirty="0" err="1"/>
              <a:t>config</a:t>
            </a:r>
            <a:r>
              <a:rPr lang="en-US" altLang="en-US" b="1" dirty="0"/>
              <a:t>-if)#^Z</a:t>
            </a:r>
            <a:endParaRPr kumimoji="0" lang="en-US" altLang="en-US"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endParaRPr>
          </a:p>
        </p:txBody>
      </p:sp>
      <p:sp>
        <p:nvSpPr>
          <p:cNvPr id="5" name="Title 1"/>
          <p:cNvSpPr>
            <a:spLocks noGrp="1"/>
          </p:cNvSpPr>
          <p:nvPr>
            <p:ph type="title"/>
          </p:nvPr>
        </p:nvSpPr>
        <p:spPr>
          <a:xfrm>
            <a:off x="412315" y="289969"/>
            <a:ext cx="10515600" cy="1325563"/>
          </a:xfrm>
        </p:spPr>
        <p:txBody>
          <a:bodyPr/>
          <a:lstStyle/>
          <a:p>
            <a:r>
              <a:rPr lang="en-US" dirty="0" smtClean="0"/>
              <a:t>Switch Configuration Example</a:t>
            </a:r>
            <a:endParaRPr lang="en-US" dirty="0"/>
          </a:p>
        </p:txBody>
      </p:sp>
    </p:spTree>
    <p:extLst>
      <p:ext uri="{BB962C8B-B14F-4D97-AF65-F5344CB8AC3E}">
        <p14:creationId xmlns:p14="http://schemas.microsoft.com/office/powerpoint/2010/main" val="2416413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IOC tools</a:t>
            </a:r>
            <a:endParaRPr lang="en-US" dirty="0"/>
          </a:p>
        </p:txBody>
      </p:sp>
      <p:sp>
        <p:nvSpPr>
          <p:cNvPr id="3" name="Content Placeholder 2"/>
          <p:cNvSpPr>
            <a:spLocks noGrp="1"/>
          </p:cNvSpPr>
          <p:nvPr>
            <p:ph idx="1"/>
          </p:nvPr>
        </p:nvSpPr>
        <p:spPr/>
        <p:txBody>
          <a:bodyPr>
            <a:normAutofit/>
          </a:bodyPr>
          <a:lstStyle/>
          <a:p>
            <a:r>
              <a:rPr lang="en-US" dirty="0" smtClean="0"/>
              <a:t>IOC editor :  Used to create your IOCs and compare</a:t>
            </a:r>
          </a:p>
          <a:p>
            <a:r>
              <a:rPr lang="en-US" dirty="0" smtClean="0"/>
              <a:t>Redline:  Used to create a scanning package.</a:t>
            </a:r>
          </a:p>
          <a:p>
            <a:r>
              <a:rPr lang="en-US" dirty="0" err="1" smtClean="0"/>
              <a:t>Memoryze</a:t>
            </a:r>
            <a:r>
              <a:rPr lang="en-US" dirty="0" smtClean="0"/>
              <a:t>: used to scan memory and it is utilized by the Redline tool</a:t>
            </a:r>
          </a:p>
          <a:p>
            <a:endParaRPr lang="en-US" b="1" i="1" dirty="0" smtClean="0"/>
          </a:p>
          <a:p>
            <a:pPr marL="457200" lvl="1" indent="0">
              <a:buNone/>
            </a:pPr>
            <a:endParaRPr lang="en-US" dirty="0" smtClean="0"/>
          </a:p>
        </p:txBody>
      </p:sp>
    </p:spTree>
    <p:extLst>
      <p:ext uri="{BB962C8B-B14F-4D97-AF65-F5344CB8AC3E}">
        <p14:creationId xmlns:p14="http://schemas.microsoft.com/office/powerpoint/2010/main" val="3423901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zh-CN"/>
              <a:t>Snort </a:t>
            </a:r>
          </a:p>
        </p:txBody>
      </p:sp>
      <p:sp>
        <p:nvSpPr>
          <p:cNvPr id="49155" name="Rectangle 3"/>
          <p:cNvSpPr>
            <a:spLocks noGrp="1" noChangeArrowheads="1"/>
          </p:cNvSpPr>
          <p:nvPr>
            <p:ph type="body" idx="1"/>
          </p:nvPr>
        </p:nvSpPr>
        <p:spPr/>
        <p:txBody>
          <a:bodyPr/>
          <a:lstStyle/>
          <a:p>
            <a:pPr marL="609600" indent="-609600">
              <a:buFontTx/>
              <a:buAutoNum type="arabicPeriod"/>
            </a:pPr>
            <a:r>
              <a:rPr lang="en-US" altLang="zh-CN"/>
              <a:t>A packet sniffer:  </a:t>
            </a:r>
            <a:r>
              <a:rPr lang="en-US" altLang="zh-CN" sz="1500"/>
              <a:t>capture and display packets from the network with different levels of detail on the console</a:t>
            </a:r>
            <a:endParaRPr lang="en-US" altLang="zh-CN"/>
          </a:p>
          <a:p>
            <a:pPr marL="609600" indent="-609600">
              <a:buFontTx/>
              <a:buAutoNum type="arabicPeriod"/>
            </a:pPr>
            <a:r>
              <a:rPr lang="en-US" altLang="zh-CN"/>
              <a:t>Packet logger: </a:t>
            </a:r>
            <a:r>
              <a:rPr lang="en-US" altLang="zh-CN" sz="1500"/>
              <a:t>log data in text file</a:t>
            </a:r>
          </a:p>
          <a:p>
            <a:pPr marL="609600" indent="-609600">
              <a:buFontTx/>
              <a:buAutoNum type="arabicPeriod"/>
            </a:pPr>
            <a:r>
              <a:rPr lang="en-US" altLang="zh-CN"/>
              <a:t>Honeypot monitor: </a:t>
            </a:r>
            <a:r>
              <a:rPr lang="en-US" altLang="zh-CN" sz="1500"/>
              <a:t>deceiving hostile parties</a:t>
            </a:r>
            <a:r>
              <a:rPr lang="en-US" altLang="zh-CN"/>
              <a:t> </a:t>
            </a:r>
            <a:endParaRPr lang="en-US" altLang="zh-CN" sz="1500"/>
          </a:p>
          <a:p>
            <a:pPr marL="609600" indent="-609600">
              <a:buFontTx/>
              <a:buAutoNum type="arabicPeriod"/>
            </a:pPr>
            <a:r>
              <a:rPr lang="en-US" altLang="zh-CN">
                <a:solidFill>
                  <a:schemeClr val="folHlink"/>
                </a:solidFill>
              </a:rPr>
              <a:t>NIDS</a:t>
            </a:r>
            <a:r>
              <a:rPr lang="en-US" altLang="zh-CN"/>
              <a:t>: </a:t>
            </a:r>
            <a:r>
              <a:rPr lang="en-US" altLang="zh-CN" sz="1900"/>
              <a:t>network intrusion detection system </a:t>
            </a:r>
          </a:p>
        </p:txBody>
      </p:sp>
    </p:spTree>
    <p:extLst>
      <p:ext uri="{BB962C8B-B14F-4D97-AF65-F5344CB8AC3E}">
        <p14:creationId xmlns:p14="http://schemas.microsoft.com/office/powerpoint/2010/main" val="4206599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title"/>
          </p:nvPr>
        </p:nvSpPr>
        <p:spPr/>
        <p:txBody>
          <a:bodyPr/>
          <a:lstStyle/>
          <a:p>
            <a:r>
              <a:rPr lang="en-US" altLang="zh-CN"/>
              <a:t>Snort architecture</a:t>
            </a:r>
          </a:p>
        </p:txBody>
      </p:sp>
      <p:pic>
        <p:nvPicPr>
          <p:cNvPr id="9220"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362201" y="1371600"/>
            <a:ext cx="7605713" cy="457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3" name="Text Box 7"/>
          <p:cNvSpPr txBox="1">
            <a:spLocks noChangeArrowheads="1"/>
          </p:cNvSpPr>
          <p:nvPr/>
        </p:nvSpPr>
        <p:spPr bwMode="auto">
          <a:xfrm>
            <a:off x="2209800" y="6172201"/>
            <a:ext cx="8077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1600">
                <a:latin typeface="Arial" panose="020B0604020202020204" pitchFamily="34" charset="0"/>
              </a:rPr>
              <a:t>From: Nalneesh Gaur, Snort: Planning IDS for your enterprise, </a:t>
            </a:r>
            <a:r>
              <a:rPr lang="en-US" altLang="zh-CN" sz="1600">
                <a:latin typeface="Arial" panose="020B0604020202020204" pitchFamily="34" charset="0"/>
                <a:hlinkClick r:id="rId4"/>
              </a:rPr>
              <a:t>http://www.linuxjournal.com/article/4668</a:t>
            </a:r>
            <a:r>
              <a:rPr lang="en-US" altLang="en-US" sz="1600" b="1">
                <a:latin typeface="Arial" panose="020B0604020202020204" pitchFamily="34" charset="0"/>
                <a:hlinkClick r:id="rId4"/>
              </a:rPr>
              <a:t>, 2001</a:t>
            </a:r>
            <a:r>
              <a:rPr lang="en-US" altLang="en-US" sz="1600" b="1">
                <a:latin typeface="Arial" panose="020B0604020202020204" pitchFamily="34" charset="0"/>
              </a:rPr>
              <a:t>. </a:t>
            </a:r>
            <a:endParaRPr lang="en-US" altLang="zh-CN" sz="1600">
              <a:latin typeface="Arial" panose="020B0604020202020204" pitchFamily="34" charset="0"/>
            </a:endParaRPr>
          </a:p>
        </p:txBody>
      </p:sp>
    </p:spTree>
    <p:extLst>
      <p:ext uri="{BB962C8B-B14F-4D97-AF65-F5344CB8AC3E}">
        <p14:creationId xmlns:p14="http://schemas.microsoft.com/office/powerpoint/2010/main" val="3972783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en-US" altLang="zh-CN"/>
              <a:t>Snort components</a:t>
            </a:r>
          </a:p>
        </p:txBody>
      </p:sp>
      <p:graphicFrame>
        <p:nvGraphicFramePr>
          <p:cNvPr id="12293" name="Object 5"/>
          <p:cNvGraphicFramePr>
            <a:graphicFrameLocks noGrp="1" noChangeAspect="1"/>
          </p:cNvGraphicFramePr>
          <p:nvPr>
            <p:ph idx="1"/>
          </p:nvPr>
        </p:nvGraphicFramePr>
        <p:xfrm>
          <a:off x="3368675" y="1827213"/>
          <a:ext cx="6362700" cy="4114800"/>
        </p:xfrm>
        <a:graphic>
          <a:graphicData uri="http://schemas.openxmlformats.org/presentationml/2006/ole">
            <mc:AlternateContent xmlns:mc="http://schemas.openxmlformats.org/markup-compatibility/2006">
              <mc:Choice xmlns:v="urn:schemas-microsoft-com:vml" Requires="v">
                <p:oleObj spid="_x0000_s2052" name="Bitmap Image" r:id="rId4" imgW="7714286" imgH="4877481" progId="Paint.Picture">
                  <p:embed/>
                </p:oleObj>
              </mc:Choice>
              <mc:Fallback>
                <p:oleObj name="Bitmap Image" r:id="rId4" imgW="7714286" imgH="4877481" progId="Paint.Pictur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8675" y="1827213"/>
                        <a:ext cx="6362700" cy="4114800"/>
                      </a:xfrm>
                      <a:prstGeom prst="rect">
                        <a:avLst/>
                      </a:prstGeom>
                    </p:spPr>
                  </p:pic>
                </p:oleObj>
              </mc:Fallback>
            </mc:AlternateContent>
          </a:graphicData>
        </a:graphic>
      </p:graphicFrame>
      <p:sp>
        <p:nvSpPr>
          <p:cNvPr id="12294" name="Text Box 6"/>
          <p:cNvSpPr txBox="1">
            <a:spLocks noChangeArrowheads="1"/>
          </p:cNvSpPr>
          <p:nvPr/>
        </p:nvSpPr>
        <p:spPr bwMode="auto">
          <a:xfrm>
            <a:off x="2057400" y="6248401"/>
            <a:ext cx="8458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zh-CN" sz="1600">
                <a:latin typeface="Arial" panose="020B0604020202020204" pitchFamily="34" charset="0"/>
              </a:rPr>
              <a:t>From: Rafeeq Ur Rehman, </a:t>
            </a:r>
            <a:r>
              <a:rPr lang="en-US" altLang="zh-CN" sz="1600" i="1">
                <a:latin typeface="Arial" panose="020B0604020202020204" pitchFamily="34" charset="0"/>
              </a:rPr>
              <a:t>Intrusion Detection Systems with Snort: Advanced IDS Techniques with Snort, Apache, MySQL, PHP, and ACID. </a:t>
            </a:r>
            <a:endParaRPr lang="en-US" altLang="zh-CN" sz="1600">
              <a:latin typeface="Arial" panose="020B0604020202020204" pitchFamily="34" charset="0"/>
            </a:endParaRPr>
          </a:p>
        </p:txBody>
      </p:sp>
    </p:spTree>
    <p:extLst>
      <p:ext uri="{BB962C8B-B14F-4D97-AF65-F5344CB8AC3E}">
        <p14:creationId xmlns:p14="http://schemas.microsoft.com/office/powerpoint/2010/main" val="2765462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a:t>Logical components of snort</a:t>
            </a:r>
          </a:p>
        </p:txBody>
      </p:sp>
      <p:sp>
        <p:nvSpPr>
          <p:cNvPr id="19459" name="Rectangle 3"/>
          <p:cNvSpPr>
            <a:spLocks noGrp="1" noChangeArrowheads="1"/>
          </p:cNvSpPr>
          <p:nvPr>
            <p:ph type="body" idx="1"/>
          </p:nvPr>
        </p:nvSpPr>
        <p:spPr/>
        <p:txBody>
          <a:bodyPr/>
          <a:lstStyle/>
          <a:p>
            <a:r>
              <a:rPr lang="en-US" altLang="zh-CN"/>
              <a:t>Packet Decoder: </a:t>
            </a:r>
            <a:r>
              <a:rPr lang="en-US" altLang="zh-CN" sz="1500"/>
              <a:t>takes packets from different types of network interfaces (Ethernet, SLIP,PPP</a:t>
            </a:r>
            <a:r>
              <a:rPr lang="en-US" altLang="zh-CN" sz="1500">
                <a:latin typeface="Arial" panose="020B0604020202020204" pitchFamily="34" charset="0"/>
              </a:rPr>
              <a:t>…</a:t>
            </a:r>
            <a:r>
              <a:rPr lang="en-US" altLang="zh-CN" sz="1500"/>
              <a:t>), prepare packets for processing</a:t>
            </a:r>
          </a:p>
          <a:p>
            <a:r>
              <a:rPr lang="en-US" altLang="zh-CN"/>
              <a:t>Preprocessor: </a:t>
            </a:r>
            <a:r>
              <a:rPr lang="en-US" altLang="zh-CN" sz="1500"/>
              <a:t>(1) prepare data for detection engine; (2) detect anomalies in packet headers; (3) packet defragmentation;(4) decode HTTP URI; (5) reassemble TCP streams. </a:t>
            </a:r>
          </a:p>
          <a:p>
            <a:r>
              <a:rPr lang="en-US" altLang="zh-CN"/>
              <a:t>Detection Engine: </a:t>
            </a:r>
            <a:r>
              <a:rPr lang="en-US" altLang="zh-CN" sz="1500"/>
              <a:t>the most important part, applies rules to packets</a:t>
            </a:r>
          </a:p>
          <a:p>
            <a:r>
              <a:rPr lang="en-US" altLang="zh-CN"/>
              <a:t>Logging and Alerting System</a:t>
            </a:r>
          </a:p>
          <a:p>
            <a:r>
              <a:rPr lang="en-US" altLang="zh-CN"/>
              <a:t>Output Modules: </a:t>
            </a:r>
            <a:r>
              <a:rPr lang="en-US" altLang="zh-CN" sz="1500"/>
              <a:t>process alerts and logs and generate final output.</a:t>
            </a:r>
          </a:p>
        </p:txBody>
      </p:sp>
    </p:spTree>
    <p:extLst>
      <p:ext uri="{BB962C8B-B14F-4D97-AF65-F5344CB8AC3E}">
        <p14:creationId xmlns:p14="http://schemas.microsoft.com/office/powerpoint/2010/main" val="3114223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zh-CN"/>
              <a:t>Detection engine</a:t>
            </a:r>
          </a:p>
        </p:txBody>
      </p:sp>
      <p:sp>
        <p:nvSpPr>
          <p:cNvPr id="40963" name="Rectangle 3"/>
          <p:cNvSpPr>
            <a:spLocks noGrp="1" noChangeArrowheads="1"/>
          </p:cNvSpPr>
          <p:nvPr>
            <p:ph type="body" idx="1"/>
          </p:nvPr>
        </p:nvSpPr>
        <p:spPr/>
        <p:txBody>
          <a:bodyPr/>
          <a:lstStyle/>
          <a:p>
            <a:r>
              <a:rPr lang="en-US" altLang="zh-CN"/>
              <a:t>Number of rules</a:t>
            </a:r>
          </a:p>
          <a:p>
            <a:r>
              <a:rPr lang="en-US" altLang="zh-CN"/>
              <a:t>Traffic load on the network</a:t>
            </a:r>
          </a:p>
          <a:p>
            <a:r>
              <a:rPr lang="en-US" altLang="zh-CN"/>
              <a:t>Speed of network and machine</a:t>
            </a:r>
          </a:p>
          <a:p>
            <a:r>
              <a:rPr lang="en-US" altLang="zh-CN"/>
              <a:t>Efficiency of detection algorithm</a:t>
            </a:r>
          </a:p>
        </p:txBody>
      </p:sp>
    </p:spTree>
    <p:extLst>
      <p:ext uri="{BB962C8B-B14F-4D97-AF65-F5344CB8AC3E}">
        <p14:creationId xmlns:p14="http://schemas.microsoft.com/office/powerpoint/2010/main" val="1964853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4601" y="0"/>
            <a:ext cx="7313613" cy="1143000"/>
          </a:xfrm>
        </p:spPr>
        <p:txBody>
          <a:bodyPr/>
          <a:lstStyle/>
          <a:p>
            <a:r>
              <a:rPr lang="en-US" altLang="zh-CN"/>
              <a:t>Rules </a:t>
            </a:r>
          </a:p>
        </p:txBody>
      </p:sp>
      <p:sp>
        <p:nvSpPr>
          <p:cNvPr id="23555" name="Rectangle 3"/>
          <p:cNvSpPr>
            <a:spLocks noGrp="1" noChangeArrowheads="1"/>
          </p:cNvSpPr>
          <p:nvPr>
            <p:ph type="body" sz="half" idx="1"/>
          </p:nvPr>
        </p:nvSpPr>
        <p:spPr>
          <a:xfrm>
            <a:off x="2667000" y="1219200"/>
            <a:ext cx="8382000" cy="1219200"/>
          </a:xfrm>
        </p:spPr>
        <p:txBody>
          <a:bodyPr/>
          <a:lstStyle/>
          <a:p>
            <a:pPr>
              <a:lnSpc>
                <a:spcPct val="80000"/>
              </a:lnSpc>
            </a:pPr>
            <a:r>
              <a:rPr lang="en-US" altLang="zh-CN" sz="2100" dirty="0"/>
              <a:t>In a single line</a:t>
            </a:r>
          </a:p>
          <a:p>
            <a:pPr>
              <a:lnSpc>
                <a:spcPct val="80000"/>
              </a:lnSpc>
            </a:pPr>
            <a:r>
              <a:rPr lang="en-US" altLang="zh-CN" sz="2100" dirty="0"/>
              <a:t>Rules are created by known intrusion signatures. </a:t>
            </a:r>
          </a:p>
        </p:txBody>
      </p:sp>
      <p:pic>
        <p:nvPicPr>
          <p:cNvPr id="23578"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1" y="4495800"/>
            <a:ext cx="7504113" cy="196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9" name="Rectangle 27"/>
          <p:cNvSpPr>
            <a:spLocks noChangeArrowheads="1"/>
          </p:cNvSpPr>
          <p:nvPr/>
        </p:nvSpPr>
        <p:spPr bwMode="auto">
          <a:xfrm>
            <a:off x="1981200" y="2667000"/>
            <a:ext cx="4038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
              <a:defRPr sz="25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1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buSzPct val="65000"/>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l"/>
              <a:defRPr sz="1700">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9pPr>
          </a:lstStyle>
          <a:p>
            <a:pPr algn="ctr">
              <a:buFont typeface="Wingdings" panose="05000000000000000000" pitchFamily="2" charset="2"/>
              <a:buNone/>
            </a:pPr>
            <a:r>
              <a:rPr lang="en-US" altLang="zh-CN"/>
              <a:t>rule header</a:t>
            </a:r>
          </a:p>
        </p:txBody>
      </p:sp>
      <p:sp>
        <p:nvSpPr>
          <p:cNvPr id="23580" name="Rectangle 28"/>
          <p:cNvSpPr>
            <a:spLocks noChangeArrowheads="1"/>
          </p:cNvSpPr>
          <p:nvPr/>
        </p:nvSpPr>
        <p:spPr bwMode="auto">
          <a:xfrm>
            <a:off x="6019800" y="2667000"/>
            <a:ext cx="4038600" cy="533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2"/>
              </a:buClr>
              <a:buSzPct val="70000"/>
              <a:buFont typeface="Wingdings" panose="05000000000000000000" pitchFamily="2" charset="2"/>
              <a:buChar char="¡"/>
              <a:defRPr sz="2500">
                <a:solidFill>
                  <a:schemeClr val="tx1"/>
                </a:solidFill>
                <a:latin typeface="Verdana" panose="020B0604030504040204" pitchFamily="34"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l"/>
              <a:defRPr sz="2100">
                <a:solidFill>
                  <a:schemeClr val="tx1"/>
                </a:solidFill>
                <a:latin typeface="Verdana" panose="020B0604030504040204" pitchFamily="34" charset="0"/>
                <a:ea typeface="宋体" panose="02010600030101010101" pitchFamily="2" charset="-122"/>
              </a:defRPr>
            </a:lvl2pPr>
            <a:lvl3pPr marL="1143000" indent="-228600">
              <a:spcBef>
                <a:spcPct val="20000"/>
              </a:spcBef>
              <a:buClr>
                <a:schemeClr val="tx2"/>
              </a:buClr>
              <a:buSzPct val="65000"/>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l"/>
              <a:defRPr sz="1700">
                <a:solidFill>
                  <a:schemeClr val="tx1"/>
                </a:solidFill>
                <a:latin typeface="Verdana" panose="020B0604030504040204" pitchFamily="34" charset="0"/>
                <a:ea typeface="宋体" panose="02010600030101010101" pitchFamily="2" charset="-122"/>
              </a:defRPr>
            </a:lvl4pPr>
            <a:lvl5pPr marL="2057400" indent="-228600">
              <a:spcBef>
                <a:spcPct val="20000"/>
              </a:spcBef>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5pPr>
            <a:lvl6pPr marL="25146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6pPr>
            <a:lvl7pPr marL="29718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7pPr>
            <a:lvl8pPr marL="34290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8pPr>
            <a:lvl9pPr marL="3886200" indent="-228600" fontAlgn="base">
              <a:spcBef>
                <a:spcPct val="20000"/>
              </a:spcBef>
              <a:spcAft>
                <a:spcPct val="0"/>
              </a:spcAft>
              <a:buClr>
                <a:schemeClr val="tx2"/>
              </a:buClr>
              <a:buSzPct val="60000"/>
              <a:buFont typeface="Wingdings" panose="05000000000000000000" pitchFamily="2" charset="2"/>
              <a:buChar char="¡"/>
              <a:defRPr sz="1700">
                <a:solidFill>
                  <a:schemeClr val="tx1"/>
                </a:solidFill>
                <a:latin typeface="Verdana" panose="020B0604030504040204" pitchFamily="34" charset="0"/>
                <a:ea typeface="宋体" panose="02010600030101010101" pitchFamily="2" charset="-122"/>
              </a:defRPr>
            </a:lvl9pPr>
          </a:lstStyle>
          <a:p>
            <a:pPr algn="ctr">
              <a:buFont typeface="Wingdings" panose="05000000000000000000" pitchFamily="2" charset="2"/>
              <a:buNone/>
            </a:pPr>
            <a:r>
              <a:rPr lang="en-US" altLang="zh-CN"/>
              <a:t>rule options</a:t>
            </a:r>
          </a:p>
        </p:txBody>
      </p:sp>
      <p:sp>
        <p:nvSpPr>
          <p:cNvPr id="23582" name="Line 30"/>
          <p:cNvSpPr>
            <a:spLocks noChangeShapeType="1"/>
          </p:cNvSpPr>
          <p:nvPr/>
        </p:nvSpPr>
        <p:spPr bwMode="auto">
          <a:xfrm flipH="1">
            <a:off x="1828800" y="3276600"/>
            <a:ext cx="2057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3" name="Line 31"/>
          <p:cNvSpPr>
            <a:spLocks noChangeShapeType="1"/>
          </p:cNvSpPr>
          <p:nvPr/>
        </p:nvSpPr>
        <p:spPr bwMode="auto">
          <a:xfrm>
            <a:off x="4419600" y="3276600"/>
            <a:ext cx="2819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3584"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1" y="3733801"/>
            <a:ext cx="583882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0196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TotalTime>
  <Words>1506</Words>
  <Application>Microsoft Office PowerPoint</Application>
  <PresentationFormat>Widescreen</PresentationFormat>
  <Paragraphs>219</Paragraphs>
  <Slides>33</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3" baseType="lpstr">
      <vt:lpstr>Arial Unicode MS</vt:lpstr>
      <vt:lpstr>宋体</vt:lpstr>
      <vt:lpstr>Arial</vt:lpstr>
      <vt:lpstr>Calibri</vt:lpstr>
      <vt:lpstr>Calibri Light</vt:lpstr>
      <vt:lpstr>Courier New</vt:lpstr>
      <vt:lpstr>Verdana</vt:lpstr>
      <vt:lpstr>Wingdings</vt:lpstr>
      <vt:lpstr>Office Theme</vt:lpstr>
      <vt:lpstr>Bitmap Image</vt:lpstr>
      <vt:lpstr>Intrusion Detection </vt:lpstr>
      <vt:lpstr>Overview</vt:lpstr>
      <vt:lpstr>What’s snort?</vt:lpstr>
      <vt:lpstr>Snort </vt:lpstr>
      <vt:lpstr>Snort architecture</vt:lpstr>
      <vt:lpstr>Snort components</vt:lpstr>
      <vt:lpstr>Logical components of snort</vt:lpstr>
      <vt:lpstr>Detection engine</vt:lpstr>
      <vt:lpstr>Rules </vt:lpstr>
      <vt:lpstr>Snort Rule</vt:lpstr>
      <vt:lpstr>Snort Rules</vt:lpstr>
      <vt:lpstr>Snort Rules</vt:lpstr>
      <vt:lpstr>Snort Rules</vt:lpstr>
      <vt:lpstr>Snort Rules</vt:lpstr>
      <vt:lpstr>Snort Rules</vt:lpstr>
      <vt:lpstr>Detection engine order to scan the rules</vt:lpstr>
      <vt:lpstr>Challenges with snort</vt:lpstr>
      <vt:lpstr>Snort</vt:lpstr>
      <vt:lpstr>Snort</vt:lpstr>
      <vt:lpstr>Snort</vt:lpstr>
      <vt:lpstr>Snort</vt:lpstr>
      <vt:lpstr>Snort</vt:lpstr>
      <vt:lpstr>Snort</vt:lpstr>
      <vt:lpstr>Snort</vt:lpstr>
      <vt:lpstr>Snort</vt:lpstr>
      <vt:lpstr>Switch SPAN</vt:lpstr>
      <vt:lpstr>PowerPoint Presentation</vt:lpstr>
      <vt:lpstr>Switch Configuration Example</vt:lpstr>
      <vt:lpstr>Switch Configuration Example</vt:lpstr>
      <vt:lpstr>Switch Configuration Example</vt:lpstr>
      <vt:lpstr>PowerPoint Presentation</vt:lpstr>
      <vt:lpstr>Switch Configuration Example</vt:lpstr>
      <vt:lpstr>IOC tools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Detection</dc:title>
  <dc:creator>Deval Shah</dc:creator>
  <cp:lastModifiedBy>Deval Shah</cp:lastModifiedBy>
  <cp:revision>55</cp:revision>
  <dcterms:created xsi:type="dcterms:W3CDTF">2015-05-11T00:22:46Z</dcterms:created>
  <dcterms:modified xsi:type="dcterms:W3CDTF">2015-05-20T18:38:53Z</dcterms:modified>
</cp:coreProperties>
</file>