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515" r:id="rId3"/>
    <p:sldId id="516" r:id="rId4"/>
    <p:sldId id="517" r:id="rId5"/>
    <p:sldId id="519" r:id="rId6"/>
    <p:sldId id="520" r:id="rId7"/>
    <p:sldId id="529" r:id="rId8"/>
    <p:sldId id="521" r:id="rId9"/>
    <p:sldId id="528" r:id="rId10"/>
    <p:sldId id="522" r:id="rId11"/>
    <p:sldId id="523" r:id="rId12"/>
    <p:sldId id="524" r:id="rId13"/>
    <p:sldId id="531" r:id="rId14"/>
    <p:sldId id="532" r:id="rId15"/>
    <p:sldId id="530" r:id="rId16"/>
    <p:sldId id="525" r:id="rId17"/>
    <p:sldId id="526" r:id="rId18"/>
    <p:sldId id="345" r:id="rId19"/>
    <p:sldId id="533" r:id="rId20"/>
    <p:sldId id="512" r:id="rId21"/>
    <p:sldId id="541" r:id="rId22"/>
    <p:sldId id="348" r:id="rId23"/>
    <p:sldId id="368" r:id="rId24"/>
    <p:sldId id="542" r:id="rId25"/>
    <p:sldId id="543" r:id="rId26"/>
    <p:sldId id="513" r:id="rId27"/>
    <p:sldId id="346" r:id="rId28"/>
    <p:sldId id="535" r:id="rId29"/>
    <p:sldId id="534" r:id="rId30"/>
    <p:sldId id="540" r:id="rId31"/>
    <p:sldId id="352" r:id="rId32"/>
    <p:sldId id="539" r:id="rId33"/>
    <p:sldId id="4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54" autoAdjust="0"/>
  </p:normalViewPr>
  <p:slideViewPr>
    <p:cSldViewPr snapToGrid="0" snapToObjects="1"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C118C-F47A-4743-B8B0-EC4CAE7A4D8C}" type="datetime1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A6BC1-C7A8-254A-A948-9F658682C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170C-7E2E-8B4D-9213-AF8AC4848545}" type="datetime1">
              <a:rPr lang="en-US" smtClean="0"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0539A-8EBB-D04B-A5C7-CB7E7939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18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0539A-8EBB-D04B-A5C7-CB7E793921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2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E3E384-AF1A-874D-BF95-C223F959FBEB}" type="slidenum">
              <a:rPr lang="en-US" sz="1000">
                <a:latin typeface="Times New Roman" charset="0"/>
              </a:rPr>
              <a:pPr/>
              <a:t>33</a:t>
            </a:fld>
            <a:endParaRPr lang="en-US" sz="100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470650"/>
            <a:ext cx="6477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A6A6A6"/>
                </a:solidFill>
              </a:defRPr>
            </a:lvl1pPr>
          </a:lstStyle>
          <a:p>
            <a:fld id="{CF3F3B5D-080C-4020-A77F-F62B4E0544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4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F3B5D-080C-4020-A77F-F62B4E05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6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F3B5D-080C-4020-A77F-F62B4E05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9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F3B5D-080C-4020-A77F-F62B4E05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F3B5D-080C-4020-A77F-F62B4E05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F3B5D-080C-4020-A77F-F62B4E05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F3B5D-080C-4020-A77F-F62B4E05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0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F3B5D-080C-4020-A77F-F62B4E05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F3B5D-080C-4020-A77F-F62B4E05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2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F3B5D-080C-4020-A77F-F62B4E05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0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3F3B5D-080C-4020-A77F-F62B4E054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6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18100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MIS 5214 Security Architecture</a:t>
            </a:r>
          </a:p>
          <a:p>
            <a:r>
              <a:rPr lang="en-US" sz="1200" i="1" dirty="0" smtClean="0">
                <a:solidFill>
                  <a:schemeClr val="bg1">
                    <a:lumMod val="65000"/>
                  </a:schemeClr>
                </a:solidFill>
              </a:rPr>
              <a:t>Greg Senko</a:t>
            </a:r>
            <a:endParaRPr 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7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ue90933@temple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tue90933@temple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60" y="2130425"/>
            <a:ext cx="917402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Architecture</a:t>
            </a:r>
            <a:br>
              <a:rPr lang="en-US" dirty="0" smtClean="0"/>
            </a:br>
            <a:r>
              <a:rPr lang="en-US" sz="4000" dirty="0" smtClean="0"/>
              <a:t>- Week </a:t>
            </a:r>
            <a:r>
              <a:rPr lang="en-US" sz="4000" dirty="0"/>
              <a:t>2</a:t>
            </a:r>
            <a:r>
              <a:rPr lang="en-US" sz="4000" dirty="0" smtClean="0"/>
              <a:t> -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Introduction to Security Architecture </a:t>
            </a:r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http://</a:t>
            </a:r>
            <a:r>
              <a:rPr lang="en-US" sz="3600" dirty="0" err="1"/>
              <a:t>community.mis.temple.edu</a:t>
            </a:r>
            <a:r>
              <a:rPr lang="en-US" sz="3600" dirty="0"/>
              <a:t>/</a:t>
            </a:r>
            <a:r>
              <a:rPr lang="en-US" sz="3600" dirty="0" smtClean="0"/>
              <a:t>mis5214s2015/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33700" y="3009900"/>
            <a:ext cx="231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blog page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8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will do two formal cases that require a written analysis</a:t>
            </a:r>
          </a:p>
          <a:p>
            <a:r>
              <a:rPr lang="en-US" dirty="0" smtClean="0"/>
              <a:t>To complete this requirement you must:</a:t>
            </a:r>
          </a:p>
          <a:p>
            <a:pPr lvl="1"/>
            <a:r>
              <a:rPr lang="en-US" dirty="0" smtClean="0"/>
              <a:t>Address the questions I will provide</a:t>
            </a:r>
          </a:p>
          <a:p>
            <a:pPr lvl="1"/>
            <a:r>
              <a:rPr lang="en-US" dirty="0" smtClean="0"/>
              <a:t>Do a one page report exploring the issues</a:t>
            </a:r>
          </a:p>
          <a:p>
            <a:pPr lvl="1"/>
            <a:r>
              <a:rPr lang="en-US" dirty="0" smtClean="0"/>
              <a:t>Single spaced, 11 </a:t>
            </a:r>
            <a:r>
              <a:rPr lang="en-US" dirty="0" err="1" smtClean="0"/>
              <a:t>pt</a:t>
            </a:r>
            <a:r>
              <a:rPr lang="en-US" dirty="0" smtClean="0"/>
              <a:t> Times Roman, 1” margins</a:t>
            </a:r>
          </a:p>
          <a:p>
            <a:pPr lvl="1"/>
            <a:r>
              <a:rPr lang="en-US" dirty="0" smtClean="0"/>
              <a:t>Post on the class blog by midnight</a:t>
            </a:r>
            <a:r>
              <a:rPr lang="en-US" dirty="0"/>
              <a:t> </a:t>
            </a:r>
            <a:r>
              <a:rPr lang="en-US" dirty="0" smtClean="0"/>
              <a:t>the Tuesday before the class meets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and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</a:p>
          <a:p>
            <a:pPr lvl="1"/>
            <a:r>
              <a:rPr lang="en-US" dirty="0" smtClean="0"/>
              <a:t>One Mid-term Exam</a:t>
            </a:r>
          </a:p>
          <a:p>
            <a:pPr lvl="1"/>
            <a:r>
              <a:rPr lang="en-US" dirty="0" smtClean="0"/>
              <a:t>Final Examination</a:t>
            </a:r>
          </a:p>
          <a:p>
            <a:r>
              <a:rPr lang="en-US" dirty="0" smtClean="0"/>
              <a:t>Weekly Quiz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ractice </a:t>
            </a:r>
            <a:r>
              <a:rPr lang="en-US" dirty="0"/>
              <a:t>exam </a:t>
            </a:r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Grades for quiz do not count </a:t>
            </a:r>
          </a:p>
          <a:p>
            <a:pPr lvl="1"/>
            <a:r>
              <a:rPr lang="en-US" dirty="0" smtClean="0"/>
              <a:t>Taking the quiz counts toward participation score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9627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Your </a:t>
            </a:r>
            <a:r>
              <a:rPr lang="en-US" dirty="0"/>
              <a:t>work over the semester will lead-up to your ability to represent an enterprise security architecture solution as a diagram or diagrams with annotations. The project involves depicting a Security Architecture for one of the following businesses: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Financial </a:t>
            </a:r>
            <a:r>
              <a:rPr lang="en-US" dirty="0"/>
              <a:t>(Bank, brokerage, Insurer, etc.)</a:t>
            </a:r>
          </a:p>
          <a:p>
            <a:r>
              <a:rPr lang="en-US" dirty="0"/>
              <a:t>Hospital/Medical Services</a:t>
            </a:r>
          </a:p>
          <a:p>
            <a:r>
              <a:rPr lang="en-US" dirty="0"/>
              <a:t>Pharmaceutical/Chemical</a:t>
            </a:r>
          </a:p>
          <a:p>
            <a:r>
              <a:rPr lang="en-US" dirty="0"/>
              <a:t>Social Media Company</a:t>
            </a:r>
          </a:p>
          <a:p>
            <a:r>
              <a:rPr lang="en-US" dirty="0"/>
              <a:t>Energy Company (Electrical Utility, Oil Company, Solar, Wind, etc.)</a:t>
            </a:r>
          </a:p>
          <a:p>
            <a:r>
              <a:rPr lang="en-US" dirty="0"/>
              <a:t>Manufacturer (Automobile, Computer, Consumer Electronics, etc.)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108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Semester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There are 2 milestone deliverables for the project: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Milestone 1</a:t>
            </a:r>
            <a:r>
              <a:rPr lang="en-US" b="1" dirty="0">
                <a:solidFill>
                  <a:srgbClr val="3366FF"/>
                </a:solidFill>
              </a:rPr>
              <a:t>:</a:t>
            </a:r>
            <a:r>
              <a:rPr lang="en-US" dirty="0">
                <a:solidFill>
                  <a:srgbClr val="3366FF"/>
                </a:solidFill>
              </a:rPr>
              <a:t> Project Abstract, Goals and Approach</a:t>
            </a:r>
            <a:endParaRPr lang="en-US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marL="400050" lvl="1" indent="0">
              <a:buNone/>
            </a:pPr>
            <a:r>
              <a:rPr lang="en-US" sz="2500" dirty="0"/>
              <a:t>Submissions due no later than </a:t>
            </a:r>
            <a:r>
              <a:rPr lang="en-US" sz="2500" b="1" dirty="0"/>
              <a:t>Wednesday at noon the week before the mid-term exam</a:t>
            </a:r>
            <a:r>
              <a:rPr lang="en-US" sz="2500" dirty="0"/>
              <a:t> as an email attachment or attachments to my </a:t>
            </a:r>
            <a:r>
              <a:rPr lang="en-US" sz="2500" u="sng" dirty="0">
                <a:hlinkClick r:id="rId2"/>
              </a:rPr>
              <a:t>tue90933@temple.edu</a:t>
            </a:r>
            <a:r>
              <a:rPr lang="en-US" sz="2500" dirty="0"/>
              <a:t> address.</a:t>
            </a:r>
            <a:br>
              <a:rPr lang="en-US" sz="2500" dirty="0"/>
            </a:br>
            <a:endParaRPr lang="en-US" sz="2500" dirty="0" smtClean="0"/>
          </a:p>
          <a:p>
            <a:pPr marL="0" indent="0">
              <a:buNone/>
            </a:pPr>
            <a:r>
              <a:rPr lang="en-US" b="1" dirty="0" smtClean="0"/>
              <a:t>Milestone </a:t>
            </a:r>
            <a:r>
              <a:rPr lang="en-US" b="1" dirty="0"/>
              <a:t>2:</a:t>
            </a:r>
            <a:r>
              <a:rPr lang="en-US" dirty="0"/>
              <a:t> </a:t>
            </a:r>
            <a:r>
              <a:rPr lang="en-US" dirty="0">
                <a:solidFill>
                  <a:srgbClr val="3366FF"/>
                </a:solidFill>
              </a:rPr>
              <a:t>Architectural diagrams and annotations</a:t>
            </a:r>
            <a:endParaRPr lang="en-US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marL="400050" lvl="1" indent="0">
              <a:buNone/>
            </a:pPr>
            <a:r>
              <a:rPr lang="en-US" sz="2500" dirty="0"/>
              <a:t>Submissions due no later than </a:t>
            </a:r>
            <a:r>
              <a:rPr lang="en-US" sz="2500" b="1" dirty="0"/>
              <a:t>Wednesday at noon the week before the final exam</a:t>
            </a:r>
            <a:r>
              <a:rPr lang="en-US" sz="2500" dirty="0"/>
              <a:t> as an email attachment or attachments to my </a:t>
            </a:r>
            <a:r>
              <a:rPr lang="en-US" sz="2500" u="sng" dirty="0">
                <a:hlinkClick r:id="rId2"/>
              </a:rPr>
              <a:t>tue90933@temple.edu</a:t>
            </a:r>
            <a:r>
              <a:rPr lang="en-US" sz="2500" dirty="0"/>
              <a:t> address.</a:t>
            </a:r>
            <a:endParaRPr lang="en-US" sz="2500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0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Class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Student-led discussion</a:t>
            </a:r>
          </a:p>
          <a:p>
            <a:pPr lvl="1"/>
            <a:r>
              <a:rPr lang="en-US" dirty="0" smtClean="0"/>
              <a:t>Explain that week’s diagram</a:t>
            </a:r>
          </a:p>
          <a:p>
            <a:pPr lvl="1"/>
            <a:r>
              <a:rPr lang="en-US" dirty="0" smtClean="0"/>
              <a:t>Answer Questions, Facilitate Discussion</a:t>
            </a:r>
          </a:p>
          <a:p>
            <a:r>
              <a:rPr lang="en-US" dirty="0" smtClean="0"/>
              <a:t>Class discussion – reading assignments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smtClean="0"/>
              <a:t>Weekly Quiz</a:t>
            </a:r>
          </a:p>
        </p:txBody>
      </p:sp>
    </p:spTree>
    <p:extLst>
      <p:ext uri="{BB962C8B-B14F-4D97-AF65-F5344CB8AC3E}">
        <p14:creationId xmlns:p14="http://schemas.microsoft.com/office/powerpoint/2010/main" val="594108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5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Semester Schedule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934168"/>
            <a:ext cx="7605144" cy="5411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6768"/>
            <a:ext cx="737728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06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8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Semester Schedule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901699"/>
            <a:ext cx="7296372" cy="519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84300"/>
            <a:ext cx="7023100" cy="48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5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9815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Security Architecture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2100" y="1166462"/>
            <a:ext cx="85217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 Devising the means of managing the secure implementation </a:t>
            </a:r>
            <a:r>
              <a:rPr lang="en-US" sz="2800" i="1" dirty="0"/>
              <a:t>between </a:t>
            </a:r>
            <a:r>
              <a:rPr lang="en-US" sz="2800" i="1" dirty="0" smtClean="0"/>
              <a:t>business processes in the enterprise system context is a principle mission of security architecture. The security architecture context encompasses </a:t>
            </a:r>
            <a:r>
              <a:rPr lang="en-US" sz="2800" i="1" dirty="0"/>
              <a:t>the </a:t>
            </a:r>
            <a:r>
              <a:rPr lang="en-US" sz="2800" i="1" dirty="0" smtClean="0"/>
              <a:t>complete business context </a:t>
            </a:r>
            <a:r>
              <a:rPr lang="en-US" sz="2800" i="1" dirty="0"/>
              <a:t>more than any other </a:t>
            </a:r>
            <a:r>
              <a:rPr lang="en-US" sz="2800" i="1" dirty="0" smtClean="0"/>
              <a:t>business discipline</a:t>
            </a:r>
            <a:r>
              <a:rPr lang="en-US" sz="2800" i="1" dirty="0"/>
              <a:t>.</a:t>
            </a:r>
            <a:br>
              <a:rPr lang="en-US" sz="2800" i="1" dirty="0"/>
            </a:br>
            <a:r>
              <a:rPr lang="en-US" sz="2800" i="1" dirty="0"/>
              <a:t/>
            </a:r>
            <a:br>
              <a:rPr lang="en-US" sz="2800" i="1" dirty="0"/>
            </a:br>
            <a:r>
              <a:rPr lang="en-US" sz="2800" i="1" dirty="0"/>
              <a:t>Security </a:t>
            </a:r>
            <a:r>
              <a:rPr lang="en-US" sz="2800" i="1" dirty="0" smtClean="0"/>
              <a:t>architecture therefore </a:t>
            </a:r>
            <a:r>
              <a:rPr lang="en-US" sz="2800" i="1" dirty="0"/>
              <a:t>focuses on the development of security solutions based on the mapping among the control </a:t>
            </a:r>
            <a:r>
              <a:rPr lang="en-US" sz="2800" i="1" dirty="0" smtClean="0"/>
              <a:t>architectures, </a:t>
            </a:r>
            <a:r>
              <a:rPr lang="en-US" sz="2800" i="1" dirty="0"/>
              <a:t>protection processes and systems life cycles in a business </a:t>
            </a:r>
            <a:r>
              <a:rPr lang="en-US" sz="2800" i="1" dirty="0" smtClean="0"/>
              <a:t>context.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906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mean by security architecture?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approached from a number of perspectives</a:t>
            </a:r>
          </a:p>
          <a:p>
            <a:r>
              <a:rPr lang="en-US" dirty="0" smtClean="0"/>
              <a:t>Security architecture exists in a business context</a:t>
            </a:r>
          </a:p>
          <a:p>
            <a:r>
              <a:rPr lang="en-US" dirty="0" smtClean="0"/>
              <a:t>Security architecture is typically an afterthought in an existing systems context</a:t>
            </a:r>
          </a:p>
          <a:p>
            <a:r>
              <a:rPr lang="en-US" dirty="0" smtClean="0"/>
              <a:t>A top-down approach is optimal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86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896" y="1377705"/>
            <a:ext cx="759290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Course Objectives</a:t>
            </a:r>
          </a:p>
          <a:p>
            <a:r>
              <a:rPr lang="en-US" dirty="0" smtClean="0"/>
              <a:t>Readings</a:t>
            </a:r>
          </a:p>
          <a:p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Participation &amp; Weekly Assignments</a:t>
            </a:r>
          </a:p>
          <a:p>
            <a:pPr lvl="1"/>
            <a:r>
              <a:rPr lang="en-US" dirty="0" smtClean="0"/>
              <a:t>Class Blog</a:t>
            </a:r>
          </a:p>
          <a:p>
            <a:pPr lvl="1"/>
            <a:r>
              <a:rPr lang="en-US" dirty="0" smtClean="0"/>
              <a:t>Exams and Quizzes</a:t>
            </a:r>
          </a:p>
          <a:p>
            <a:pPr lvl="1"/>
            <a:r>
              <a:rPr lang="en-US" dirty="0" smtClean="0"/>
              <a:t>Semester Project</a:t>
            </a:r>
          </a:p>
          <a:p>
            <a:r>
              <a:rPr lang="en-US" dirty="0"/>
              <a:t>Typical Class Session</a:t>
            </a:r>
          </a:p>
          <a:p>
            <a:r>
              <a:rPr lang="en-US" dirty="0" smtClean="0"/>
              <a:t>Semester Schedule</a:t>
            </a:r>
          </a:p>
          <a:p>
            <a:r>
              <a:rPr lang="en-US" dirty="0" smtClean="0"/>
              <a:t>Review of Week 1</a:t>
            </a:r>
          </a:p>
          <a:p>
            <a:r>
              <a:rPr lang="en-US" dirty="0" smtClean="0"/>
              <a:t>Week 2: </a:t>
            </a:r>
            <a:r>
              <a:rPr lang="en-US" dirty="0"/>
              <a:t>Introduction to Security Architecture </a:t>
            </a:r>
          </a:p>
        </p:txBody>
      </p:sp>
    </p:spTree>
    <p:extLst>
      <p:ext uri="{BB962C8B-B14F-4D97-AF65-F5344CB8AC3E}">
        <p14:creationId xmlns:p14="http://schemas.microsoft.com/office/powerpoint/2010/main" val="17126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88900" y="-298383"/>
            <a:ext cx="92329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/>
              </a:rPr>
              <a:t>Enterprise Architecture Context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888999"/>
            <a:ext cx="8267699" cy="5282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7088" y="6100986"/>
            <a:ext cx="1544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Source: Wikipedia 2014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9862"/>
            <a:ext cx="8229600" cy="1143000"/>
          </a:xfrm>
        </p:spPr>
        <p:txBody>
          <a:bodyPr/>
          <a:lstStyle/>
          <a:p>
            <a:r>
              <a:rPr lang="en-US" dirty="0" smtClean="0"/>
              <a:t>Security Process Context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6700" y="5935627"/>
            <a:ext cx="1679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Source: Oracle Corp.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9" y="1269999"/>
            <a:ext cx="7451281" cy="46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0962"/>
            <a:ext cx="8229600" cy="1143000"/>
          </a:xfrm>
        </p:spPr>
        <p:txBody>
          <a:bodyPr/>
          <a:lstStyle/>
          <a:p>
            <a:r>
              <a:rPr lang="en-US" dirty="0" smtClean="0"/>
              <a:t>Device </a:t>
            </a:r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S</a:t>
            </a:r>
            <a:r>
              <a:rPr lang="en-US" dirty="0" smtClean="0"/>
              <a:t>ecurity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39800"/>
            <a:ext cx="8034691" cy="53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7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 from here?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24297" y="1600200"/>
            <a:ext cx="65836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Business Objectives</a:t>
            </a:r>
            <a:endParaRPr lang="en-US" dirty="0" smtClean="0"/>
          </a:p>
          <a:p>
            <a:r>
              <a:rPr lang="en-US" dirty="0" smtClean="0"/>
              <a:t>Systems Context</a:t>
            </a:r>
          </a:p>
          <a:p>
            <a:r>
              <a:rPr lang="en-US" dirty="0" smtClean="0"/>
              <a:t>Formal Frameworks</a:t>
            </a:r>
          </a:p>
          <a:p>
            <a:r>
              <a:rPr lang="en-US" dirty="0" smtClean="0"/>
              <a:t>Standard Topographies</a:t>
            </a:r>
          </a:p>
          <a:p>
            <a:r>
              <a:rPr lang="en-US" dirty="0" smtClean="0"/>
              <a:t>Reference Architectures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79462"/>
          </a:xfrm>
        </p:spPr>
        <p:txBody>
          <a:bodyPr>
            <a:normAutofit/>
          </a:bodyPr>
          <a:lstStyle/>
          <a:p>
            <a:r>
              <a:rPr lang="en-US" dirty="0" smtClean="0"/>
              <a:t>Security Architecture Context*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Knowledge of IT security principles and practices</a:t>
            </a:r>
          </a:p>
          <a:p>
            <a:r>
              <a:rPr lang="en-US" dirty="0" smtClean="0"/>
              <a:t>Subject </a:t>
            </a:r>
            <a:r>
              <a:rPr lang="en-US" dirty="0"/>
              <a:t>Matter Expert in </a:t>
            </a:r>
            <a:r>
              <a:rPr lang="en-US" dirty="0" smtClean="0"/>
              <a:t>remote access (Citrix) </a:t>
            </a:r>
            <a:r>
              <a:rPr lang="en-US" dirty="0"/>
              <a:t>technologies</a:t>
            </a:r>
          </a:p>
          <a:p>
            <a:r>
              <a:rPr lang="en-US" dirty="0" smtClean="0"/>
              <a:t>Experience </a:t>
            </a:r>
            <a:r>
              <a:rPr lang="en-US" dirty="0"/>
              <a:t>with Network </a:t>
            </a:r>
            <a:r>
              <a:rPr lang="en-US" dirty="0" smtClean="0"/>
              <a:t>Design</a:t>
            </a:r>
            <a:endParaRPr lang="en-US" dirty="0"/>
          </a:p>
          <a:p>
            <a:r>
              <a:rPr lang="en-US" dirty="0" smtClean="0"/>
              <a:t>Experience </a:t>
            </a:r>
            <a:r>
              <a:rPr lang="en-US" dirty="0"/>
              <a:t>with Unix, Linux, and Microsoft Windows server operating </a:t>
            </a:r>
            <a:r>
              <a:rPr lang="en-US" dirty="0" smtClean="0"/>
              <a:t>systems</a:t>
            </a:r>
            <a:endParaRPr lang="en-US" dirty="0"/>
          </a:p>
          <a:p>
            <a:r>
              <a:rPr lang="en-US" dirty="0" smtClean="0"/>
              <a:t>Experience </a:t>
            </a:r>
            <a:r>
              <a:rPr lang="en-US" dirty="0"/>
              <a:t>with administering, or integrating with, relational database management </a:t>
            </a:r>
            <a:r>
              <a:rPr lang="en-US" dirty="0" smtClean="0"/>
              <a:t>systems</a:t>
            </a:r>
            <a:endParaRPr lang="en-US" dirty="0"/>
          </a:p>
          <a:p>
            <a:r>
              <a:rPr lang="en-US" dirty="0" smtClean="0"/>
              <a:t>Experience </a:t>
            </a:r>
            <a:r>
              <a:rPr lang="en-US" dirty="0"/>
              <a:t>creating data center capacity management </a:t>
            </a:r>
            <a:r>
              <a:rPr lang="en-US" dirty="0" smtClean="0"/>
              <a:t>plans</a:t>
            </a:r>
            <a:endParaRPr lang="en-US" dirty="0"/>
          </a:p>
          <a:p>
            <a:r>
              <a:rPr lang="en-US" dirty="0" smtClean="0"/>
              <a:t>In-depth </a:t>
            </a:r>
            <a:r>
              <a:rPr lang="en-US" dirty="0"/>
              <a:t>knowledge of enterprise scale storage platforms (e.g. SAN, NAS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Management </a:t>
            </a:r>
            <a:r>
              <a:rPr lang="en-US" dirty="0"/>
              <a:t>and/or design of virtualization platforms (e.g. VMWare ESX, KVM, </a:t>
            </a:r>
            <a:r>
              <a:rPr lang="en-US" dirty="0" err="1"/>
              <a:t>Xen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In</a:t>
            </a:r>
            <a:r>
              <a:rPr lang="en-US" dirty="0"/>
              <a:t>-depth knowledge of web services (e.g. SOA, SAML, REST, SOAP, HTTP, HTTPS, UDDI, SSL, TLS, XML, WSDL, ESB</a:t>
            </a:r>
            <a:r>
              <a:rPr lang="en-US" dirty="0" smtClean="0"/>
              <a:t>)</a:t>
            </a:r>
            <a:r>
              <a:rPr lang="en-US" dirty="0"/>
              <a:t>	j.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1014" y="1043243"/>
            <a:ext cx="1459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From a recent job post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27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Familiarity with SQL</a:t>
            </a:r>
            <a:r>
              <a:rPr lang="en-US" dirty="0"/>
              <a:t>, ORACLE, </a:t>
            </a:r>
            <a:r>
              <a:rPr lang="en-US" dirty="0" smtClean="0"/>
              <a:t>SYBASE</a:t>
            </a:r>
          </a:p>
          <a:p>
            <a:r>
              <a:rPr lang="en-US" dirty="0" smtClean="0"/>
              <a:t>Extensive </a:t>
            </a:r>
            <a:r>
              <a:rPr lang="en-US" dirty="0"/>
              <a:t>troubleshooting and logical </a:t>
            </a:r>
            <a:r>
              <a:rPr lang="en-US" dirty="0" smtClean="0"/>
              <a:t>skills</a:t>
            </a:r>
            <a:endParaRPr lang="en-US" dirty="0"/>
          </a:p>
          <a:p>
            <a:r>
              <a:rPr lang="en-US" dirty="0" smtClean="0"/>
              <a:t>Experience </a:t>
            </a:r>
            <a:r>
              <a:rPr lang="en-US" dirty="0"/>
              <a:t>with Cloud architectures and </a:t>
            </a:r>
            <a:r>
              <a:rPr lang="en-US" dirty="0" smtClean="0"/>
              <a:t>technologies</a:t>
            </a:r>
            <a:endParaRPr lang="en-US" dirty="0"/>
          </a:p>
          <a:p>
            <a:r>
              <a:rPr lang="en-US" dirty="0" smtClean="0"/>
              <a:t>Knowledge </a:t>
            </a:r>
            <a:r>
              <a:rPr lang="en-US" dirty="0"/>
              <a:t>of systems integration principles and practices as well as interoperability </a:t>
            </a:r>
            <a:r>
              <a:rPr lang="en-US" dirty="0" smtClean="0"/>
              <a:t>concepts</a:t>
            </a:r>
            <a:endParaRPr lang="en-US" dirty="0"/>
          </a:p>
          <a:p>
            <a:r>
              <a:rPr lang="en-US" dirty="0" smtClean="0"/>
              <a:t>Experience </a:t>
            </a:r>
            <a:r>
              <a:rPr lang="en-US" dirty="0"/>
              <a:t>with enterprise architecture </a:t>
            </a:r>
            <a:r>
              <a:rPr lang="en-US" dirty="0" smtClean="0"/>
              <a:t>processes</a:t>
            </a:r>
            <a:endParaRPr lang="en-US" dirty="0"/>
          </a:p>
          <a:p>
            <a:r>
              <a:rPr lang="en-US" dirty="0" smtClean="0"/>
              <a:t>Knowledge </a:t>
            </a:r>
            <a:r>
              <a:rPr lang="en-US" dirty="0"/>
              <a:t>of LDAP and LDAP design and </a:t>
            </a:r>
            <a:r>
              <a:rPr lang="en-US" dirty="0" smtClean="0"/>
              <a:t>integration</a:t>
            </a:r>
            <a:endParaRPr lang="en-US" dirty="0"/>
          </a:p>
          <a:p>
            <a:r>
              <a:rPr lang="en-US" dirty="0" smtClean="0"/>
              <a:t>Knowledge </a:t>
            </a:r>
            <a:r>
              <a:rPr lang="en-US" dirty="0"/>
              <a:t>of Citrix and/or </a:t>
            </a:r>
            <a:r>
              <a:rPr lang="en-US" dirty="0" err="1"/>
              <a:t>VMWare</a:t>
            </a:r>
            <a:r>
              <a:rPr lang="en-US" dirty="0"/>
              <a:t> View software and technology</a:t>
            </a:r>
          </a:p>
          <a:p>
            <a:r>
              <a:rPr lang="en-US" dirty="0" smtClean="0"/>
              <a:t>Knowledge </a:t>
            </a:r>
            <a:r>
              <a:rPr lang="en-US" dirty="0"/>
              <a:t>of architecture and infrastructure lifecycle management </a:t>
            </a:r>
            <a:r>
              <a:rPr lang="en-US" dirty="0" smtClean="0"/>
              <a:t>plans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22238"/>
            <a:ext cx="8229600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Security Architecture Context*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1014" y="1043243"/>
            <a:ext cx="1459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From a recent job post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61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6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SAMSA Security </a:t>
            </a:r>
            <a:r>
              <a:rPr lang="en-US" dirty="0"/>
              <a:t>Service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Management </a:t>
            </a:r>
            <a:r>
              <a:rPr lang="en-US" dirty="0"/>
              <a:t>Architecture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414279"/>
              </p:ext>
            </p:extLst>
          </p:nvPr>
        </p:nvGraphicFramePr>
        <p:xfrm>
          <a:off x="457200" y="1392238"/>
          <a:ext cx="8443738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8205"/>
                <a:gridCol w="649553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Contextual</a:t>
                      </a:r>
                      <a:endParaRPr lang="en-US" sz="2400" i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Business driver development, business risk assessment, service management, relationship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management, point-of-supply management and performance management.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Conceptual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Layer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Developing the Business Attributes Profile, developing operational risk management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objectives through risk assessment, service delivery planning, defining service management roles, responsibilities, liabilities and cultural values, service portfolio management, planning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and maintaining the service catalogue and managing service performance criteria and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targets (service level definition).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Logical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Layer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Physical access control and monitoring system, intrusion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detection and alarm system, fire detection and suppression system, uninterrupted</a:t>
                      </a:r>
                    </a:p>
                    <a:p>
                      <a:r>
                        <a:rPr lang="en-US" sz="1400" dirty="0" smtClean="0"/>
                        <a:t>power supply, heating / ventilation / air conditioning system (HVAC), disk mirroring,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data backup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Physical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Layer 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Asset management, policy management, service delivery management, service customer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support, service catalogue management, and service evaluation management.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Component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Layer 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Tool protection, operational risk management tools, tool deployment, personnel deployment,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security management tools and service monitoring tools.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99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Control Types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02491"/>
              </p:ext>
            </p:extLst>
          </p:nvPr>
        </p:nvGraphicFramePr>
        <p:xfrm>
          <a:off x="547862" y="1449567"/>
          <a:ext cx="7732322" cy="441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0538"/>
                <a:gridCol w="499178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/>
                        <a:t>Administrative Controls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Facility selection, facility construction and</a:t>
                      </a:r>
                    </a:p>
                    <a:p>
                      <a:r>
                        <a:rPr lang="en-US" dirty="0" smtClean="0"/>
                        <a:t>management, personnel control, evacuation procedure, system shutdown procedure,</a:t>
                      </a:r>
                    </a:p>
                    <a:p>
                      <a:r>
                        <a:rPr lang="en-US" dirty="0" smtClean="0"/>
                        <a:t>fire suppression procedure, handling procedures for other exceptions such 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hardware failure, bomb threats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/>
                        <a:t>Physical Controls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Facility construction material, key and lock, access card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reader, fences, lighting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/>
                        <a:t>Technical Controls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access control and monitoring system, intrusion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detection and alarm system, fire detection and suppression system, uninterrupted</a:t>
                      </a:r>
                    </a:p>
                    <a:p>
                      <a:r>
                        <a:rPr lang="en-US" dirty="0" smtClean="0"/>
                        <a:t>power supply, heating / ventilation / air conditioning system (HVAC), disk mirroring,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data backup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110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Lifecycle</a:t>
            </a:r>
          </a:p>
          <a:p>
            <a:r>
              <a:rPr lang="en-US" dirty="0" smtClean="0"/>
              <a:t>Continuous improvement</a:t>
            </a:r>
          </a:p>
          <a:p>
            <a:r>
              <a:rPr lang="en-US" dirty="0"/>
              <a:t> </a:t>
            </a:r>
            <a:r>
              <a:rPr lang="en-US" dirty="0" smtClean="0"/>
              <a:t>- different from building a building</a:t>
            </a:r>
          </a:p>
          <a:p>
            <a:pPr lvl="1"/>
            <a:r>
              <a:rPr lang="en-US" dirty="0" smtClean="0"/>
              <a:t>Building an ecosystem</a:t>
            </a:r>
          </a:p>
          <a:p>
            <a:pPr lvl="2"/>
            <a:r>
              <a:rPr lang="en-US" dirty="0" smtClean="0"/>
              <a:t>Refer the design principle's book ??? </a:t>
            </a:r>
            <a:br>
              <a:rPr lang="en-US" dirty="0" smtClean="0"/>
            </a:br>
            <a:r>
              <a:rPr lang="en-US" smtClean="0"/>
              <a:t>- (</a:t>
            </a:r>
            <a:r>
              <a:rPr lang="en-US" dirty="0" smtClean="0"/>
              <a:t>a </a:t>
            </a:r>
            <a:r>
              <a:rPr lang="en-US" smtClean="0"/>
              <a:t>pattern language)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67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we get there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Components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Evolutionary considerations</a:t>
            </a:r>
          </a:p>
          <a:p>
            <a:r>
              <a:rPr lang="en-US" dirty="0" smtClean="0"/>
              <a:t>Context changes</a:t>
            </a:r>
          </a:p>
          <a:p>
            <a:r>
              <a:rPr lang="en-US" dirty="0" smtClean="0"/>
              <a:t>Designed for change</a:t>
            </a:r>
          </a:p>
        </p:txBody>
      </p:sp>
    </p:spTree>
    <p:extLst>
      <p:ext uri="{BB962C8B-B14F-4D97-AF65-F5344CB8AC3E}">
        <p14:creationId xmlns:p14="http://schemas.microsoft.com/office/powerpoint/2010/main" val="36028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22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Course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082"/>
            <a:ext cx="8229600" cy="48390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In this course you will gain an understanding and a practical of the techniques and architectural components used to provide a secure computing environment.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>
                <a:solidFill>
                  <a:srgbClr val="3366FF"/>
                </a:solidFill>
              </a:rPr>
              <a:t>The Key subject areas that are covered in the course are:</a:t>
            </a:r>
          </a:p>
          <a:p>
            <a:pPr lvl="0"/>
            <a:r>
              <a:rPr lang="en-US" dirty="0">
                <a:solidFill>
                  <a:srgbClr val="3366FF"/>
                </a:solidFill>
              </a:rPr>
              <a:t>Enterprise Security Architecture Concepts</a:t>
            </a:r>
          </a:p>
          <a:p>
            <a:pPr lvl="0"/>
            <a:r>
              <a:rPr lang="en-US" dirty="0">
                <a:solidFill>
                  <a:srgbClr val="3366FF"/>
                </a:solidFill>
              </a:rPr>
              <a:t>The Technologies and Techniques used in Cyber Security Architecture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While the first half of the course has a concentration on cyber architectural concepts, the technologies of cyber security architecture are introduced almost immediately leading up to the mid-term exam. The second half of the course covers additional cyber security architectural components and concepts. The final exam will be comprehensive. </a:t>
            </a:r>
          </a:p>
        </p:txBody>
      </p:sp>
    </p:spTree>
    <p:extLst>
      <p:ext uri="{BB962C8B-B14F-4D97-AF65-F5344CB8AC3E}">
        <p14:creationId xmlns:p14="http://schemas.microsoft.com/office/powerpoint/2010/main" val="40335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 </a:t>
            </a:r>
            <a:r>
              <a:rPr lang="en-US" dirty="0"/>
              <a:t>A</a:t>
            </a:r>
            <a:r>
              <a:rPr lang="en-US" dirty="0" smtClean="0"/>
              <a:t>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architecture</a:t>
            </a:r>
          </a:p>
          <a:p>
            <a:r>
              <a:rPr lang="en-US" dirty="0" smtClean="0"/>
              <a:t>Network architecture</a:t>
            </a:r>
          </a:p>
          <a:p>
            <a:r>
              <a:rPr lang="en-US" dirty="0" smtClean="0"/>
              <a:t>Enterprise architecture</a:t>
            </a:r>
          </a:p>
          <a:p>
            <a:r>
              <a:rPr lang="en-US" dirty="0" smtClean="0"/>
              <a:t>Technical Architecture</a:t>
            </a:r>
          </a:p>
          <a:p>
            <a:r>
              <a:rPr lang="en-US" dirty="0" smtClean="0"/>
              <a:t>Web architecture</a:t>
            </a:r>
          </a:p>
          <a:p>
            <a:r>
              <a:rPr lang="en-US" dirty="0" smtClean="0"/>
              <a:t>Cloud architecture</a:t>
            </a:r>
          </a:p>
          <a:p>
            <a:r>
              <a:rPr lang="en-US" dirty="0" smtClean="0"/>
              <a:t>Service oriented </a:t>
            </a:r>
            <a:r>
              <a:rPr lang="en-US" dirty="0" err="1" smtClean="0"/>
              <a:t>archtecture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9" y="-36662"/>
            <a:ext cx="847886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the same rules apply to the cloud?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9" y="852338"/>
            <a:ext cx="8370360" cy="5040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6800" y="5905500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Source:Titoenater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14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9" y="-36662"/>
            <a:ext cx="847886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Design Considerations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8100" y="5837079"/>
            <a:ext cx="2255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Source:Malan</a:t>
            </a:r>
            <a:r>
              <a:rPr lang="en-US" sz="1000" dirty="0"/>
              <a:t>, R., </a:t>
            </a:r>
            <a:r>
              <a:rPr lang="en-US" sz="1000" dirty="0" err="1"/>
              <a:t>Bredemeyer</a:t>
            </a:r>
            <a:r>
              <a:rPr lang="en-US" sz="1000" dirty="0"/>
              <a:t>, B., 2002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4600" y="1917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68638"/>
              </p:ext>
            </p:extLst>
          </p:nvPr>
        </p:nvGraphicFramePr>
        <p:xfrm>
          <a:off x="693195" y="1182538"/>
          <a:ext cx="7950200" cy="466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431186"/>
                <a:gridCol w="3648814"/>
                <a:gridCol w="287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Meta-Architecture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Architectural vision, principles, styles, key concepts and mechanisms.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Typically part of 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Focus: high-level decisions that will strongly influence the structure of the system; rules certain structural choices out, and guides selection decisions and trade-offs among others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Application Architecture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Structures and relationships, static and dynamic views, assumptions and rationale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dirty="0" smtClean="0"/>
                        <a:t>Focus: decomposition and allocation of responsibility, interface design, assignment to</a:t>
                      </a:r>
                    </a:p>
                    <a:p>
                      <a:r>
                        <a:rPr lang="en-US" dirty="0" smtClean="0"/>
                        <a:t>processes and threads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Architecture Guidelines and Policies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="1" dirty="0" smtClean="0"/>
                        <a:t>Use model and guidelines; policies, mechanisms and design patterns;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frameworks, infrastructure and standards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Focus: guide engineers in creating designs that maintain the integrity of architecture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8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68099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Quiz</a:t>
            </a:r>
            <a:endParaRPr lang="en-US" sz="4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54200"/>
            <a:ext cx="7912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5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54903"/>
              </p:ext>
            </p:extLst>
          </p:nvPr>
        </p:nvGraphicFramePr>
        <p:xfrm>
          <a:off x="1079499" y="1433931"/>
          <a:ext cx="691798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8990"/>
                <a:gridCol w="345899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Percent of Total Points</a:t>
                      </a:r>
                      <a:endParaRPr lang="en-US" sz="2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Class</a:t>
                      </a:r>
                      <a:r>
                        <a:rPr lang="en-US" sz="2800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Participation</a:t>
                      </a:r>
                      <a:endParaRPr lang="en-US" sz="2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0</a:t>
                      </a:r>
                      <a:r>
                        <a:rPr lang="en-US" sz="2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Weekly assignments</a:t>
                      </a:r>
                      <a:endParaRPr lang="en-US" sz="2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r>
                        <a:rPr lang="en-US" sz="2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%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Mid-term Exam</a:t>
                      </a:r>
                      <a:endParaRPr lang="en-US" sz="2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20%</a:t>
                      </a: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Final Exam</a:t>
                      </a:r>
                      <a:endParaRPr lang="en-US" sz="2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20%</a:t>
                      </a:r>
                      <a:endParaRPr lang="en-US" sz="2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Semester Project</a:t>
                      </a:r>
                      <a:endParaRPr lang="en-US" sz="2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40%</a:t>
                      </a:r>
                      <a:endParaRPr lang="en-US" sz="2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en-US" sz="2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100%</a:t>
                      </a:r>
                      <a:endParaRPr lang="en-US" sz="2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33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Preparation </a:t>
            </a:r>
            <a:r>
              <a:rPr lang="en-US" dirty="0"/>
              <a:t>for class – To facilitate active participation in the </a:t>
            </a:r>
            <a:r>
              <a:rPr lang="en-US" dirty="0" smtClean="0"/>
              <a:t>class, </a:t>
            </a:r>
            <a:r>
              <a:rPr lang="en-US" dirty="0"/>
              <a:t>I request that you do the following before noon on the Wednesday before each Thursday class </a:t>
            </a:r>
            <a:r>
              <a:rPr lang="en-US" dirty="0" smtClean="0"/>
              <a:t>session</a:t>
            </a:r>
            <a:r>
              <a:rPr lang="en-US" dirty="0"/>
              <a:t>.</a:t>
            </a:r>
          </a:p>
          <a:p>
            <a:pPr marL="0" lvl="0" indent="0">
              <a:buNone/>
            </a:pPr>
            <a:endParaRPr lang="en-US" b="1" i="1" dirty="0"/>
          </a:p>
          <a:p>
            <a:pPr marL="0" lvl="0" indent="0">
              <a:buNone/>
            </a:pPr>
            <a:r>
              <a:rPr lang="en-US" dirty="0"/>
              <a:t>Briefly address and summarize:</a:t>
            </a:r>
          </a:p>
          <a:p>
            <a:pPr marL="0" lvl="0" indent="0">
              <a:buNone/>
            </a:pPr>
            <a:endParaRPr lang="en-US" b="1" i="1" dirty="0">
              <a:solidFill>
                <a:srgbClr val="3366FF"/>
              </a:solidFill>
            </a:endParaRPr>
          </a:p>
          <a:p>
            <a:r>
              <a:rPr lang="en-US" b="1" i="1" dirty="0" smtClean="0">
                <a:solidFill>
                  <a:srgbClr val="3366FF"/>
                </a:solidFill>
              </a:rPr>
              <a:t>One </a:t>
            </a:r>
            <a:r>
              <a:rPr lang="en-US" b="1" i="1" dirty="0">
                <a:solidFill>
                  <a:srgbClr val="3366FF"/>
                </a:solidFill>
              </a:rPr>
              <a:t>key point you took from each web based reading assigned for the next class session. (One or two sentences per reading)</a:t>
            </a:r>
          </a:p>
          <a:p>
            <a:r>
              <a:rPr lang="en-US" b="1" i="1" dirty="0" smtClean="0">
                <a:solidFill>
                  <a:srgbClr val="3366FF"/>
                </a:solidFill>
              </a:rPr>
              <a:t>One </a:t>
            </a:r>
            <a:r>
              <a:rPr lang="en-US" b="1" i="1" dirty="0">
                <a:solidFill>
                  <a:srgbClr val="3366FF"/>
                </a:solidFill>
              </a:rPr>
              <a:t>question that you would ask your fellow classmates that facilitates discussion.</a:t>
            </a:r>
          </a:p>
          <a:p>
            <a:pPr marL="0" lvl="0" indent="0">
              <a:buNone/>
            </a:pPr>
            <a:endParaRPr lang="en-US" b="1" i="1" dirty="0"/>
          </a:p>
          <a:p>
            <a:pPr marL="0" lvl="0" indent="0">
              <a:buNone/>
            </a:pPr>
            <a:r>
              <a:rPr lang="en-US" dirty="0"/>
              <a:t>This submission is to be posted as a comment in response to a weekly class blog post by the instructor with details of the class and assignments. The comment should be posted by noon on the day before the class meets that week.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7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Preparation </a:t>
            </a:r>
            <a:r>
              <a:rPr lang="en-US" dirty="0"/>
              <a:t>for class </a:t>
            </a:r>
            <a:r>
              <a:rPr lang="en-US" dirty="0" smtClean="0"/>
              <a:t>(continued)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Each week you will be given an assignment to create of modify and architectural diagram related to the topics we are covering in class.</a:t>
            </a:r>
            <a:endParaRPr lang="en-US" dirty="0"/>
          </a:p>
          <a:p>
            <a:pPr marL="0" lvl="0" indent="0">
              <a:buNone/>
            </a:pPr>
            <a:endParaRPr lang="en-US" b="1" i="1" dirty="0"/>
          </a:p>
          <a:p>
            <a:pPr marL="0" lvl="0" indent="0">
              <a:buNone/>
            </a:pPr>
            <a:r>
              <a:rPr lang="en-US" dirty="0" smtClean="0"/>
              <a:t>The diagram should be submitted to me via email (</a:t>
            </a:r>
            <a:r>
              <a:rPr lang="en-US" dirty="0" smtClean="0">
                <a:hlinkClick r:id="rId2"/>
              </a:rPr>
              <a:t>tue90933@temple.edu</a:t>
            </a:r>
            <a:r>
              <a:rPr lang="en-US" dirty="0" smtClean="0"/>
              <a:t>) by </a:t>
            </a:r>
            <a:r>
              <a:rPr lang="en-US" dirty="0"/>
              <a:t>noon on the Wednesday before we meet for that week’s class </a:t>
            </a:r>
            <a:endParaRPr lang="en-US" b="1" i="1" dirty="0">
              <a:solidFill>
                <a:srgbClr val="3366FF"/>
              </a:solidFill>
            </a:endParaRPr>
          </a:p>
          <a:p>
            <a:pPr marL="0" lvl="0" indent="0">
              <a:buNone/>
            </a:pPr>
            <a:endParaRPr lang="en-US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0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6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Participation </a:t>
            </a:r>
            <a:r>
              <a:rPr lang="en-US" dirty="0">
                <a:solidFill>
                  <a:srgbClr val="000000"/>
                </a:solidFill>
              </a:rPr>
              <a:t>during class – I will chose 2 -3 students per class to have them introduce the result of their weekly design assignment.  I will display their design assignment work and they will lead the discussion with the class.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546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6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Participation </a:t>
            </a:r>
            <a:r>
              <a:rPr lang="en-US" dirty="0">
                <a:solidFill>
                  <a:srgbClr val="000000"/>
                </a:solidFill>
              </a:rPr>
              <a:t>during class – I will chose 2 -3 students per class to have them introduce the result of their weekly design assignment.  I will display their design assignment work and they will lead the discussion with the class.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95265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38735</TotalTime>
  <Words>1247</Words>
  <Application>Microsoft Office PowerPoint</Application>
  <PresentationFormat>On-screen Show (4:3)</PresentationFormat>
  <Paragraphs>208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Theme</vt:lpstr>
      <vt:lpstr>Security Architecture - Week 2 -  Introduction to Security Architecture   </vt:lpstr>
      <vt:lpstr>Welcome</vt:lpstr>
      <vt:lpstr>Course Objectives</vt:lpstr>
      <vt:lpstr>Reading Assignments</vt:lpstr>
      <vt:lpstr>Grading</vt:lpstr>
      <vt:lpstr>Participation</vt:lpstr>
      <vt:lpstr>Participation</vt:lpstr>
      <vt:lpstr>Participation</vt:lpstr>
      <vt:lpstr>Participation</vt:lpstr>
      <vt:lpstr>http://community.mis.temple.edu/mis5214s2015/</vt:lpstr>
      <vt:lpstr>Assignments</vt:lpstr>
      <vt:lpstr>Quizzes and Exams</vt:lpstr>
      <vt:lpstr>Semester Project</vt:lpstr>
      <vt:lpstr>Semester Project</vt:lpstr>
      <vt:lpstr>Typical Class Session</vt:lpstr>
      <vt:lpstr>Semester Schedule</vt:lpstr>
      <vt:lpstr>Semester Schedule </vt:lpstr>
      <vt:lpstr>PowerPoint Presentation</vt:lpstr>
      <vt:lpstr>What do we mean by security architecture?</vt:lpstr>
      <vt:lpstr>PowerPoint Presentation</vt:lpstr>
      <vt:lpstr>Security Process Context</vt:lpstr>
      <vt:lpstr>Device Level Security</vt:lpstr>
      <vt:lpstr>How do we get there from here?</vt:lpstr>
      <vt:lpstr>Security Architecture Context*</vt:lpstr>
      <vt:lpstr>PowerPoint Presentation</vt:lpstr>
      <vt:lpstr>SAMSA Security Service  Management Architecture </vt:lpstr>
      <vt:lpstr>Security Control Types</vt:lpstr>
      <vt:lpstr>Where are we?</vt:lpstr>
      <vt:lpstr>How do we get there from here?</vt:lpstr>
      <vt:lpstr>Component Architectures</vt:lpstr>
      <vt:lpstr>Do the same rules apply to the cloud?</vt:lpstr>
      <vt:lpstr>Design Considerations</vt:lpstr>
      <vt:lpstr>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Flanagan</dc:creator>
  <cp:lastModifiedBy>AgentUser</cp:lastModifiedBy>
  <cp:revision>338</cp:revision>
  <dcterms:created xsi:type="dcterms:W3CDTF">2012-01-15T18:36:50Z</dcterms:created>
  <dcterms:modified xsi:type="dcterms:W3CDTF">2015-01-22T12:25:11Z</dcterms:modified>
</cp:coreProperties>
</file>