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2" r:id="rId1"/>
  </p:sldMasterIdLst>
  <p:notesMasterIdLst>
    <p:notesMasterId r:id="rId52"/>
  </p:notesMasterIdLst>
  <p:sldIdLst>
    <p:sldId id="395" r:id="rId2"/>
    <p:sldId id="257" r:id="rId3"/>
    <p:sldId id="311" r:id="rId4"/>
    <p:sldId id="382" r:id="rId5"/>
    <p:sldId id="356" r:id="rId6"/>
    <p:sldId id="312" r:id="rId7"/>
    <p:sldId id="313" r:id="rId8"/>
    <p:sldId id="314" r:id="rId9"/>
    <p:sldId id="315" r:id="rId10"/>
    <p:sldId id="396" r:id="rId11"/>
    <p:sldId id="316" r:id="rId12"/>
    <p:sldId id="357" r:id="rId13"/>
    <p:sldId id="318" r:id="rId14"/>
    <p:sldId id="319" r:id="rId15"/>
    <p:sldId id="320" r:id="rId16"/>
    <p:sldId id="330" r:id="rId17"/>
    <p:sldId id="377" r:id="rId18"/>
    <p:sldId id="383" r:id="rId19"/>
    <p:sldId id="332" r:id="rId20"/>
    <p:sldId id="333" r:id="rId21"/>
    <p:sldId id="334" r:id="rId22"/>
    <p:sldId id="335" r:id="rId23"/>
    <p:sldId id="336" r:id="rId24"/>
    <p:sldId id="337" r:id="rId25"/>
    <p:sldId id="338" r:id="rId26"/>
    <p:sldId id="340" r:id="rId27"/>
    <p:sldId id="384" r:id="rId28"/>
    <p:sldId id="344" r:id="rId29"/>
    <p:sldId id="345" r:id="rId30"/>
    <p:sldId id="385" r:id="rId31"/>
    <p:sldId id="346" r:id="rId32"/>
    <p:sldId id="350" r:id="rId33"/>
    <p:sldId id="351" r:id="rId34"/>
    <p:sldId id="352" r:id="rId35"/>
    <p:sldId id="365" r:id="rId36"/>
    <p:sldId id="367" r:id="rId37"/>
    <p:sldId id="372" r:id="rId38"/>
    <p:sldId id="386" r:id="rId39"/>
    <p:sldId id="387" r:id="rId40"/>
    <p:sldId id="388" r:id="rId41"/>
    <p:sldId id="389" r:id="rId42"/>
    <p:sldId id="390" r:id="rId43"/>
    <p:sldId id="391" r:id="rId44"/>
    <p:sldId id="392" r:id="rId45"/>
    <p:sldId id="393" r:id="rId46"/>
    <p:sldId id="397" r:id="rId47"/>
    <p:sldId id="394" r:id="rId48"/>
    <p:sldId id="354" r:id="rId49"/>
    <p:sldId id="355" r:id="rId50"/>
    <p:sldId id="381" r:id="rId51"/>
  </p:sldIdLst>
  <p:sldSz cx="9144000" cy="6858000" type="screen4x3"/>
  <p:notesSz cx="6858000" cy="9144000"/>
  <p:defaultTextStyle>
    <a:defPPr>
      <a:defRPr lang="en-US"/>
    </a:defPPr>
    <a:lvl1pPr algn="l" rtl="0" fontAlgn="base">
      <a:spcBef>
        <a:spcPct val="0"/>
      </a:spcBef>
      <a:spcAft>
        <a:spcPct val="0"/>
      </a:spcAft>
      <a:defRPr sz="2000" kern="1200">
        <a:solidFill>
          <a:srgbClr val="FFFFFF"/>
        </a:solidFill>
        <a:latin typeface="Times New Roman" panose="02020603050405020304" pitchFamily="18" charset="0"/>
        <a:ea typeface="+mn-ea"/>
        <a:cs typeface="+mn-cs"/>
      </a:defRPr>
    </a:lvl1pPr>
    <a:lvl2pPr marL="457200" algn="l" rtl="0" fontAlgn="base">
      <a:spcBef>
        <a:spcPct val="0"/>
      </a:spcBef>
      <a:spcAft>
        <a:spcPct val="0"/>
      </a:spcAft>
      <a:defRPr sz="2000" kern="1200">
        <a:solidFill>
          <a:srgbClr val="FFFFFF"/>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rgbClr val="FFFFFF"/>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rgbClr val="FFFFFF"/>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rgbClr val="FFFFFF"/>
        </a:solidFill>
        <a:latin typeface="Times New Roman" panose="02020603050405020304" pitchFamily="18" charset="0"/>
        <a:ea typeface="+mn-ea"/>
        <a:cs typeface="+mn-cs"/>
      </a:defRPr>
    </a:lvl5pPr>
    <a:lvl6pPr marL="2286000" algn="l" defTabSz="914400" rtl="0" eaLnBrk="1" latinLnBrk="0" hangingPunct="1">
      <a:defRPr sz="2000" kern="1200">
        <a:solidFill>
          <a:srgbClr val="FFFFFF"/>
        </a:solidFill>
        <a:latin typeface="Times New Roman" panose="02020603050405020304" pitchFamily="18" charset="0"/>
        <a:ea typeface="+mn-ea"/>
        <a:cs typeface="+mn-cs"/>
      </a:defRPr>
    </a:lvl6pPr>
    <a:lvl7pPr marL="2743200" algn="l" defTabSz="914400" rtl="0" eaLnBrk="1" latinLnBrk="0" hangingPunct="1">
      <a:defRPr sz="2000" kern="1200">
        <a:solidFill>
          <a:srgbClr val="FFFFFF"/>
        </a:solidFill>
        <a:latin typeface="Times New Roman" panose="02020603050405020304" pitchFamily="18" charset="0"/>
        <a:ea typeface="+mn-ea"/>
        <a:cs typeface="+mn-cs"/>
      </a:defRPr>
    </a:lvl7pPr>
    <a:lvl8pPr marL="3200400" algn="l" defTabSz="914400" rtl="0" eaLnBrk="1" latinLnBrk="0" hangingPunct="1">
      <a:defRPr sz="2000" kern="1200">
        <a:solidFill>
          <a:srgbClr val="FFFFFF"/>
        </a:solidFill>
        <a:latin typeface="Times New Roman" panose="02020603050405020304" pitchFamily="18" charset="0"/>
        <a:ea typeface="+mn-ea"/>
        <a:cs typeface="+mn-cs"/>
      </a:defRPr>
    </a:lvl8pPr>
    <a:lvl9pPr marL="3657600" algn="l" defTabSz="914400" rtl="0" eaLnBrk="1" latinLnBrk="0" hangingPunct="1">
      <a:defRPr sz="2000" kern="1200">
        <a:solidFill>
          <a:srgbClr val="FFFF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6506" autoAdjust="0"/>
    <p:restoredTop sz="83832" autoAdjust="0"/>
  </p:normalViewPr>
  <p:slideViewPr>
    <p:cSldViewPr>
      <p:cViewPr>
        <p:scale>
          <a:sx n="60" d="100"/>
          <a:sy n="60" d="100"/>
        </p:scale>
        <p:origin x="-1637" y="-1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6B153ED0-47AC-8E45-8B3B-C408392FC7F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57347" name="Rectangle 3">
            <a:extLst>
              <a:ext uri="{FF2B5EF4-FFF2-40B4-BE49-F238E27FC236}">
                <a16:creationId xmlns:a16="http://schemas.microsoft.com/office/drawing/2014/main" xmlns="" id="{B3A3053B-881B-514A-8017-61DB1B5751A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56324" name="Rectangle 4">
            <a:extLst>
              <a:ext uri="{FF2B5EF4-FFF2-40B4-BE49-F238E27FC236}">
                <a16:creationId xmlns:a16="http://schemas.microsoft.com/office/drawing/2014/main" xmlns="" id="{E4014B41-BF0C-B047-A1B4-409029B21A1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a:extLst>
              <a:ext uri="{FF2B5EF4-FFF2-40B4-BE49-F238E27FC236}">
                <a16:creationId xmlns:a16="http://schemas.microsoft.com/office/drawing/2014/main" xmlns="" id="{C80A1C50-4114-C74E-B9E5-A78B7008671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xmlns="" id="{BCECFE18-DBA8-C442-A3EE-92299B035A7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57351" name="Rectangle 7">
            <a:extLst>
              <a:ext uri="{FF2B5EF4-FFF2-40B4-BE49-F238E27FC236}">
                <a16:creationId xmlns:a16="http://schemas.microsoft.com/office/drawing/2014/main" xmlns="" id="{5A8C7DA7-5DE0-0A4E-992C-7684F478681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C34B773B-1CCD-5948-BB72-84862347C5D3}" type="slidenum">
              <a:rPr lang="en-US" altLang="en-US"/>
              <a:pPr/>
              <a:t>‹#›</a:t>
            </a:fld>
            <a:endParaRPr lang="en-US" altLang="en-US"/>
          </a:p>
        </p:txBody>
      </p:sp>
    </p:spTree>
    <p:extLst>
      <p:ext uri="{BB962C8B-B14F-4D97-AF65-F5344CB8AC3E}">
        <p14:creationId xmlns:p14="http://schemas.microsoft.com/office/powerpoint/2010/main" val="1919081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xmlns="" id="{8E6EE38E-A933-C442-906F-76FE24006CFD}"/>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xmlns="" id="{2452EE59-6E91-E143-9C71-730997FFAD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Guide to Computer Forensics and Investigations Sixth Edition</a:t>
            </a:r>
          </a:p>
          <a:p>
            <a:endParaRPr lang="en-US" altLang="en-US" b="1"/>
          </a:p>
          <a:p>
            <a:pPr eaLnBrk="1" hangingPunct="1">
              <a:lnSpc>
                <a:spcPct val="80000"/>
              </a:lnSpc>
            </a:pPr>
            <a:r>
              <a:rPr lang="en-US" altLang="en-US" i="1"/>
              <a:t>Chapter 11</a:t>
            </a:r>
          </a:p>
          <a:p>
            <a:pPr>
              <a:lnSpc>
                <a:spcPct val="80000"/>
              </a:lnSpc>
            </a:pPr>
            <a:r>
              <a:rPr lang="en-US" altLang="en-US" i="1"/>
              <a:t>E-mail and Social Media Investigations</a:t>
            </a:r>
          </a:p>
          <a:p>
            <a:endParaRPr lang="en-US" altLang="en-US"/>
          </a:p>
        </p:txBody>
      </p:sp>
      <p:sp>
        <p:nvSpPr>
          <p:cNvPr id="57348" name="Slide Number Placeholder 3">
            <a:extLst>
              <a:ext uri="{FF2B5EF4-FFF2-40B4-BE49-F238E27FC236}">
                <a16:creationId xmlns:a16="http://schemas.microsoft.com/office/drawing/2014/main" xmlns="" id="{C81D3848-E5CA-C747-8406-2ABE318F83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0292C4B-3E4E-524C-BC5C-BD4A05D0E580}" type="slidenum">
              <a:rPr lang="en-US" altLang="en-US"/>
              <a:pPr eaLnBrk="1" hangingPunct="1">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4B773B-1CCD-5948-BB72-84862347C5D3}" type="slidenum">
              <a:rPr lang="en-US" altLang="en-US" smtClean="0"/>
              <a:pPr/>
              <a:t>39</a:t>
            </a:fld>
            <a:endParaRPr lang="en-US" altLang="en-US"/>
          </a:p>
        </p:txBody>
      </p:sp>
    </p:spTree>
    <p:extLst>
      <p:ext uri="{BB962C8B-B14F-4D97-AF65-F5344CB8AC3E}">
        <p14:creationId xmlns:p14="http://schemas.microsoft.com/office/powerpoint/2010/main" val="346804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Title_Slide.png">
            <a:extLst>
              <a:ext uri="{FF2B5EF4-FFF2-40B4-BE49-F238E27FC236}">
                <a16:creationId xmlns:a16="http://schemas.microsoft.com/office/drawing/2014/main" xmlns="" id="{91D27A46-03D3-DA4E-B74B-566AD5AC7C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813" y="254000"/>
            <a:ext cx="8713787"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FB76B7F5-7741-8D47-85F3-A4F46C4F5905}"/>
              </a:ext>
            </a:extLst>
          </p:cNvPr>
          <p:cNvSpPr/>
          <p:nvPr userDrawn="1"/>
        </p:nvSpPr>
        <p:spPr>
          <a:xfrm>
            <a:off x="3482975" y="223838"/>
            <a:ext cx="2125663" cy="985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descr="Rules_Single_A.png">
            <a:extLst>
              <a:ext uri="{FF2B5EF4-FFF2-40B4-BE49-F238E27FC236}">
                <a16:creationId xmlns:a16="http://schemas.microsoft.com/office/drawing/2014/main" xmlns="" id="{3443B62B-6573-7041-86DC-0CE83377BBA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25529" r="-57141"/>
          <a:stretch>
            <a:fillRect/>
          </a:stretch>
        </p:blipFill>
        <p:spPr bwMode="auto">
          <a:xfrm>
            <a:off x="1627188" y="481013"/>
            <a:ext cx="10034587"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a16="http://schemas.microsoft.com/office/drawing/2014/main" xmlns="" id="{94A47FBD-C8AA-A043-87F9-2FE4320DD436}"/>
              </a:ext>
            </a:extLst>
          </p:cNvPr>
          <p:cNvSpPr/>
          <p:nvPr userDrawn="1"/>
        </p:nvSpPr>
        <p:spPr>
          <a:xfrm>
            <a:off x="6811963" y="4884738"/>
            <a:ext cx="2081212" cy="1927225"/>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10" descr="Audio.png">
            <a:extLst>
              <a:ext uri="{FF2B5EF4-FFF2-40B4-BE49-F238E27FC236}">
                <a16:creationId xmlns:a16="http://schemas.microsoft.com/office/drawing/2014/main" xmlns="" id="{C57CB755-6F97-384C-BD77-86635CBA669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65938" y="5389563"/>
            <a:ext cx="9858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xmlns="" id="{44731193-B6D9-1045-9A4A-CD9855918BC1}"/>
              </a:ext>
            </a:extLst>
          </p:cNvPr>
          <p:cNvPicPr>
            <a:picLocks noChangeAspect="1"/>
          </p:cNvPicPr>
          <p:nvPr userDrawn="1"/>
        </p:nvPicPr>
        <p:blipFill>
          <a:blip r:embed="rId5">
            <a:extLst>
              <a:ext uri="{28A0092B-C50C-407E-A947-70E740481C1C}">
                <a14:useLocalDpi xmlns:a14="http://schemas.microsoft.com/office/drawing/2010/main" val="0"/>
              </a:ext>
            </a:extLst>
          </a:blip>
          <a:srcRect l="24477" r="23795"/>
          <a:stretch>
            <a:fillRect/>
          </a:stretch>
        </p:blipFill>
        <p:spPr bwMode="auto">
          <a:xfrm>
            <a:off x="8674100" y="5121275"/>
            <a:ext cx="2762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Swirl_3.png">
            <a:extLst>
              <a:ext uri="{FF2B5EF4-FFF2-40B4-BE49-F238E27FC236}">
                <a16:creationId xmlns:a16="http://schemas.microsoft.com/office/drawing/2014/main" xmlns="" id="{EB58C6D4-40CE-D843-B9F7-01CC8C2D721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9688654">
            <a:off x="7440613" y="6392863"/>
            <a:ext cx="3857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Swirl_3.png">
            <a:extLst>
              <a:ext uri="{FF2B5EF4-FFF2-40B4-BE49-F238E27FC236}">
                <a16:creationId xmlns:a16="http://schemas.microsoft.com/office/drawing/2014/main" xmlns="" id="{A67251A2-98A2-9F4A-857B-C22B0D1CF01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18073124">
            <a:off x="7908926" y="5449887"/>
            <a:ext cx="590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a:extLst>
              <a:ext uri="{FF2B5EF4-FFF2-40B4-BE49-F238E27FC236}">
                <a16:creationId xmlns:a16="http://schemas.microsoft.com/office/drawing/2014/main" xmlns="" id="{14093159-86E8-8E47-83D6-69348868AC4B}"/>
              </a:ext>
            </a:extLst>
          </p:cNvPr>
          <p:cNvPicPr>
            <a:picLocks noChangeAspect="1"/>
          </p:cNvPicPr>
          <p:nvPr userDrawn="1"/>
        </p:nvPicPr>
        <p:blipFill>
          <a:blip r:embed="rId8">
            <a:extLst>
              <a:ext uri="{28A0092B-C50C-407E-A947-70E740481C1C}">
                <a14:useLocalDpi xmlns:a14="http://schemas.microsoft.com/office/drawing/2010/main" val="0"/>
              </a:ext>
            </a:extLst>
          </a:blip>
          <a:srcRect l="4669" t="13753" r="6580" b="12460"/>
          <a:stretch>
            <a:fillRect/>
          </a:stretch>
        </p:blipFill>
        <p:spPr bwMode="auto">
          <a:xfrm>
            <a:off x="7939088" y="5832475"/>
            <a:ext cx="6731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a:extLst>
              <a:ext uri="{FF2B5EF4-FFF2-40B4-BE49-F238E27FC236}">
                <a16:creationId xmlns:a16="http://schemas.microsoft.com/office/drawing/2014/main" xmlns="" id="{CA696BDA-87C3-554A-9580-F67EA14057E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15088"/>
            <a:ext cx="11509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98500" y="2618826"/>
            <a:ext cx="7747000" cy="470898"/>
          </a:xfrm>
        </p:spPr>
        <p:txBody>
          <a:bodyPr anchor="b"/>
          <a:lstStyle>
            <a:lvl1pPr algn="ctr">
              <a:defRPr sz="36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5962"/>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Footer Placeholder 5">
            <a:extLst>
              <a:ext uri="{FF2B5EF4-FFF2-40B4-BE49-F238E27FC236}">
                <a16:creationId xmlns:a16="http://schemas.microsoft.com/office/drawing/2014/main" xmlns="" id="{44344BE5-C69A-084B-9897-806748E6E420}"/>
              </a:ext>
            </a:extLst>
          </p:cNvPr>
          <p:cNvSpPr>
            <a:spLocks noGrp="1"/>
          </p:cNvSpPr>
          <p:nvPr>
            <p:ph type="ftr" sz="quarter" idx="10"/>
          </p:nvPr>
        </p:nvSpPr>
        <p:spPr>
          <a:xfrm>
            <a:off x="1204913" y="6364288"/>
            <a:ext cx="6200775" cy="365125"/>
          </a:xfrm>
        </p:spPr>
        <p:txBody>
          <a:bodyPr/>
          <a:lstStyle>
            <a:lvl1pPr>
              <a:defRPr sz="600"/>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78575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5" descr="Rules_Single_A.png">
            <a:extLst>
              <a:ext uri="{FF2B5EF4-FFF2-40B4-BE49-F238E27FC236}">
                <a16:creationId xmlns:a16="http://schemas.microsoft.com/office/drawing/2014/main" xmlns="" id="{DD346116-EB24-D147-B0C1-EFF6F0CB428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udio.png">
            <a:extLst>
              <a:ext uri="{FF2B5EF4-FFF2-40B4-BE49-F238E27FC236}">
                <a16:creationId xmlns:a16="http://schemas.microsoft.com/office/drawing/2014/main" xmlns="" id="{EEFA8EC8-A86A-674C-94BB-87EED19F52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361950"/>
            <a:ext cx="1839912"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wirl_3.png">
            <a:extLst>
              <a:ext uri="{FF2B5EF4-FFF2-40B4-BE49-F238E27FC236}">
                <a16:creationId xmlns:a16="http://schemas.microsoft.com/office/drawing/2014/main" xmlns="" id="{F566D072-80D5-9543-88CF-6A650E098C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rot="2569126">
            <a:off x="1431925" y="1916113"/>
            <a:ext cx="9080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wirl_2.png">
            <a:extLst>
              <a:ext uri="{FF2B5EF4-FFF2-40B4-BE49-F238E27FC236}">
                <a16:creationId xmlns:a16="http://schemas.microsoft.com/office/drawing/2014/main" xmlns="" id="{B2AAA1C2-3827-4345-A0C7-A2280CC8E7B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3873741" flipH="1">
            <a:off x="218281" y="3552032"/>
            <a:ext cx="795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xmlns="" id="{D3CA07A7-A151-A742-8B73-7ADD66F445AC}"/>
              </a:ext>
            </a:extLst>
          </p:cNvPr>
          <p:cNvPicPr>
            <a:picLocks noChangeAspect="1"/>
          </p:cNvPicPr>
          <p:nvPr userDrawn="1"/>
        </p:nvPicPr>
        <p:blipFill>
          <a:blip r:embed="rId6">
            <a:extLst>
              <a:ext uri="{28A0092B-C50C-407E-A947-70E740481C1C}">
                <a14:useLocalDpi xmlns:a14="http://schemas.microsoft.com/office/drawing/2010/main" val="0"/>
              </a:ext>
            </a:extLst>
          </a:blip>
          <a:srcRect l="4669" t="13753" r="6580" b="12460"/>
          <a:stretch>
            <a:fillRect/>
          </a:stretch>
        </p:blipFill>
        <p:spPr bwMode="auto">
          <a:xfrm>
            <a:off x="879475" y="2605088"/>
            <a:ext cx="11017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xmlns="" id="{13806F28-047C-484F-901B-2DDA84AA449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1288" y="4535488"/>
            <a:ext cx="5969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a16="http://schemas.microsoft.com/office/drawing/2014/main" xmlns="" id="{7DFB384E-2EA4-F740-979D-053648159869}"/>
              </a:ext>
            </a:extLst>
          </p:cNvPr>
          <p:cNvPicPr>
            <a:picLocks noChangeAspect="1"/>
          </p:cNvPicPr>
          <p:nvPr userDrawn="1"/>
        </p:nvPicPr>
        <p:blipFill>
          <a:blip r:embed="rId8">
            <a:extLst>
              <a:ext uri="{28A0092B-C50C-407E-A947-70E740481C1C}">
                <a14:useLocalDpi xmlns:a14="http://schemas.microsoft.com/office/drawing/2010/main" val="0"/>
              </a:ext>
            </a:extLst>
          </a:blip>
          <a:srcRect l="24477" r="23795"/>
          <a:stretch>
            <a:fillRect/>
          </a:stretch>
        </p:blipFill>
        <p:spPr bwMode="auto">
          <a:xfrm>
            <a:off x="738188" y="4805363"/>
            <a:ext cx="25241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a:extLst>
              <a:ext uri="{FF2B5EF4-FFF2-40B4-BE49-F238E27FC236}">
                <a16:creationId xmlns:a16="http://schemas.microsoft.com/office/drawing/2014/main" xmlns="" id="{0B5CBFAE-FF27-E947-B6CF-6F4E4723FACA}"/>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9063" y="6362700"/>
            <a:ext cx="1400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1600" y="2181252"/>
            <a:ext cx="6172200" cy="470898"/>
          </a:xfrm>
        </p:spPr>
        <p:txBody>
          <a:bodyPr/>
          <a:lstStyle>
            <a:lvl1pPr algn="l">
              <a:defRPr sz="3600" b="0" cap="none" baseline="0">
                <a:solidFill>
                  <a:srgbClr val="055C91"/>
                </a:solidFill>
              </a:defRPr>
            </a:lvl1pPr>
          </a:lstStyle>
          <a:p>
            <a:r>
              <a:rPr lang="en-US" dirty="0"/>
              <a:t>Click to edit Master title style</a:t>
            </a:r>
          </a:p>
        </p:txBody>
      </p:sp>
      <p:sp>
        <p:nvSpPr>
          <p:cNvPr id="3" name="Text Placeholder 2"/>
          <p:cNvSpPr>
            <a:spLocks noGrp="1"/>
          </p:cNvSpPr>
          <p:nvPr>
            <p:ph type="body" idx="1"/>
          </p:nvPr>
        </p:nvSpPr>
        <p:spPr>
          <a:xfrm>
            <a:off x="2641600" y="2942670"/>
            <a:ext cx="6172200" cy="265457"/>
          </a:xfrm>
        </p:spPr>
        <p:txBody>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Footer Placeholder 6">
            <a:extLst>
              <a:ext uri="{FF2B5EF4-FFF2-40B4-BE49-F238E27FC236}">
                <a16:creationId xmlns:a16="http://schemas.microsoft.com/office/drawing/2014/main" xmlns="" id="{3C5AC889-2079-6F47-98F0-64AD7C42CBAA}"/>
              </a:ext>
            </a:extLst>
          </p:cNvPr>
          <p:cNvSpPr>
            <a:spLocks noGrp="1"/>
          </p:cNvSpPr>
          <p:nvPr>
            <p:ph type="ftr" sz="quarter" idx="10"/>
          </p:nvPr>
        </p:nvSpPr>
        <p:spPr>
          <a:xfrm>
            <a:off x="1597025" y="6578600"/>
            <a:ext cx="6781800" cy="244475"/>
          </a:xfrm>
        </p:spPr>
        <p:txBody>
          <a:bodyPr/>
          <a:lstStyle>
            <a:lvl1pPr>
              <a:defRPr sz="600"/>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782565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5" descr="Rules_Single_B.png">
            <a:extLst>
              <a:ext uri="{FF2B5EF4-FFF2-40B4-BE49-F238E27FC236}">
                <a16:creationId xmlns:a16="http://schemas.microsoft.com/office/drawing/2014/main" xmlns="" id="{F710AA5A-E2DC-1D49-8DEB-6CA49FA5F2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002" r="10007"/>
          <a:stretch>
            <a:fillRect/>
          </a:stretch>
        </p:blipFill>
        <p:spPr bwMode="auto">
          <a:xfrm>
            <a:off x="215900" y="947738"/>
            <a:ext cx="85867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xmlns="" id="{A93B3843-54DF-2E4A-8433-D9B5CB99060B}"/>
              </a:ext>
            </a:extLst>
          </p:cNvPr>
          <p:cNvPicPr>
            <a:picLocks noChangeAspect="1"/>
          </p:cNvPicPr>
          <p:nvPr userDrawn="1"/>
        </p:nvPicPr>
        <p:blipFill>
          <a:blip r:embed="rId3">
            <a:extLst>
              <a:ext uri="{28A0092B-C50C-407E-A947-70E740481C1C}">
                <a14:useLocalDpi xmlns:a14="http://schemas.microsoft.com/office/drawing/2010/main" val="0"/>
              </a:ext>
            </a:extLst>
          </a:blip>
          <a:srcRect l="4669" t="13753" r="6580" b="12460"/>
          <a:stretch>
            <a:fillRect/>
          </a:stretch>
        </p:blipFill>
        <p:spPr bwMode="auto">
          <a:xfrm>
            <a:off x="79375" y="222250"/>
            <a:ext cx="628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Rules_Single_A.png">
            <a:extLst>
              <a:ext uri="{FF2B5EF4-FFF2-40B4-BE49-F238E27FC236}">
                <a16:creationId xmlns:a16="http://schemas.microsoft.com/office/drawing/2014/main" xmlns="" id="{6E9CEDD8-0E84-0B44-8BCE-78BE43AE41D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xmlns="" id="{62D226A6-CA24-1B4B-823A-C7FE34881FC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7625" y="6324600"/>
            <a:ext cx="14382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62000" y="406258"/>
            <a:ext cx="8026400" cy="296235"/>
          </a:xfrm>
        </p:spPr>
        <p:txBody>
          <a:bodyPr/>
          <a:lstStyle/>
          <a:p>
            <a:r>
              <a:rPr lang="en-US" dirty="0"/>
              <a:t>Click to edit Master title style</a:t>
            </a:r>
          </a:p>
        </p:txBody>
      </p:sp>
      <p:sp>
        <p:nvSpPr>
          <p:cNvPr id="9" name="Footer Placeholder 1">
            <a:extLst>
              <a:ext uri="{FF2B5EF4-FFF2-40B4-BE49-F238E27FC236}">
                <a16:creationId xmlns:a16="http://schemas.microsoft.com/office/drawing/2014/main" xmlns="" id="{EED770E3-79FC-1C4C-95D3-426B4C2AB9B6}"/>
              </a:ext>
            </a:extLst>
          </p:cNvPr>
          <p:cNvSpPr>
            <a:spLocks noGrp="1"/>
          </p:cNvSpPr>
          <p:nvPr>
            <p:ph type="ftr" sz="quarter" idx="10"/>
          </p:nvPr>
        </p:nvSpPr>
        <p:spPr>
          <a:xfrm>
            <a:off x="1597025" y="6578600"/>
            <a:ext cx="6781800" cy="244475"/>
          </a:xfrm>
        </p:spPr>
        <p:txBody>
          <a:bodyPr/>
          <a:lstStyle>
            <a:lvl1pPr>
              <a:defRPr sz="600"/>
            </a:lvl1p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3231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Rules_Single_B.png">
            <a:extLst>
              <a:ext uri="{FF2B5EF4-FFF2-40B4-BE49-F238E27FC236}">
                <a16:creationId xmlns:a16="http://schemas.microsoft.com/office/drawing/2014/main" xmlns="" id="{2ECE6BDD-6FB5-204F-AA7C-2C027275291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002" r="10007"/>
          <a:stretch>
            <a:fillRect/>
          </a:stretch>
        </p:blipFill>
        <p:spPr bwMode="auto">
          <a:xfrm>
            <a:off x="215900" y="947738"/>
            <a:ext cx="85867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xmlns="" id="{13C3663C-D2B4-5349-A96E-91AA0E003335}"/>
              </a:ext>
            </a:extLst>
          </p:cNvPr>
          <p:cNvPicPr>
            <a:picLocks noChangeAspect="1"/>
          </p:cNvPicPr>
          <p:nvPr userDrawn="1"/>
        </p:nvPicPr>
        <p:blipFill>
          <a:blip r:embed="rId3">
            <a:extLst>
              <a:ext uri="{28A0092B-C50C-407E-A947-70E740481C1C}">
                <a14:useLocalDpi xmlns:a14="http://schemas.microsoft.com/office/drawing/2010/main" val="0"/>
              </a:ext>
            </a:extLst>
          </a:blip>
          <a:srcRect l="4669" t="13753" r="6580" b="12460"/>
          <a:stretch>
            <a:fillRect/>
          </a:stretch>
        </p:blipFill>
        <p:spPr bwMode="auto">
          <a:xfrm>
            <a:off x="79375" y="222250"/>
            <a:ext cx="628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ules_Single_A.png">
            <a:extLst>
              <a:ext uri="{FF2B5EF4-FFF2-40B4-BE49-F238E27FC236}">
                <a16:creationId xmlns:a16="http://schemas.microsoft.com/office/drawing/2014/main" xmlns="" id="{96D2468E-EDC7-074E-BD1B-3D886A21D6E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xmlns="" id="{92951C87-7208-6940-92FE-EEC2C9E564D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325" y="6305550"/>
            <a:ext cx="1403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406258"/>
            <a:ext cx="8026400" cy="296235"/>
          </a:xfrm>
        </p:spPr>
        <p:txBody>
          <a:bodyPr/>
          <a:lstStyle/>
          <a:p>
            <a:r>
              <a:rPr lang="en-US" dirty="0"/>
              <a:t>Click to edit Master title style</a:t>
            </a:r>
          </a:p>
        </p:txBody>
      </p:sp>
      <p:sp>
        <p:nvSpPr>
          <p:cNvPr id="7" name="Footer Placeholder 2">
            <a:extLst>
              <a:ext uri="{FF2B5EF4-FFF2-40B4-BE49-F238E27FC236}">
                <a16:creationId xmlns:a16="http://schemas.microsoft.com/office/drawing/2014/main" xmlns="" id="{F9658306-C448-0E4D-85D2-F304262834C6}"/>
              </a:ext>
            </a:extLst>
          </p:cNvPr>
          <p:cNvSpPr>
            <a:spLocks noGrp="1"/>
          </p:cNvSpPr>
          <p:nvPr>
            <p:ph type="ftr" sz="quarter" idx="10"/>
          </p:nvPr>
        </p:nvSpPr>
        <p:spPr>
          <a:xfrm>
            <a:off x="1597025" y="6578600"/>
            <a:ext cx="6781800" cy="244475"/>
          </a:xfrm>
        </p:spPr>
        <p:txBody>
          <a:bodyPr/>
          <a:lstStyle>
            <a:lvl1pPr>
              <a:defRPr sz="600"/>
            </a:lvl1p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24058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B5C0BE0-F0F2-4A4B-B81D-8A67F69AB1E9}"/>
              </a:ext>
            </a:extLst>
          </p:cNvPr>
          <p:cNvSpPr>
            <a:spLocks noGrp="1"/>
          </p:cNvSpPr>
          <p:nvPr>
            <p:ph type="ftr" sz="quarter" idx="10"/>
          </p:nvPr>
        </p:nvSpPr>
        <p:spPr/>
        <p:txBody>
          <a:bodyPr/>
          <a:lstStyle>
            <a:lvl1pPr>
              <a:defRPr/>
            </a:lvl1p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42247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xmlns="" id="{204381FB-DB05-BE41-A24D-83729F64807E}"/>
              </a:ext>
            </a:extLst>
          </p:cNvPr>
          <p:cNvSpPr>
            <a:spLocks noGrp="1"/>
          </p:cNvSpPr>
          <p:nvPr>
            <p:ph type="body" idx="1"/>
          </p:nvPr>
        </p:nvSpPr>
        <p:spPr bwMode="auto">
          <a:xfrm>
            <a:off x="365125" y="1538288"/>
            <a:ext cx="841533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Slide Number Placeholder 5">
            <a:extLst>
              <a:ext uri="{FF2B5EF4-FFF2-40B4-BE49-F238E27FC236}">
                <a16:creationId xmlns:a16="http://schemas.microsoft.com/office/drawing/2014/main" xmlns="" id="{125164A3-FE11-1146-A33A-C4C6A7D9A71E}"/>
              </a:ext>
            </a:extLst>
          </p:cNvPr>
          <p:cNvSpPr txBox="1">
            <a:spLocks/>
          </p:cNvSpPr>
          <p:nvPr userDrawn="1"/>
        </p:nvSpPr>
        <p:spPr>
          <a:xfrm>
            <a:off x="8375650" y="6513513"/>
            <a:ext cx="312738" cy="215900"/>
          </a:xfrm>
          <a:prstGeom prst="rect">
            <a:avLst/>
          </a:prstGeom>
        </p:spPr>
        <p:txBody>
          <a:bodyPr wrap="none" anchor="ctr">
            <a:spAutoFit/>
          </a:bodyPr>
          <a:lstStyle>
            <a:lvl1pPr eaLnBrk="0" hangingPunct="0">
              <a:defRPr sz="2000">
                <a:solidFill>
                  <a:srgbClr val="FFFFFF"/>
                </a:solidFill>
                <a:latin typeface="Times New Roman" panose="02020603050405020304" pitchFamily="18" charset="0"/>
              </a:defRPr>
            </a:lvl1pPr>
            <a:lvl2pPr marL="742950" indent="-285750" eaLnBrk="0" hangingPunct="0">
              <a:defRPr sz="2000">
                <a:solidFill>
                  <a:srgbClr val="FFFFFF"/>
                </a:solidFill>
                <a:latin typeface="Times New Roman" panose="02020603050405020304" pitchFamily="18" charset="0"/>
              </a:defRPr>
            </a:lvl2pPr>
            <a:lvl3pPr marL="1143000" indent="-228600" eaLnBrk="0" hangingPunct="0">
              <a:defRPr sz="2000">
                <a:solidFill>
                  <a:srgbClr val="FFFFFF"/>
                </a:solidFill>
                <a:latin typeface="Times New Roman" panose="02020603050405020304" pitchFamily="18" charset="0"/>
              </a:defRPr>
            </a:lvl3pPr>
            <a:lvl4pPr marL="1600200" indent="-228600" eaLnBrk="0" hangingPunct="0">
              <a:defRPr sz="2000">
                <a:solidFill>
                  <a:srgbClr val="FFFFFF"/>
                </a:solidFill>
                <a:latin typeface="Times New Roman" panose="02020603050405020304" pitchFamily="18" charset="0"/>
              </a:defRPr>
            </a:lvl4pPr>
            <a:lvl5pPr marL="2057400" indent="-228600" eaLnBrk="0" hangingPunct="0">
              <a:defRPr sz="20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defRPr>
            </a:lvl9pPr>
          </a:lstStyle>
          <a:p>
            <a:pPr algn="r" eaLnBrk="1" hangingPunct="1"/>
            <a:fld id="{E5DD541F-091B-714B-AFE4-C1C773B8211A}" type="slidenum">
              <a:rPr lang="en-US" altLang="en-US" sz="800">
                <a:solidFill>
                  <a:srgbClr val="898989"/>
                </a:solidFill>
                <a:latin typeface="Calibri" panose="020F0502020204030204" pitchFamily="34" charset="0"/>
              </a:rPr>
              <a:pPr algn="r" eaLnBrk="1" hangingPunct="1"/>
              <a:t>‹#›</a:t>
            </a:fld>
            <a:endParaRPr lang="en-US" altLang="en-US" sz="800">
              <a:solidFill>
                <a:srgbClr val="898989"/>
              </a:solidFill>
              <a:latin typeface="Calibri" panose="020F0502020204030204" pitchFamily="34" charset="0"/>
            </a:endParaRPr>
          </a:p>
        </p:txBody>
      </p:sp>
      <p:sp>
        <p:nvSpPr>
          <p:cNvPr id="1028" name="Title Placeholder 1">
            <a:extLst>
              <a:ext uri="{FF2B5EF4-FFF2-40B4-BE49-F238E27FC236}">
                <a16:creationId xmlns:a16="http://schemas.microsoft.com/office/drawing/2014/main" xmlns="" id="{D2BC5756-52CD-0543-8410-930A4279288D}"/>
              </a:ext>
            </a:extLst>
          </p:cNvPr>
          <p:cNvSpPr>
            <a:spLocks noGrp="1"/>
          </p:cNvSpPr>
          <p:nvPr>
            <p:ph type="title"/>
          </p:nvPr>
        </p:nvSpPr>
        <p:spPr bwMode="auto">
          <a:xfrm>
            <a:off x="365125" y="393202"/>
            <a:ext cx="8415338" cy="4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altLang="en-US" dirty="0"/>
              <a:t>Click to edit Master title style</a:t>
            </a:r>
          </a:p>
        </p:txBody>
      </p:sp>
      <p:sp>
        <p:nvSpPr>
          <p:cNvPr id="4" name="Footer Placeholder 3">
            <a:extLst>
              <a:ext uri="{FF2B5EF4-FFF2-40B4-BE49-F238E27FC236}">
                <a16:creationId xmlns:a16="http://schemas.microsoft.com/office/drawing/2014/main" xmlns="" id="{5888DF2D-C196-5C4A-A0CB-CCEC41B3E581}"/>
              </a:ext>
            </a:extLst>
          </p:cNvPr>
          <p:cNvSpPr>
            <a:spLocks noGrp="1"/>
          </p:cNvSpPr>
          <p:nvPr>
            <p:ph type="ftr" sz="quarter" idx="3"/>
          </p:nvPr>
        </p:nvSpPr>
        <p:spPr>
          <a:xfrm>
            <a:off x="365125" y="6610350"/>
            <a:ext cx="8013700" cy="212725"/>
          </a:xfrm>
          <a:prstGeom prst="rect">
            <a:avLst/>
          </a:prstGeom>
        </p:spPr>
        <p:txBody>
          <a:bodyPr vert="horz" lIns="91440" tIns="45720" rIns="91440" bIns="45720" rtlCol="0" anchor="ctr"/>
          <a:lstStyle>
            <a:lvl1pPr algn="ctr">
              <a:defRPr sz="600">
                <a:solidFill>
                  <a:schemeClr val="tx1">
                    <a:tint val="75000"/>
                  </a:schemeClr>
                </a:solidFill>
              </a:defRPr>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Lst>
  <p:hf sldNum="0" hdr="0" dt="0"/>
  <p:txStyles>
    <p:titleStyle>
      <a:lvl1pPr algn="l" rtl="0" eaLnBrk="0" fontAlgn="base" hangingPunct="0">
        <a:lnSpc>
          <a:spcPct val="85000"/>
        </a:lnSpc>
        <a:spcBef>
          <a:spcPct val="0"/>
        </a:spcBef>
        <a:spcAft>
          <a:spcPct val="0"/>
        </a:spcAft>
        <a:defRPr sz="3600" kern="1200">
          <a:solidFill>
            <a:schemeClr val="accent2"/>
          </a:solidFill>
          <a:latin typeface="+mj-lt"/>
          <a:ea typeface="+mj-ea"/>
          <a:cs typeface="+mj-cs"/>
        </a:defRPr>
      </a:lvl1pPr>
      <a:lvl2pPr algn="l" rtl="0" eaLnBrk="0" fontAlgn="base" hangingPunct="0">
        <a:lnSpc>
          <a:spcPct val="85000"/>
        </a:lnSpc>
        <a:spcBef>
          <a:spcPct val="0"/>
        </a:spcBef>
        <a:spcAft>
          <a:spcPct val="0"/>
        </a:spcAft>
        <a:defRPr sz="2200">
          <a:solidFill>
            <a:schemeClr val="accent2"/>
          </a:solidFill>
          <a:latin typeface="Calibri Light" pitchFamily="34" charset="0"/>
        </a:defRPr>
      </a:lvl2pPr>
      <a:lvl3pPr algn="l" rtl="0" eaLnBrk="0" fontAlgn="base" hangingPunct="0">
        <a:lnSpc>
          <a:spcPct val="85000"/>
        </a:lnSpc>
        <a:spcBef>
          <a:spcPct val="0"/>
        </a:spcBef>
        <a:spcAft>
          <a:spcPct val="0"/>
        </a:spcAft>
        <a:defRPr sz="2200">
          <a:solidFill>
            <a:schemeClr val="accent2"/>
          </a:solidFill>
          <a:latin typeface="Calibri Light" pitchFamily="34" charset="0"/>
        </a:defRPr>
      </a:lvl3pPr>
      <a:lvl4pPr algn="l" rtl="0" eaLnBrk="0" fontAlgn="base" hangingPunct="0">
        <a:lnSpc>
          <a:spcPct val="85000"/>
        </a:lnSpc>
        <a:spcBef>
          <a:spcPct val="0"/>
        </a:spcBef>
        <a:spcAft>
          <a:spcPct val="0"/>
        </a:spcAft>
        <a:defRPr sz="2200">
          <a:solidFill>
            <a:schemeClr val="accent2"/>
          </a:solidFill>
          <a:latin typeface="Calibri Light" pitchFamily="34" charset="0"/>
        </a:defRPr>
      </a:lvl4pPr>
      <a:lvl5pPr algn="l" rtl="0" eaLnBrk="0" fontAlgn="base" hangingPunct="0">
        <a:lnSpc>
          <a:spcPct val="85000"/>
        </a:lnSpc>
        <a:spcBef>
          <a:spcPct val="0"/>
        </a:spcBef>
        <a:spcAft>
          <a:spcPct val="0"/>
        </a:spcAft>
        <a:defRPr sz="2200">
          <a:solidFill>
            <a:schemeClr val="accent2"/>
          </a:solidFill>
          <a:latin typeface="Calibri Light" pitchFamily="34" charset="0"/>
        </a:defRPr>
      </a:lvl5pPr>
      <a:lvl6pPr marL="457200" algn="l" rtl="0" fontAlgn="base">
        <a:lnSpc>
          <a:spcPct val="85000"/>
        </a:lnSpc>
        <a:spcBef>
          <a:spcPct val="0"/>
        </a:spcBef>
        <a:spcAft>
          <a:spcPct val="0"/>
        </a:spcAft>
        <a:defRPr sz="2200">
          <a:solidFill>
            <a:schemeClr val="accent2"/>
          </a:solidFill>
          <a:latin typeface="Calibri Light" pitchFamily="34" charset="0"/>
        </a:defRPr>
      </a:lvl6pPr>
      <a:lvl7pPr marL="914400" algn="l" rtl="0" fontAlgn="base">
        <a:lnSpc>
          <a:spcPct val="85000"/>
        </a:lnSpc>
        <a:spcBef>
          <a:spcPct val="0"/>
        </a:spcBef>
        <a:spcAft>
          <a:spcPct val="0"/>
        </a:spcAft>
        <a:defRPr sz="2200">
          <a:solidFill>
            <a:schemeClr val="accent2"/>
          </a:solidFill>
          <a:latin typeface="Calibri Light" pitchFamily="34" charset="0"/>
        </a:defRPr>
      </a:lvl7pPr>
      <a:lvl8pPr marL="1371600" algn="l" rtl="0" fontAlgn="base">
        <a:lnSpc>
          <a:spcPct val="85000"/>
        </a:lnSpc>
        <a:spcBef>
          <a:spcPct val="0"/>
        </a:spcBef>
        <a:spcAft>
          <a:spcPct val="0"/>
        </a:spcAft>
        <a:defRPr sz="2200">
          <a:solidFill>
            <a:schemeClr val="accent2"/>
          </a:solidFill>
          <a:latin typeface="Calibri Light" pitchFamily="34" charset="0"/>
        </a:defRPr>
      </a:lvl8pPr>
      <a:lvl9pPr marL="1828800" algn="l" rtl="0" fontAlgn="base">
        <a:lnSpc>
          <a:spcPct val="85000"/>
        </a:lnSpc>
        <a:spcBef>
          <a:spcPct val="0"/>
        </a:spcBef>
        <a:spcAft>
          <a:spcPct val="0"/>
        </a:spcAft>
        <a:defRPr sz="2200">
          <a:solidFill>
            <a:schemeClr val="accent2"/>
          </a:solidFill>
          <a:latin typeface="Calibri Light" pitchFamily="34" charset="0"/>
        </a:defRPr>
      </a:lvl9pPr>
    </p:titleStyle>
    <p:bodyStyle>
      <a:lvl1pPr marL="171450" indent="-171450" algn="l" rtl="0" eaLnBrk="0" fontAlgn="base" hangingPunct="0">
        <a:lnSpc>
          <a:spcPct val="95000"/>
        </a:lnSpc>
        <a:spcBef>
          <a:spcPts val="1200"/>
        </a:spcBef>
        <a:spcAft>
          <a:spcPct val="0"/>
        </a:spcAft>
        <a:buClr>
          <a:schemeClr val="accent2"/>
        </a:buClr>
        <a:buFont typeface="Arial" panose="020B0604020202020204" pitchFamily="34" charset="0"/>
        <a:buChar char="•"/>
        <a:defRPr sz="2000" kern="1200">
          <a:solidFill>
            <a:srgbClr val="404040"/>
          </a:solidFill>
          <a:latin typeface="+mn-lt"/>
          <a:ea typeface="+mn-ea"/>
          <a:cs typeface="+mn-cs"/>
        </a:defRPr>
      </a:lvl1pPr>
      <a:lvl2pPr marL="400050" indent="-171450" algn="l" rtl="0" eaLnBrk="0" fontAlgn="base" hangingPunct="0">
        <a:lnSpc>
          <a:spcPct val="95000"/>
        </a:lnSpc>
        <a:spcBef>
          <a:spcPts val="600"/>
        </a:spcBef>
        <a:spcAft>
          <a:spcPct val="0"/>
        </a:spcAft>
        <a:buClr>
          <a:schemeClr val="accent1"/>
        </a:buClr>
        <a:buFont typeface="Arial" panose="020B0604020202020204" pitchFamily="34" charset="0"/>
        <a:buChar char="•"/>
        <a:defRPr kern="1200">
          <a:solidFill>
            <a:srgbClr val="404040"/>
          </a:solidFill>
          <a:latin typeface="+mn-lt"/>
          <a:ea typeface="+mn-ea"/>
          <a:cs typeface="+mn-cs"/>
        </a:defRPr>
      </a:lvl2pPr>
      <a:lvl3pPr marL="571500" indent="-114300" algn="l" rtl="0" eaLnBrk="0" fontAlgn="base" hangingPunct="0">
        <a:lnSpc>
          <a:spcPct val="95000"/>
        </a:lnSpc>
        <a:spcBef>
          <a:spcPct val="20000"/>
        </a:spcBef>
        <a:spcAft>
          <a:spcPct val="0"/>
        </a:spcAft>
        <a:buClr>
          <a:srgbClr val="404040"/>
        </a:buClr>
        <a:buFont typeface="Arial" panose="020B0604020202020204" pitchFamily="34" charset="0"/>
        <a:buChar char="-"/>
        <a:defRPr sz="1800" kern="1200">
          <a:solidFill>
            <a:srgbClr val="404040"/>
          </a:solidFill>
          <a:latin typeface="+mn-lt"/>
          <a:ea typeface="+mn-ea"/>
          <a:cs typeface="+mn-cs"/>
        </a:defRPr>
      </a:lvl3pPr>
      <a:lvl4pPr marL="742950" indent="-114300" algn="l" rtl="0" eaLnBrk="0" fontAlgn="base" hangingPunct="0">
        <a:lnSpc>
          <a:spcPct val="95000"/>
        </a:lnSpc>
        <a:spcBef>
          <a:spcPct val="20000"/>
        </a:spcBef>
        <a:spcAft>
          <a:spcPct val="0"/>
        </a:spcAft>
        <a:buFont typeface="Arial" panose="020B0604020202020204" pitchFamily="34" charset="0"/>
        <a:buChar char="•"/>
        <a:defRPr sz="1400" kern="1200">
          <a:solidFill>
            <a:srgbClr val="404040"/>
          </a:solidFill>
          <a:latin typeface="+mn-lt"/>
          <a:ea typeface="+mn-ea"/>
          <a:cs typeface="+mn-cs"/>
        </a:defRPr>
      </a:lvl4pPr>
      <a:lvl5pPr marL="914400" indent="-114300" algn="l" rtl="0" eaLnBrk="0" fontAlgn="base" hangingPunct="0">
        <a:lnSpc>
          <a:spcPct val="95000"/>
        </a:lnSpc>
        <a:spcBef>
          <a:spcPct val="20000"/>
        </a:spcBef>
        <a:spcAft>
          <a:spcPct val="0"/>
        </a:spcAft>
        <a:buFont typeface="Arial" panose="020B0604020202020204" pitchFamily="34"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3197B406-0DD7-E544-9CA2-520BCD78FC03}"/>
              </a:ext>
            </a:extLst>
          </p:cNvPr>
          <p:cNvSpPr>
            <a:spLocks noGrp="1" noChangeArrowheads="1"/>
          </p:cNvSpPr>
          <p:nvPr>
            <p:ph type="ctrTitle"/>
          </p:nvPr>
        </p:nvSpPr>
        <p:spPr>
          <a:xfrm>
            <a:off x="685800" y="762000"/>
            <a:ext cx="7747000" cy="2825750"/>
          </a:xfrm>
        </p:spPr>
        <p:txBody>
          <a:bodyPr/>
          <a:lstStyle/>
          <a:p>
            <a:pPr eaLnBrk="1" hangingPunct="1"/>
            <a:r>
              <a:rPr lang="en-US" altLang="en-US" sz="3600" b="1"/>
              <a:t>Guide to Computer Forensics</a:t>
            </a:r>
            <a:br>
              <a:rPr lang="en-US" altLang="en-US" sz="3600" b="1"/>
            </a:br>
            <a:r>
              <a:rPr lang="en-US" altLang="en-US" sz="3600" b="1"/>
              <a:t> and Investigations</a:t>
            </a:r>
            <a:br>
              <a:rPr lang="en-US" altLang="en-US" sz="3600" b="1"/>
            </a:br>
            <a:r>
              <a:rPr lang="en-US" altLang="en-US" sz="3600" b="1"/>
              <a:t>Sixth Edition</a:t>
            </a:r>
            <a:br>
              <a:rPr lang="en-US" altLang="en-US" sz="3600" b="1"/>
            </a:br>
            <a:r>
              <a:rPr lang="en-US" altLang="en-US" sz="3600" b="1"/>
              <a:t/>
            </a:r>
            <a:br>
              <a:rPr lang="en-US" altLang="en-US" sz="3600" b="1"/>
            </a:br>
            <a:r>
              <a:rPr lang="en-US" altLang="en-US" sz="3600" b="1" i="1"/>
              <a:t>Chapter 11</a:t>
            </a:r>
            <a:r>
              <a:rPr lang="en-US" altLang="en-US" sz="3600" i="1"/>
              <a:t/>
            </a:r>
            <a:br>
              <a:rPr lang="en-US" altLang="en-US" sz="3600" i="1"/>
            </a:br>
            <a:endParaRPr lang="en-US" altLang="en-US" sz="3600" b="1"/>
          </a:p>
        </p:txBody>
      </p:sp>
      <p:sp>
        <p:nvSpPr>
          <p:cNvPr id="7171" name="Rectangle 3">
            <a:extLst>
              <a:ext uri="{FF2B5EF4-FFF2-40B4-BE49-F238E27FC236}">
                <a16:creationId xmlns:a16="http://schemas.microsoft.com/office/drawing/2014/main" xmlns="" id="{F2B1F7F9-26D8-7D4C-9101-710DECA363C2}"/>
              </a:ext>
            </a:extLst>
          </p:cNvPr>
          <p:cNvSpPr>
            <a:spLocks noGrp="1" noChangeArrowheads="1"/>
          </p:cNvSpPr>
          <p:nvPr>
            <p:ph type="subTitle" idx="1"/>
          </p:nvPr>
        </p:nvSpPr>
        <p:spPr>
          <a:xfrm>
            <a:off x="698500" y="3352800"/>
            <a:ext cx="7747000" cy="377825"/>
          </a:xfrm>
        </p:spPr>
        <p:txBody>
          <a:bodyPr/>
          <a:lstStyle/>
          <a:p>
            <a:pPr eaLnBrk="1" hangingPunct="1">
              <a:lnSpc>
                <a:spcPct val="80000"/>
              </a:lnSpc>
            </a:pPr>
            <a:r>
              <a:rPr lang="en-US" altLang="en-US" sz="3000" i="1">
                <a:solidFill>
                  <a:schemeClr val="tx1"/>
                </a:solidFill>
              </a:rPr>
              <a:t>E-mail and Social Media Investigations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41B739B-64F1-A54F-8941-FDB977DFBCF2}"/>
              </a:ext>
            </a:extLst>
          </p:cNvPr>
          <p:cNvSpPr>
            <a:spLocks noGrp="1"/>
          </p:cNvSpPr>
          <p:nvPr>
            <p:ph idx="1"/>
          </p:nvPr>
        </p:nvSpPr>
        <p:spPr>
          <a:xfrm>
            <a:off x="365125" y="1538288"/>
            <a:ext cx="8415338" cy="3177793"/>
          </a:xfrm>
        </p:spPr>
        <p:txBody>
          <a:bodyPr/>
          <a:lstStyle/>
          <a:p>
            <a:r>
              <a:rPr lang="en-US" b="1" dirty="0"/>
              <a:t>Forensic Linguistics</a:t>
            </a:r>
            <a:endParaRPr lang="en-US" dirty="0"/>
          </a:p>
          <a:p>
            <a:pPr lvl="1"/>
            <a:r>
              <a:rPr lang="en-US" dirty="0"/>
              <a:t>Where language and law intersect</a:t>
            </a:r>
          </a:p>
          <a:p>
            <a:r>
              <a:rPr lang="en-US" dirty="0"/>
              <a:t>Four categories:</a:t>
            </a:r>
          </a:p>
          <a:p>
            <a:pPr lvl="1"/>
            <a:r>
              <a:rPr lang="en-US" dirty="0"/>
              <a:t>Language and law</a:t>
            </a:r>
          </a:p>
          <a:p>
            <a:pPr lvl="1"/>
            <a:r>
              <a:rPr lang="en-US" dirty="0"/>
              <a:t>Language in the legal process</a:t>
            </a:r>
          </a:p>
          <a:p>
            <a:pPr lvl="1"/>
            <a:r>
              <a:rPr lang="en-US" dirty="0"/>
              <a:t>Language as evidence</a:t>
            </a:r>
          </a:p>
          <a:p>
            <a:pPr lvl="1"/>
            <a:r>
              <a:rPr lang="en-US" dirty="0"/>
              <a:t>Research/teaching</a:t>
            </a:r>
          </a:p>
          <a:p>
            <a:r>
              <a:rPr lang="en-US" dirty="0"/>
              <a:t>Encompasses civil cases, criminal cases, cyberterrorism cases, and other legal proceedings</a:t>
            </a:r>
          </a:p>
        </p:txBody>
      </p:sp>
      <p:sp>
        <p:nvSpPr>
          <p:cNvPr id="3" name="Title 2">
            <a:extLst>
              <a:ext uri="{FF2B5EF4-FFF2-40B4-BE49-F238E27FC236}">
                <a16:creationId xmlns:a16="http://schemas.microsoft.com/office/drawing/2014/main" xmlns="" id="{4094DAE0-31ED-B041-95AC-70A44AE910B5}"/>
              </a:ext>
            </a:extLst>
          </p:cNvPr>
          <p:cNvSpPr>
            <a:spLocks noGrp="1"/>
          </p:cNvSpPr>
          <p:nvPr>
            <p:ph type="title"/>
          </p:nvPr>
        </p:nvSpPr>
        <p:spPr>
          <a:xfrm>
            <a:off x="762000" y="316875"/>
            <a:ext cx="8026400" cy="475002"/>
          </a:xfrm>
        </p:spPr>
        <p:txBody>
          <a:bodyPr/>
          <a:lstStyle/>
          <a:p>
            <a:r>
              <a:rPr lang="en-US" dirty="0"/>
              <a:t>Understanding Forensic Linguistics</a:t>
            </a:r>
          </a:p>
        </p:txBody>
      </p:sp>
      <p:sp>
        <p:nvSpPr>
          <p:cNvPr id="4" name="Footer Placeholder 3">
            <a:extLst>
              <a:ext uri="{FF2B5EF4-FFF2-40B4-BE49-F238E27FC236}">
                <a16:creationId xmlns:a16="http://schemas.microsoft.com/office/drawing/2014/main" xmlns="" id="{ECF82CAB-3C8E-9F4A-872B-02AB840B0710}"/>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575394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xmlns="" id="{A617CCF6-55F2-7A48-8CAD-933661620A88}"/>
              </a:ext>
            </a:extLst>
          </p:cNvPr>
          <p:cNvSpPr>
            <a:spLocks noGrp="1" noChangeArrowheads="1"/>
          </p:cNvSpPr>
          <p:nvPr>
            <p:ph idx="1"/>
          </p:nvPr>
        </p:nvSpPr>
        <p:spPr>
          <a:xfrm>
            <a:off x="365125" y="1538288"/>
            <a:ext cx="8415338" cy="2991588"/>
          </a:xfrm>
        </p:spPr>
        <p:txBody>
          <a:bodyPr/>
          <a:lstStyle/>
          <a:p>
            <a:pPr eaLnBrk="1" hangingPunct="1"/>
            <a:r>
              <a:rPr lang="en-US" altLang="en-US" dirty="0"/>
              <a:t>Access victim’s computer or mobile device to recover the evidence</a:t>
            </a:r>
          </a:p>
          <a:p>
            <a:pPr eaLnBrk="1" hangingPunct="1"/>
            <a:r>
              <a:rPr lang="en-US" altLang="en-US" dirty="0"/>
              <a:t>Using the victim’s e-mail client</a:t>
            </a:r>
          </a:p>
          <a:p>
            <a:pPr lvl="1" eaLnBrk="1" hangingPunct="1"/>
            <a:r>
              <a:rPr lang="en-US" altLang="en-US" dirty="0"/>
              <a:t>Find and copy any potential evidence</a:t>
            </a:r>
          </a:p>
          <a:p>
            <a:pPr lvl="1" eaLnBrk="1" hangingPunct="1"/>
            <a:r>
              <a:rPr lang="en-US" altLang="en-US" dirty="0"/>
              <a:t>Access protected or encrypted material</a:t>
            </a:r>
          </a:p>
          <a:p>
            <a:pPr lvl="1" eaLnBrk="1" hangingPunct="1"/>
            <a:r>
              <a:rPr lang="en-US" altLang="en-US" dirty="0"/>
              <a:t>Print e-mails</a:t>
            </a:r>
          </a:p>
          <a:p>
            <a:pPr eaLnBrk="1" hangingPunct="1"/>
            <a:r>
              <a:rPr lang="en-US" altLang="en-US" dirty="0"/>
              <a:t>Guide victim on the phone</a:t>
            </a:r>
          </a:p>
          <a:p>
            <a:pPr lvl="1" eaLnBrk="1" hangingPunct="1"/>
            <a:r>
              <a:rPr lang="en-US" altLang="en-US" dirty="0"/>
              <a:t>Open and copy e-mail including headers</a:t>
            </a:r>
          </a:p>
          <a:p>
            <a:pPr eaLnBrk="1" hangingPunct="1"/>
            <a:r>
              <a:rPr lang="en-US" altLang="en-US" dirty="0"/>
              <a:t>You may have to recover deleted e-mails</a:t>
            </a:r>
          </a:p>
        </p:txBody>
      </p:sp>
      <p:sp>
        <p:nvSpPr>
          <p:cNvPr id="16387" name="Rectangle 2">
            <a:extLst>
              <a:ext uri="{FF2B5EF4-FFF2-40B4-BE49-F238E27FC236}">
                <a16:creationId xmlns:a16="http://schemas.microsoft.com/office/drawing/2014/main" xmlns="" id="{A5FF4D64-2D19-C346-918D-E51BD7513856}"/>
              </a:ext>
            </a:extLst>
          </p:cNvPr>
          <p:cNvSpPr>
            <a:spLocks noGrp="1" noChangeArrowheads="1"/>
          </p:cNvSpPr>
          <p:nvPr>
            <p:ph type="title"/>
          </p:nvPr>
        </p:nvSpPr>
        <p:spPr>
          <a:xfrm>
            <a:off x="762000" y="319383"/>
            <a:ext cx="8026400" cy="470898"/>
          </a:xfrm>
        </p:spPr>
        <p:txBody>
          <a:bodyPr/>
          <a:lstStyle/>
          <a:p>
            <a:pPr eaLnBrk="1" hangingPunct="1"/>
            <a:r>
              <a:rPr lang="en-US" altLang="en-US" dirty="0"/>
              <a:t>Examining E-mail Messages (1 of 2)</a:t>
            </a:r>
          </a:p>
        </p:txBody>
      </p:sp>
      <p:sp>
        <p:nvSpPr>
          <p:cNvPr id="4" name="Footer Placeholder 3">
            <a:extLst>
              <a:ext uri="{FF2B5EF4-FFF2-40B4-BE49-F238E27FC236}">
                <a16:creationId xmlns:a16="http://schemas.microsoft.com/office/drawing/2014/main" xmlns="" id="{ED689C24-1D95-8D4A-96F2-180A64A39911}"/>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xmlns="" id="{EDF93215-40E6-8A43-A27E-01814572136F}"/>
              </a:ext>
            </a:extLst>
          </p:cNvPr>
          <p:cNvSpPr>
            <a:spLocks noGrp="1" noChangeArrowheads="1"/>
          </p:cNvSpPr>
          <p:nvPr>
            <p:ph idx="1"/>
          </p:nvPr>
        </p:nvSpPr>
        <p:spPr/>
        <p:txBody>
          <a:bodyPr/>
          <a:lstStyle/>
          <a:p>
            <a:pPr eaLnBrk="1" hangingPunct="1"/>
            <a:r>
              <a:rPr lang="en-US" altLang="en-US"/>
              <a:t>Copying an e-mail message</a:t>
            </a:r>
          </a:p>
          <a:p>
            <a:pPr lvl="1" eaLnBrk="1" hangingPunct="1"/>
            <a:r>
              <a:rPr lang="en-US" altLang="en-US"/>
              <a:t>Before you start an e-mail investigation</a:t>
            </a:r>
          </a:p>
          <a:p>
            <a:pPr lvl="2" eaLnBrk="1" hangingPunct="1"/>
            <a:r>
              <a:rPr lang="en-US" altLang="en-US"/>
              <a:t>You need to copy and print the e-mail involved in the crime or policy violation</a:t>
            </a:r>
          </a:p>
          <a:p>
            <a:pPr lvl="1" eaLnBrk="1" hangingPunct="1"/>
            <a:r>
              <a:rPr lang="en-US" altLang="en-US"/>
              <a:t>You might also want to forward the message as an attachment to another e-mail address</a:t>
            </a:r>
          </a:p>
          <a:p>
            <a:pPr eaLnBrk="1" hangingPunct="1"/>
            <a:r>
              <a:rPr lang="en-US" altLang="en-US"/>
              <a:t>With many GUI e-mail programs, you can copy an e-mail by dragging it to a storage medium</a:t>
            </a:r>
          </a:p>
          <a:p>
            <a:pPr lvl="1" eaLnBrk="1" hangingPunct="1"/>
            <a:r>
              <a:rPr lang="en-US" altLang="en-US"/>
              <a:t>Or by saving it in a different location</a:t>
            </a:r>
          </a:p>
        </p:txBody>
      </p:sp>
      <p:sp>
        <p:nvSpPr>
          <p:cNvPr id="17411" name="Rectangle 2">
            <a:extLst>
              <a:ext uri="{FF2B5EF4-FFF2-40B4-BE49-F238E27FC236}">
                <a16:creationId xmlns:a16="http://schemas.microsoft.com/office/drawing/2014/main" xmlns="" id="{F1C0A1BA-B467-6242-8165-F603569F6AF1}"/>
              </a:ext>
            </a:extLst>
          </p:cNvPr>
          <p:cNvSpPr>
            <a:spLocks noGrp="1" noChangeArrowheads="1"/>
          </p:cNvSpPr>
          <p:nvPr>
            <p:ph type="title"/>
          </p:nvPr>
        </p:nvSpPr>
        <p:spPr>
          <a:xfrm>
            <a:off x="762000" y="319383"/>
            <a:ext cx="8026400" cy="470898"/>
          </a:xfrm>
        </p:spPr>
        <p:txBody>
          <a:bodyPr/>
          <a:lstStyle/>
          <a:p>
            <a:pPr eaLnBrk="1" hangingPunct="1"/>
            <a:r>
              <a:rPr lang="en-US" altLang="en-US" dirty="0"/>
              <a:t>Examining E-mail Messages (2 of 2)</a:t>
            </a:r>
          </a:p>
        </p:txBody>
      </p:sp>
      <p:sp>
        <p:nvSpPr>
          <p:cNvPr id="4" name="Footer Placeholder 3">
            <a:extLst>
              <a:ext uri="{FF2B5EF4-FFF2-40B4-BE49-F238E27FC236}">
                <a16:creationId xmlns:a16="http://schemas.microsoft.com/office/drawing/2014/main" xmlns="" id="{9794EA3F-77E4-FB45-80D5-AC0F4AE08E88}"/>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xmlns="" id="{E8AC95DF-2E49-8447-8222-5280FC1B6EC1}"/>
              </a:ext>
            </a:extLst>
          </p:cNvPr>
          <p:cNvSpPr>
            <a:spLocks noGrp="1" noChangeArrowheads="1"/>
          </p:cNvSpPr>
          <p:nvPr>
            <p:ph idx="1"/>
          </p:nvPr>
        </p:nvSpPr>
        <p:spPr/>
        <p:txBody>
          <a:bodyPr/>
          <a:lstStyle/>
          <a:p>
            <a:pPr eaLnBrk="1" hangingPunct="1"/>
            <a:r>
              <a:rPr lang="en-US" altLang="en-US"/>
              <a:t>Investigators should learn how to find e-mail headers</a:t>
            </a:r>
          </a:p>
          <a:p>
            <a:pPr lvl="1" eaLnBrk="1" hangingPunct="1"/>
            <a:r>
              <a:rPr lang="en-US" altLang="en-US"/>
              <a:t>GUI clients</a:t>
            </a:r>
          </a:p>
          <a:p>
            <a:pPr lvl="1" eaLnBrk="1" hangingPunct="1"/>
            <a:r>
              <a:rPr lang="en-US" altLang="en-US"/>
              <a:t>Web-based clients</a:t>
            </a:r>
          </a:p>
          <a:p>
            <a:pPr eaLnBrk="1" hangingPunct="1"/>
            <a:r>
              <a:rPr lang="en-US" altLang="en-US"/>
              <a:t>After you open e-mail headers, copy and paste them into a text document</a:t>
            </a:r>
          </a:p>
          <a:p>
            <a:pPr lvl="1" eaLnBrk="1" hangingPunct="1"/>
            <a:r>
              <a:rPr lang="en-US" altLang="en-US"/>
              <a:t>So that you can read them with a text editor</a:t>
            </a:r>
          </a:p>
          <a:p>
            <a:pPr eaLnBrk="1" hangingPunct="1"/>
            <a:r>
              <a:rPr lang="en-US" altLang="en-US"/>
              <a:t>Become familiar with as many e-mail programs as possible</a:t>
            </a:r>
          </a:p>
          <a:p>
            <a:pPr lvl="1" eaLnBrk="1" hangingPunct="1"/>
            <a:r>
              <a:rPr lang="en-US" altLang="en-US"/>
              <a:t>Often more than one e-mail program is installed</a:t>
            </a:r>
          </a:p>
        </p:txBody>
      </p:sp>
      <p:sp>
        <p:nvSpPr>
          <p:cNvPr id="18435" name="Rectangle 2">
            <a:extLst>
              <a:ext uri="{FF2B5EF4-FFF2-40B4-BE49-F238E27FC236}">
                <a16:creationId xmlns:a16="http://schemas.microsoft.com/office/drawing/2014/main" xmlns="" id="{8736E584-8825-4246-8F1E-B83BE065C88F}"/>
              </a:ext>
            </a:extLst>
          </p:cNvPr>
          <p:cNvSpPr>
            <a:spLocks noGrp="1" noChangeArrowheads="1"/>
          </p:cNvSpPr>
          <p:nvPr>
            <p:ph type="title"/>
          </p:nvPr>
        </p:nvSpPr>
        <p:spPr>
          <a:xfrm>
            <a:off x="762000" y="319383"/>
            <a:ext cx="8026400" cy="470898"/>
          </a:xfrm>
        </p:spPr>
        <p:txBody>
          <a:bodyPr/>
          <a:lstStyle/>
          <a:p>
            <a:pPr eaLnBrk="1" hangingPunct="1"/>
            <a:r>
              <a:rPr lang="en-US" altLang="en-US" dirty="0"/>
              <a:t>Viewing E-mail Headers (1 of 5)</a:t>
            </a:r>
          </a:p>
        </p:txBody>
      </p:sp>
      <p:sp>
        <p:nvSpPr>
          <p:cNvPr id="4" name="Footer Placeholder 3">
            <a:extLst>
              <a:ext uri="{FF2B5EF4-FFF2-40B4-BE49-F238E27FC236}">
                <a16:creationId xmlns:a16="http://schemas.microsoft.com/office/drawing/2014/main" xmlns="" id="{BF831EFB-AD8C-D540-8A52-BDDE8F045D13}"/>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xmlns="" id="{2FFCCB03-F7DF-1540-B46C-DE6A395F4549}"/>
              </a:ext>
            </a:extLst>
          </p:cNvPr>
          <p:cNvSpPr>
            <a:spLocks noGrp="1" noChangeArrowheads="1"/>
          </p:cNvSpPr>
          <p:nvPr>
            <p:ph idx="1"/>
          </p:nvPr>
        </p:nvSpPr>
        <p:spPr>
          <a:xfrm>
            <a:off x="365125" y="1538288"/>
            <a:ext cx="8415338" cy="1656223"/>
          </a:xfrm>
        </p:spPr>
        <p:txBody>
          <a:bodyPr/>
          <a:lstStyle/>
          <a:p>
            <a:pPr eaLnBrk="1" hangingPunct="1"/>
            <a:r>
              <a:rPr lang="en-US" altLang="en-US" dirty="0"/>
              <a:t>Outlook</a:t>
            </a:r>
          </a:p>
          <a:p>
            <a:pPr lvl="1" eaLnBrk="1" hangingPunct="1"/>
            <a:r>
              <a:rPr lang="en-US" altLang="en-US" dirty="0"/>
              <a:t>Double-click the message and then click </a:t>
            </a:r>
            <a:r>
              <a:rPr lang="en-US" altLang="en-US" b="1" dirty="0"/>
              <a:t>File, Properties</a:t>
            </a:r>
          </a:p>
          <a:p>
            <a:pPr lvl="1" eaLnBrk="1" hangingPunct="1"/>
            <a:r>
              <a:rPr lang="en-US" altLang="en-US" dirty="0"/>
              <a:t>Copy headers</a:t>
            </a:r>
          </a:p>
          <a:p>
            <a:pPr lvl="1" eaLnBrk="1" hangingPunct="1"/>
            <a:r>
              <a:rPr lang="en-US" altLang="en-US" dirty="0"/>
              <a:t>Paste them to any text editor</a:t>
            </a:r>
          </a:p>
          <a:p>
            <a:pPr lvl="1" eaLnBrk="1" hangingPunct="1"/>
            <a:r>
              <a:rPr lang="en-US" altLang="en-US" dirty="0"/>
              <a:t>Save the document as </a:t>
            </a:r>
            <a:r>
              <a:rPr lang="en-US" altLang="en-US" dirty="0">
                <a:latin typeface="Courier New" panose="02070309020205020404" pitchFamily="49" charset="0"/>
                <a:cs typeface="Courier New" panose="02070309020205020404" pitchFamily="49" charset="0"/>
              </a:rPr>
              <a:t>Outlook </a:t>
            </a:r>
            <a:r>
              <a:rPr lang="en-US" altLang="en-US" dirty="0" err="1">
                <a:latin typeface="Courier New" panose="02070309020205020404" pitchFamily="49" charset="0"/>
                <a:cs typeface="Courier New" panose="02070309020205020404" pitchFamily="49" charset="0"/>
              </a:rPr>
              <a:t>header.txt</a:t>
            </a:r>
            <a:r>
              <a:rPr lang="en-US" altLang="en-US" dirty="0"/>
              <a:t> in your work folder</a:t>
            </a:r>
          </a:p>
        </p:txBody>
      </p:sp>
      <p:sp>
        <p:nvSpPr>
          <p:cNvPr id="19459" name="Rectangle 2">
            <a:extLst>
              <a:ext uri="{FF2B5EF4-FFF2-40B4-BE49-F238E27FC236}">
                <a16:creationId xmlns:a16="http://schemas.microsoft.com/office/drawing/2014/main" xmlns="" id="{54422D55-CD5C-BD4C-89C9-70B128E7F071}"/>
              </a:ext>
            </a:extLst>
          </p:cNvPr>
          <p:cNvSpPr>
            <a:spLocks noGrp="1" noChangeArrowheads="1"/>
          </p:cNvSpPr>
          <p:nvPr>
            <p:ph type="title"/>
          </p:nvPr>
        </p:nvSpPr>
        <p:spPr>
          <a:xfrm>
            <a:off x="762000" y="319383"/>
            <a:ext cx="8026400" cy="470898"/>
          </a:xfrm>
        </p:spPr>
        <p:txBody>
          <a:bodyPr/>
          <a:lstStyle/>
          <a:p>
            <a:pPr eaLnBrk="1" hangingPunct="1"/>
            <a:r>
              <a:rPr lang="en-US" altLang="en-US" dirty="0"/>
              <a:t>Viewing E-mail Headers (2 of 5)</a:t>
            </a:r>
          </a:p>
        </p:txBody>
      </p:sp>
      <p:sp>
        <p:nvSpPr>
          <p:cNvPr id="4" name="Footer Placeholder 3">
            <a:extLst>
              <a:ext uri="{FF2B5EF4-FFF2-40B4-BE49-F238E27FC236}">
                <a16:creationId xmlns:a16="http://schemas.microsoft.com/office/drawing/2014/main" xmlns="" id="{9CDB505C-3394-004E-8EE8-5BB1A11F2470}"/>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screenshot shows properties dialog box. The dialog box shows four sections. The four sections are as follows: settings, security, tracking options, and delivery options. The settings option contains the drop down list for important and sensitivity. A checkbox is shown below for the option, do not auto archive this item. The delivery options contain a checkbox for expires after. Below this, two textboxes for contacts and categories are shown. Below this, a textbox for internal headers which contain message is shown. The close button is selected.">
            <a:extLst>
              <a:ext uri="{FF2B5EF4-FFF2-40B4-BE49-F238E27FC236}">
                <a16:creationId xmlns:a16="http://schemas.microsoft.com/office/drawing/2014/main" xmlns="" id="{92433955-FA38-FA42-8FC9-8DB86C18E5C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4033" y="1474788"/>
            <a:ext cx="5197522" cy="4011612"/>
          </a:xfrm>
        </p:spPr>
      </p:pic>
      <p:sp>
        <p:nvSpPr>
          <p:cNvPr id="20483" name="Rectangle 6">
            <a:extLst>
              <a:ext uri="{FF2B5EF4-FFF2-40B4-BE49-F238E27FC236}">
                <a16:creationId xmlns:a16="http://schemas.microsoft.com/office/drawing/2014/main" xmlns="" id="{E5E73B22-0DEC-7544-8B67-3C05BDF5B6FD}"/>
              </a:ext>
            </a:extLst>
          </p:cNvPr>
          <p:cNvSpPr>
            <a:spLocks noGrp="1" noChangeArrowheads="1"/>
          </p:cNvSpPr>
          <p:nvPr>
            <p:ph type="title"/>
          </p:nvPr>
        </p:nvSpPr>
        <p:spPr>
          <a:xfrm>
            <a:off x="762000" y="319383"/>
            <a:ext cx="8026400" cy="470898"/>
          </a:xfrm>
        </p:spPr>
        <p:txBody>
          <a:bodyPr/>
          <a:lstStyle/>
          <a:p>
            <a:pPr eaLnBrk="1" hangingPunct="1"/>
            <a:r>
              <a:rPr lang="en-US" altLang="en-US" dirty="0"/>
              <a:t>Viewing E-mail Headers (3 of 5)</a:t>
            </a:r>
          </a:p>
        </p:txBody>
      </p:sp>
      <p:sp>
        <p:nvSpPr>
          <p:cNvPr id="4" name="Footer Placeholder 3">
            <a:extLst>
              <a:ext uri="{FF2B5EF4-FFF2-40B4-BE49-F238E27FC236}">
                <a16:creationId xmlns:a16="http://schemas.microsoft.com/office/drawing/2014/main" xmlns="" id="{C06D0866-1A51-BE48-9A5F-1B3D793ACFBD}"/>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xmlns="" id="{19C8C371-706A-3F49-8A2F-0F6081B1F7F6}"/>
              </a:ext>
            </a:extLst>
          </p:cNvPr>
          <p:cNvSpPr>
            <a:spLocks noGrp="1" noChangeArrowheads="1"/>
          </p:cNvSpPr>
          <p:nvPr>
            <p:ph idx="1"/>
          </p:nvPr>
        </p:nvSpPr>
        <p:spPr>
          <a:xfrm>
            <a:off x="365125" y="1538288"/>
            <a:ext cx="8415338" cy="3119315"/>
          </a:xfrm>
        </p:spPr>
        <p:txBody>
          <a:bodyPr/>
          <a:lstStyle/>
          <a:p>
            <a:pPr eaLnBrk="1" hangingPunct="1"/>
            <a:r>
              <a:rPr lang="en-US" altLang="en-US" dirty="0"/>
              <a:t>Gmail</a:t>
            </a:r>
          </a:p>
          <a:p>
            <a:pPr lvl="1" eaLnBrk="1" hangingPunct="1"/>
            <a:r>
              <a:rPr lang="en-US" altLang="en-US" dirty="0"/>
              <a:t>Click the down arrow next to the Reply circular arrow, and click </a:t>
            </a:r>
            <a:r>
              <a:rPr lang="en-US" altLang="en-US" b="1" dirty="0"/>
              <a:t>Show original</a:t>
            </a:r>
            <a:endParaRPr lang="en-US" altLang="en-US" dirty="0"/>
          </a:p>
          <a:p>
            <a:pPr lvl="1" eaLnBrk="1" hangingPunct="1"/>
            <a:r>
              <a:rPr lang="en-US" altLang="en-US" dirty="0"/>
              <a:t>Click the </a:t>
            </a:r>
            <a:r>
              <a:rPr lang="en-US" altLang="en-US" b="1" dirty="0"/>
              <a:t>Download Original</a:t>
            </a:r>
            <a:r>
              <a:rPr lang="en-US" altLang="en-US" dirty="0"/>
              <a:t> link to open the “Opening </a:t>
            </a:r>
            <a:r>
              <a:rPr lang="en-US" altLang="en-US" dirty="0" err="1"/>
              <a:t>original_msg.txt</a:t>
            </a:r>
            <a:r>
              <a:rPr lang="en-US" altLang="en-US" dirty="0"/>
              <a:t>” dialog box</a:t>
            </a:r>
          </a:p>
          <a:p>
            <a:pPr lvl="1" eaLnBrk="1" hangingPunct="1"/>
            <a:r>
              <a:rPr lang="en-US" altLang="en-US" dirty="0"/>
              <a:t>Click </a:t>
            </a:r>
            <a:r>
              <a:rPr lang="en-US" altLang="en-US" b="1" dirty="0"/>
              <a:t>Open with Notepad (default)</a:t>
            </a:r>
            <a:r>
              <a:rPr lang="en-US" altLang="en-US" dirty="0"/>
              <a:t> and click </a:t>
            </a:r>
            <a:r>
              <a:rPr lang="en-US" altLang="en-US" b="1" dirty="0"/>
              <a:t>Okay</a:t>
            </a:r>
          </a:p>
          <a:p>
            <a:pPr lvl="1" eaLnBrk="1" hangingPunct="1"/>
            <a:r>
              <a:rPr lang="en-US" altLang="en-US" dirty="0"/>
              <a:t>Save the file in your work folder with the default name	</a:t>
            </a:r>
            <a:endParaRPr lang="en-US" altLang="en-US" b="1" dirty="0"/>
          </a:p>
          <a:p>
            <a:pPr eaLnBrk="1" hangingPunct="1"/>
            <a:r>
              <a:rPr lang="en-US" altLang="en-US" dirty="0"/>
              <a:t>Yahoo</a:t>
            </a:r>
          </a:p>
          <a:p>
            <a:pPr lvl="1" eaLnBrk="1" hangingPunct="1"/>
            <a:r>
              <a:rPr lang="en-US" altLang="en-US" dirty="0"/>
              <a:t>Click </a:t>
            </a:r>
            <a:r>
              <a:rPr lang="en-US" altLang="en-US" b="1" dirty="0"/>
              <a:t>Inbox</a:t>
            </a:r>
            <a:r>
              <a:rPr lang="en-US" altLang="en-US" dirty="0"/>
              <a:t> to view a list of messages</a:t>
            </a:r>
          </a:p>
          <a:p>
            <a:pPr lvl="1" eaLnBrk="1" hangingPunct="1"/>
            <a:r>
              <a:rPr lang="en-US" altLang="en-US" dirty="0"/>
              <a:t>Above the message window, click </a:t>
            </a:r>
            <a:r>
              <a:rPr lang="en-US" altLang="en-US" b="1" dirty="0"/>
              <a:t>More </a:t>
            </a:r>
            <a:r>
              <a:rPr lang="en-US" altLang="en-US" dirty="0"/>
              <a:t>and click </a:t>
            </a:r>
            <a:r>
              <a:rPr lang="en-US" altLang="en-US" b="1" dirty="0"/>
              <a:t>View Raw Message</a:t>
            </a:r>
          </a:p>
          <a:p>
            <a:pPr lvl="1" eaLnBrk="1" hangingPunct="1"/>
            <a:r>
              <a:rPr lang="en-US" altLang="en-US" dirty="0"/>
              <a:t>Copy and paste headers to a text file</a:t>
            </a:r>
          </a:p>
        </p:txBody>
      </p:sp>
      <p:sp>
        <p:nvSpPr>
          <p:cNvPr id="21507" name="Rectangle 2">
            <a:extLst>
              <a:ext uri="{FF2B5EF4-FFF2-40B4-BE49-F238E27FC236}">
                <a16:creationId xmlns:a16="http://schemas.microsoft.com/office/drawing/2014/main" xmlns="" id="{8EFF4F25-52BF-EC48-A884-95A5308D03D0}"/>
              </a:ext>
            </a:extLst>
          </p:cNvPr>
          <p:cNvSpPr>
            <a:spLocks noGrp="1" noChangeArrowheads="1"/>
          </p:cNvSpPr>
          <p:nvPr>
            <p:ph type="title"/>
          </p:nvPr>
        </p:nvSpPr>
        <p:spPr>
          <a:xfrm>
            <a:off x="762000" y="319383"/>
            <a:ext cx="8026400" cy="470898"/>
          </a:xfrm>
        </p:spPr>
        <p:txBody>
          <a:bodyPr/>
          <a:lstStyle/>
          <a:p>
            <a:pPr eaLnBrk="1" hangingPunct="1"/>
            <a:r>
              <a:rPr lang="en-US" altLang="en-US" dirty="0"/>
              <a:t>Viewing E-mail Headers (4 of 5)</a:t>
            </a:r>
          </a:p>
        </p:txBody>
      </p:sp>
      <p:sp>
        <p:nvSpPr>
          <p:cNvPr id="4" name="Footer Placeholder 3">
            <a:extLst>
              <a:ext uri="{FF2B5EF4-FFF2-40B4-BE49-F238E27FC236}">
                <a16:creationId xmlns:a16="http://schemas.microsoft.com/office/drawing/2014/main" xmlns="" id="{EC7BEFE2-4AD6-364E-99AF-40AA275CC2E4}"/>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xmlns="" id="{F58DED98-6098-2348-BC83-EE18C8B4387F}"/>
              </a:ext>
            </a:extLst>
          </p:cNvPr>
          <p:cNvSpPr>
            <a:spLocks noGrp="1" noChangeArrowheads="1"/>
          </p:cNvSpPr>
          <p:nvPr>
            <p:ph type="title"/>
          </p:nvPr>
        </p:nvSpPr>
        <p:spPr>
          <a:xfrm>
            <a:off x="762000" y="319383"/>
            <a:ext cx="8026400" cy="470898"/>
          </a:xfrm>
        </p:spPr>
        <p:txBody>
          <a:bodyPr/>
          <a:lstStyle/>
          <a:p>
            <a:pPr eaLnBrk="1" hangingPunct="1"/>
            <a:r>
              <a:rPr lang="en-US" altLang="en-US" dirty="0"/>
              <a:t>Viewing E-mail Headers (5 of 5)</a:t>
            </a:r>
          </a:p>
        </p:txBody>
      </p:sp>
      <p:sp>
        <p:nvSpPr>
          <p:cNvPr id="2" name="Footer Placeholder 1">
            <a:extLst>
              <a:ext uri="{FF2B5EF4-FFF2-40B4-BE49-F238E27FC236}">
                <a16:creationId xmlns:a16="http://schemas.microsoft.com/office/drawing/2014/main" xmlns="" id="{2053832B-50E7-A848-A19B-D923BADEF95D}"/>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Viewing headers in Yahoo!">
            <a:extLst>
              <a:ext uri="{FF2B5EF4-FFF2-40B4-BE49-F238E27FC236}">
                <a16:creationId xmlns:a16="http://schemas.microsoft.com/office/drawing/2014/main" xmlns="" id="{031B2722-A741-D842-84AC-1497E5F6AA7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4989" y="1627188"/>
            <a:ext cx="5275610" cy="370681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xmlns="" id="{2085552C-3C71-CD45-BCBF-8CAD9033559B}"/>
              </a:ext>
            </a:extLst>
          </p:cNvPr>
          <p:cNvSpPr>
            <a:spLocks noGrp="1" noChangeArrowheads="1"/>
          </p:cNvSpPr>
          <p:nvPr>
            <p:ph idx="1"/>
          </p:nvPr>
        </p:nvSpPr>
        <p:spPr>
          <a:xfrm>
            <a:off x="365125" y="1538288"/>
            <a:ext cx="8415338" cy="1652760"/>
          </a:xfrm>
        </p:spPr>
        <p:txBody>
          <a:bodyPr/>
          <a:lstStyle/>
          <a:p>
            <a:pPr eaLnBrk="1" hangingPunct="1"/>
            <a:r>
              <a:rPr lang="en-US" altLang="en-US" dirty="0"/>
              <a:t>Headers contain useful information</a:t>
            </a:r>
          </a:p>
          <a:p>
            <a:pPr lvl="1" eaLnBrk="1" hangingPunct="1"/>
            <a:r>
              <a:rPr lang="en-US" altLang="en-US" dirty="0"/>
              <a:t>The main piece of information you’re looking for is the originating e-mail’s IP address</a:t>
            </a:r>
          </a:p>
          <a:p>
            <a:pPr lvl="1" eaLnBrk="1" hangingPunct="1"/>
            <a:r>
              <a:rPr lang="en-US" altLang="en-US" dirty="0"/>
              <a:t>Date and time the message was sent</a:t>
            </a:r>
          </a:p>
          <a:p>
            <a:pPr lvl="1" eaLnBrk="1" hangingPunct="1"/>
            <a:r>
              <a:rPr lang="en-US" altLang="en-US" dirty="0"/>
              <a:t>Filenames of any attachments</a:t>
            </a:r>
          </a:p>
          <a:p>
            <a:pPr lvl="1" eaLnBrk="1" hangingPunct="1"/>
            <a:r>
              <a:rPr lang="en-US" altLang="en-US" dirty="0"/>
              <a:t>Unique message number (if supplied)</a:t>
            </a:r>
          </a:p>
        </p:txBody>
      </p:sp>
      <p:sp>
        <p:nvSpPr>
          <p:cNvPr id="23555" name="Rectangle 2">
            <a:extLst>
              <a:ext uri="{FF2B5EF4-FFF2-40B4-BE49-F238E27FC236}">
                <a16:creationId xmlns:a16="http://schemas.microsoft.com/office/drawing/2014/main" xmlns="" id="{1CDC98D5-C727-5249-B733-FB174A18586C}"/>
              </a:ext>
            </a:extLst>
          </p:cNvPr>
          <p:cNvSpPr>
            <a:spLocks noGrp="1" noChangeArrowheads="1"/>
          </p:cNvSpPr>
          <p:nvPr>
            <p:ph type="title"/>
          </p:nvPr>
        </p:nvSpPr>
        <p:spPr>
          <a:xfrm>
            <a:off x="762000" y="319383"/>
            <a:ext cx="8026400" cy="470898"/>
          </a:xfrm>
        </p:spPr>
        <p:txBody>
          <a:bodyPr/>
          <a:lstStyle/>
          <a:p>
            <a:pPr eaLnBrk="1" hangingPunct="1"/>
            <a:r>
              <a:rPr lang="en-US" altLang="en-US" dirty="0"/>
              <a:t>Examining E-mail Headers (1 of 2)</a:t>
            </a:r>
          </a:p>
        </p:txBody>
      </p:sp>
      <p:sp>
        <p:nvSpPr>
          <p:cNvPr id="4" name="Footer Placeholder 3">
            <a:extLst>
              <a:ext uri="{FF2B5EF4-FFF2-40B4-BE49-F238E27FC236}">
                <a16:creationId xmlns:a16="http://schemas.microsoft.com/office/drawing/2014/main" xmlns="" id="{83F46AE3-6551-0B47-8357-76DA482FC282}"/>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screenshot shows an outlook header.t x t - notepad dialog box. 1. Return-Path: left angle bracket, c r, hyphen, superior@outlook, dot com, right angle bracket.  2. Received: from N A M 0 4 - 0 0 1 - o b e, dot, outbound, dot, protection, dot, outlook, dot, com, mail-o l n 0 4 0 0 9 2 0 1 0 0 8 0, dot, outbound, dot, protection, dot, out, using T L S v 1 with cipher A E S 2 5 6 - S H A, 256 per 256 bits, No client certificate requested by m t a I w-a a d 0 5, dot, m x, dot, a o l, dot, com, internet Inbound with E S M T P S I d 7 0 8 E 3 7 0 0 0 0 0 8 C for left angle bracket, b, underscore, aspen@ a o l, dot, com, right angle bracket; Mon, 10 Jul 2017 18:33:12 -0400, e d t.  3. D K I M- signature: v=1; a=r s a- s h a2 5 6; c=relaxed over, relaxed; d=outlook, dot, com; s=select o r l; h = From: Date: Subject: Message- I D: Content-Type: M I M E- Version; b h = l r Z U oz D U r S t4 7 + 5 B K x E k Y Z k L 8 4 z 9 X a 5 p d N S + e LR 6 6 f c=; b = g a l y k G S N r A U E F 2 R X w l 1 P 9 9 h j SS A + + U 4 o v O a r 6 3 6 1 a U Q O n g 2 y 6 6 A R N r N o n x n E W h J l t K g L X d g p U o f n m H 5 U T Z j Y d R J x 4 q 2 6 n Z W Y o F 8 o 1 b Q 7 h 3 O G b y.  4. Received: from S N 1 N A M O 4 F T 0 5 4, dot, e o p- N A M 0 4, dot, p r o d, dot, protection, dot, outlook, dot, com 10.152.88.54 by S N 1 N A M O 4 H T 2 3 2, dot, e o p- N A M 0 4, dot, prod, dot, protection, dot, outlook, dot, com, 10.152.89.67 with Microsoft S M T P Server, version=T L S 1, underscore, 2, cipher = T L S, underscore, E C D H E, underscore , R S A, underscore, W I T H, underscore, A E S, underscore, 2 5 6, underscore, 0 3 C, underscore, S H A 3 8 4, underscore, P 3 8 4 id 15.1.1240.9; Mon, 10 Jul 2017 22:33:04 +0000.  5. Received: from D M 3 P R 1 4 M B 1 0 3 3, dot, n a m p r d 14, dot, p r o d, dot, outlook, dot, com 10.152.88.60 by S N 1 N A M O 4 F T 0 5 4, dot, mail, dot, protection, dot, outlook, dot, com 10.152.89.2 with Microsoft S M T P Server, version=T L S 1, underscore, 2, cipher = T L S, underscore, E C D H E, underscore, R S A, underscore, W I T H, underscore, A E S, underscore, 1 2 8, underscore, 0 3 C, underscore, S H A 2 5 6, underscore, P 2 5 6 id 15.1.1240.9 via Frontend Transport; Mon, 10 Jul 2017 22:33:04 +0000. 6. Received: from D M 3 P R 1 4 M B 1 0 3 3, dot, n a m p r d 14, dot, p r o d, dot, outlook, dot, com 10.166.159.17 by D M 3 P R 1 4 M B 1 0 3 3, dot, n a m p r d 14, dot, p r o d, dot, outlook, dot, com 10.166.159.17 with m a p i id 15.01.1240.020; Mon, 10 Jul 2017 22:33:03 +0000.">
            <a:extLst>
              <a:ext uri="{FF2B5EF4-FFF2-40B4-BE49-F238E27FC236}">
                <a16:creationId xmlns:a16="http://schemas.microsoft.com/office/drawing/2014/main" xmlns="" id="{99D9D1D1-00FD-7147-8BF0-8282DDBCF87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9398" y="1524000"/>
            <a:ext cx="5866792" cy="3706812"/>
          </a:xfrm>
        </p:spPr>
      </p:pic>
      <p:sp>
        <p:nvSpPr>
          <p:cNvPr id="24579" name="Rectangle 4">
            <a:extLst>
              <a:ext uri="{FF2B5EF4-FFF2-40B4-BE49-F238E27FC236}">
                <a16:creationId xmlns:a16="http://schemas.microsoft.com/office/drawing/2014/main" xmlns="" id="{0C053124-0D86-7E43-BFB9-A5FF6A363A78}"/>
              </a:ext>
            </a:extLst>
          </p:cNvPr>
          <p:cNvSpPr>
            <a:spLocks noGrp="1" noChangeArrowheads="1"/>
          </p:cNvSpPr>
          <p:nvPr>
            <p:ph type="title"/>
          </p:nvPr>
        </p:nvSpPr>
        <p:spPr>
          <a:xfrm>
            <a:off x="762000" y="319383"/>
            <a:ext cx="8026400" cy="470898"/>
          </a:xfrm>
        </p:spPr>
        <p:txBody>
          <a:bodyPr/>
          <a:lstStyle/>
          <a:p>
            <a:pPr eaLnBrk="1" hangingPunct="1"/>
            <a:r>
              <a:rPr lang="en-US" altLang="en-US" dirty="0"/>
              <a:t>Examining E-mail Headers (2 of 2)</a:t>
            </a:r>
          </a:p>
        </p:txBody>
      </p:sp>
      <p:sp>
        <p:nvSpPr>
          <p:cNvPr id="4" name="Footer Placeholder 3">
            <a:extLst>
              <a:ext uri="{FF2B5EF4-FFF2-40B4-BE49-F238E27FC236}">
                <a16:creationId xmlns:a16="http://schemas.microsoft.com/office/drawing/2014/main" xmlns="" id="{7BB5D1BE-0F26-C54B-89EC-FC0B8A857B98}"/>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xmlns="" id="{50BC09BD-8173-1E49-B6DA-A2A14B3200E0}"/>
              </a:ext>
            </a:extLst>
          </p:cNvPr>
          <p:cNvSpPr>
            <a:spLocks noGrp="1" noChangeArrowheads="1"/>
          </p:cNvSpPr>
          <p:nvPr>
            <p:ph idx="1"/>
          </p:nvPr>
        </p:nvSpPr>
        <p:spPr>
          <a:xfrm>
            <a:off x="365125" y="1538288"/>
            <a:ext cx="8415338" cy="2816156"/>
          </a:xfrm>
        </p:spPr>
        <p:txBody>
          <a:bodyPr/>
          <a:lstStyle/>
          <a:p>
            <a:pPr eaLnBrk="1" hangingPunct="1"/>
            <a:r>
              <a:rPr lang="en-US" altLang="en-US" dirty="0"/>
              <a:t>Explain the role of e-mail in investigations</a:t>
            </a:r>
          </a:p>
          <a:p>
            <a:pPr eaLnBrk="1" hangingPunct="1"/>
            <a:r>
              <a:rPr lang="en-US" altLang="en-US" dirty="0"/>
              <a:t>Describe client and server roles in e-mail</a:t>
            </a:r>
          </a:p>
          <a:p>
            <a:pPr eaLnBrk="1" hangingPunct="1"/>
            <a:r>
              <a:rPr lang="en-US" altLang="en-US" dirty="0"/>
              <a:t>Describe tasks in investigating e-mail crimes and violations</a:t>
            </a:r>
          </a:p>
          <a:p>
            <a:pPr eaLnBrk="1" hangingPunct="1"/>
            <a:r>
              <a:rPr lang="en-US" altLang="en-US" dirty="0"/>
              <a:t>Explain the use of e-mail server logs</a:t>
            </a:r>
          </a:p>
          <a:p>
            <a:pPr eaLnBrk="1" hangingPunct="1"/>
            <a:r>
              <a:rPr lang="en-US" altLang="en-US" dirty="0"/>
              <a:t>Describe some specialized e-mail forensics tools</a:t>
            </a:r>
          </a:p>
          <a:p>
            <a:pPr eaLnBrk="1" hangingPunct="1"/>
            <a:r>
              <a:rPr lang="en-US" altLang="en-US" dirty="0"/>
              <a:t>Explain how to apply digital forensics methods to investigating social media communications</a:t>
            </a:r>
          </a:p>
        </p:txBody>
      </p:sp>
      <p:sp>
        <p:nvSpPr>
          <p:cNvPr id="8195" name="Rectangle 2">
            <a:extLst>
              <a:ext uri="{FF2B5EF4-FFF2-40B4-BE49-F238E27FC236}">
                <a16:creationId xmlns:a16="http://schemas.microsoft.com/office/drawing/2014/main" xmlns="" id="{C3ABFA93-12E1-A84F-ACDB-D80A0545BC2A}"/>
              </a:ext>
            </a:extLst>
          </p:cNvPr>
          <p:cNvSpPr>
            <a:spLocks noGrp="1" noChangeArrowheads="1"/>
          </p:cNvSpPr>
          <p:nvPr>
            <p:ph type="title"/>
          </p:nvPr>
        </p:nvSpPr>
        <p:spPr>
          <a:xfrm>
            <a:off x="762000" y="406400"/>
            <a:ext cx="8026400" cy="296863"/>
          </a:xfrm>
        </p:spPr>
        <p:txBody>
          <a:bodyPr/>
          <a:lstStyle/>
          <a:p>
            <a:pPr eaLnBrk="1" hangingPunct="1"/>
            <a:r>
              <a:rPr lang="en-US" altLang="en-US"/>
              <a:t>Objectives</a:t>
            </a:r>
          </a:p>
        </p:txBody>
      </p:sp>
      <p:sp>
        <p:nvSpPr>
          <p:cNvPr id="4" name="Footer Placeholder 3">
            <a:extLst>
              <a:ext uri="{FF2B5EF4-FFF2-40B4-BE49-F238E27FC236}">
                <a16:creationId xmlns:a16="http://schemas.microsoft.com/office/drawing/2014/main" xmlns="" id="{B8B898BE-B5C8-E045-A6A9-FF275FA8A92F}"/>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xmlns="" id="{CF050526-4CBE-3941-9587-1C0AF8ABCA75}"/>
              </a:ext>
            </a:extLst>
          </p:cNvPr>
          <p:cNvSpPr>
            <a:spLocks noGrp="1" noChangeArrowheads="1"/>
          </p:cNvSpPr>
          <p:nvPr>
            <p:ph idx="1"/>
          </p:nvPr>
        </p:nvSpPr>
        <p:spPr/>
        <p:txBody>
          <a:bodyPr/>
          <a:lstStyle/>
          <a:p>
            <a:pPr eaLnBrk="1" hangingPunct="1"/>
            <a:r>
              <a:rPr lang="en-US" altLang="en-US"/>
              <a:t>E-mail messages are saved on the client side or left at the server</a:t>
            </a:r>
          </a:p>
          <a:p>
            <a:pPr eaLnBrk="1" hangingPunct="1"/>
            <a:r>
              <a:rPr lang="en-US" altLang="en-US"/>
              <a:t>Microsoft Outlook uses .pst and .ost files</a:t>
            </a:r>
          </a:p>
          <a:p>
            <a:pPr eaLnBrk="1" hangingPunct="1"/>
            <a:r>
              <a:rPr lang="en-US" altLang="en-US"/>
              <a:t>Most e-mail programs also include an electronic address book, calendar, task list, and memos</a:t>
            </a:r>
          </a:p>
          <a:p>
            <a:pPr eaLnBrk="1" hangingPunct="1"/>
            <a:r>
              <a:rPr lang="en-US" altLang="en-US"/>
              <a:t>In Web-based e-mail</a:t>
            </a:r>
          </a:p>
          <a:p>
            <a:pPr lvl="1" eaLnBrk="1" hangingPunct="1"/>
            <a:r>
              <a:rPr lang="en-US" altLang="en-US"/>
              <a:t>Messages are displayed and saved as Web pages in the browser’s cache folders</a:t>
            </a:r>
          </a:p>
          <a:p>
            <a:pPr lvl="1" eaLnBrk="1" hangingPunct="1"/>
            <a:r>
              <a:rPr lang="en-US" altLang="en-US"/>
              <a:t>Many Web-based e-mail providers also offer instant messaging (IM) services</a:t>
            </a:r>
          </a:p>
        </p:txBody>
      </p:sp>
      <p:sp>
        <p:nvSpPr>
          <p:cNvPr id="25603" name="Rectangle 2">
            <a:extLst>
              <a:ext uri="{FF2B5EF4-FFF2-40B4-BE49-F238E27FC236}">
                <a16:creationId xmlns:a16="http://schemas.microsoft.com/office/drawing/2014/main" xmlns="" id="{056072CD-F8E1-FC44-B3B5-E652D9775084}"/>
              </a:ext>
            </a:extLst>
          </p:cNvPr>
          <p:cNvSpPr>
            <a:spLocks noGrp="1" noChangeArrowheads="1"/>
          </p:cNvSpPr>
          <p:nvPr>
            <p:ph type="title"/>
          </p:nvPr>
        </p:nvSpPr>
        <p:spPr>
          <a:xfrm>
            <a:off x="762000" y="406400"/>
            <a:ext cx="8026400" cy="296863"/>
          </a:xfrm>
        </p:spPr>
        <p:txBody>
          <a:bodyPr/>
          <a:lstStyle/>
          <a:p>
            <a:pPr eaLnBrk="1" hangingPunct="1"/>
            <a:r>
              <a:rPr lang="en-US" altLang="en-US"/>
              <a:t>Examining Additional E-mail Files</a:t>
            </a:r>
          </a:p>
        </p:txBody>
      </p:sp>
      <p:sp>
        <p:nvSpPr>
          <p:cNvPr id="4" name="Footer Placeholder 3">
            <a:extLst>
              <a:ext uri="{FF2B5EF4-FFF2-40B4-BE49-F238E27FC236}">
                <a16:creationId xmlns:a16="http://schemas.microsoft.com/office/drawing/2014/main" xmlns="" id="{0439F207-800E-C14E-AAEE-4528C274F321}"/>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xmlns="" id="{08FB94CA-9D35-7B40-A8F8-64C051C40B20}"/>
              </a:ext>
            </a:extLst>
          </p:cNvPr>
          <p:cNvSpPr>
            <a:spLocks noGrp="1" noChangeArrowheads="1"/>
          </p:cNvSpPr>
          <p:nvPr>
            <p:ph idx="1"/>
          </p:nvPr>
        </p:nvSpPr>
        <p:spPr/>
        <p:txBody>
          <a:bodyPr/>
          <a:lstStyle/>
          <a:p>
            <a:pPr eaLnBrk="1" hangingPunct="1"/>
            <a:r>
              <a:rPr lang="en-US" altLang="en-US"/>
              <a:t>Determining message origin is referred to as “tracing”</a:t>
            </a:r>
          </a:p>
          <a:p>
            <a:pPr eaLnBrk="1" hangingPunct="1"/>
            <a:r>
              <a:rPr lang="en-US" altLang="en-US"/>
              <a:t>Contact the administrator responsible for the sending server</a:t>
            </a:r>
          </a:p>
          <a:p>
            <a:pPr eaLnBrk="1" hangingPunct="1"/>
            <a:r>
              <a:rPr lang="en-US" altLang="en-US"/>
              <a:t>Use a registry site to find point of contact:</a:t>
            </a:r>
          </a:p>
          <a:p>
            <a:pPr lvl="1" eaLnBrk="1" hangingPunct="1"/>
            <a:r>
              <a:rPr lang="en-US" altLang="en-US"/>
              <a:t>www.arin.net</a:t>
            </a:r>
          </a:p>
          <a:p>
            <a:pPr lvl="1" eaLnBrk="1" hangingPunct="1"/>
            <a:r>
              <a:rPr lang="en-US" altLang="en-US"/>
              <a:t>www.internic.com</a:t>
            </a:r>
          </a:p>
          <a:p>
            <a:pPr lvl="1" eaLnBrk="1" hangingPunct="1"/>
            <a:r>
              <a:rPr lang="en-US" altLang="en-US"/>
              <a:t>www.google.com</a:t>
            </a:r>
          </a:p>
          <a:p>
            <a:pPr eaLnBrk="1" hangingPunct="1"/>
            <a:r>
              <a:rPr lang="en-US" altLang="en-US"/>
              <a:t>Verify your findings by checking network e-mail logs against e-mail addresses</a:t>
            </a:r>
          </a:p>
        </p:txBody>
      </p:sp>
      <p:sp>
        <p:nvSpPr>
          <p:cNvPr id="26627" name="Rectangle 2">
            <a:extLst>
              <a:ext uri="{FF2B5EF4-FFF2-40B4-BE49-F238E27FC236}">
                <a16:creationId xmlns:a16="http://schemas.microsoft.com/office/drawing/2014/main" xmlns="" id="{0DDCEA3D-E08F-B14B-ACE6-AB8D4189355B}"/>
              </a:ext>
            </a:extLst>
          </p:cNvPr>
          <p:cNvSpPr>
            <a:spLocks noGrp="1" noChangeArrowheads="1"/>
          </p:cNvSpPr>
          <p:nvPr>
            <p:ph type="title"/>
          </p:nvPr>
        </p:nvSpPr>
        <p:spPr>
          <a:xfrm>
            <a:off x="762000" y="406400"/>
            <a:ext cx="8026400" cy="296863"/>
          </a:xfrm>
        </p:spPr>
        <p:txBody>
          <a:bodyPr/>
          <a:lstStyle/>
          <a:p>
            <a:pPr eaLnBrk="1" hangingPunct="1"/>
            <a:r>
              <a:rPr lang="en-US" altLang="en-US"/>
              <a:t>Tracing an E-mail Message</a:t>
            </a:r>
          </a:p>
        </p:txBody>
      </p:sp>
      <p:sp>
        <p:nvSpPr>
          <p:cNvPr id="4" name="Footer Placeholder 3">
            <a:extLst>
              <a:ext uri="{FF2B5EF4-FFF2-40B4-BE49-F238E27FC236}">
                <a16:creationId xmlns:a16="http://schemas.microsoft.com/office/drawing/2014/main" xmlns="" id="{ED8B563F-3E3B-1B43-BE09-CB63FF9AEC28}"/>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xmlns="" id="{476ED6B7-14A0-1D41-B093-9DC6DE09FB79}"/>
              </a:ext>
            </a:extLst>
          </p:cNvPr>
          <p:cNvSpPr>
            <a:spLocks noGrp="1" noChangeArrowheads="1"/>
          </p:cNvSpPr>
          <p:nvPr>
            <p:ph idx="1"/>
          </p:nvPr>
        </p:nvSpPr>
        <p:spPr/>
        <p:txBody>
          <a:bodyPr/>
          <a:lstStyle/>
          <a:p>
            <a:pPr eaLnBrk="1" hangingPunct="1"/>
            <a:r>
              <a:rPr lang="en-US" altLang="en-US"/>
              <a:t>Router logs</a:t>
            </a:r>
          </a:p>
          <a:p>
            <a:pPr lvl="1" eaLnBrk="1" hangingPunct="1"/>
            <a:r>
              <a:rPr lang="en-US" altLang="en-US"/>
              <a:t>Record all incoming and outgoing traffic</a:t>
            </a:r>
          </a:p>
          <a:p>
            <a:pPr lvl="1" eaLnBrk="1" hangingPunct="1"/>
            <a:r>
              <a:rPr lang="en-US" altLang="en-US"/>
              <a:t>Have rules to allow or disallow traffic</a:t>
            </a:r>
          </a:p>
          <a:p>
            <a:pPr lvl="1" eaLnBrk="1" hangingPunct="1"/>
            <a:r>
              <a:rPr lang="en-US" altLang="en-US"/>
              <a:t>You can resolve the path a transmitted e-mail has taken</a:t>
            </a:r>
          </a:p>
          <a:p>
            <a:pPr eaLnBrk="1" hangingPunct="1"/>
            <a:r>
              <a:rPr lang="en-US" altLang="en-US"/>
              <a:t>Firewall logs</a:t>
            </a:r>
          </a:p>
          <a:p>
            <a:pPr lvl="1" eaLnBrk="1" hangingPunct="1"/>
            <a:r>
              <a:rPr lang="en-US" altLang="en-US"/>
              <a:t>Filter e-mail traffic</a:t>
            </a:r>
          </a:p>
          <a:p>
            <a:pPr lvl="1" eaLnBrk="1" hangingPunct="1"/>
            <a:r>
              <a:rPr lang="en-US" altLang="en-US"/>
              <a:t>Verify whether the e-mail passed through</a:t>
            </a:r>
          </a:p>
          <a:p>
            <a:pPr eaLnBrk="1" hangingPunct="1"/>
            <a:r>
              <a:rPr lang="en-US" altLang="en-US"/>
              <a:t>You can use any text editor or specialized tools</a:t>
            </a:r>
          </a:p>
        </p:txBody>
      </p:sp>
      <p:sp>
        <p:nvSpPr>
          <p:cNvPr id="27651" name="Rectangle 2">
            <a:extLst>
              <a:ext uri="{FF2B5EF4-FFF2-40B4-BE49-F238E27FC236}">
                <a16:creationId xmlns:a16="http://schemas.microsoft.com/office/drawing/2014/main" xmlns="" id="{60A6E88E-073F-E349-9888-183763643AED}"/>
              </a:ext>
            </a:extLst>
          </p:cNvPr>
          <p:cNvSpPr>
            <a:spLocks noGrp="1" noChangeArrowheads="1"/>
          </p:cNvSpPr>
          <p:nvPr>
            <p:ph type="title"/>
          </p:nvPr>
        </p:nvSpPr>
        <p:spPr>
          <a:xfrm>
            <a:off x="762000" y="319383"/>
            <a:ext cx="8026400" cy="470898"/>
          </a:xfrm>
        </p:spPr>
        <p:txBody>
          <a:bodyPr/>
          <a:lstStyle/>
          <a:p>
            <a:pPr eaLnBrk="1" hangingPunct="1"/>
            <a:r>
              <a:rPr lang="en-US" altLang="en-US" dirty="0"/>
              <a:t>Using Network E-mail Logs (1 of 2)</a:t>
            </a:r>
          </a:p>
        </p:txBody>
      </p:sp>
      <p:sp>
        <p:nvSpPr>
          <p:cNvPr id="4" name="Footer Placeholder 3">
            <a:extLst>
              <a:ext uri="{FF2B5EF4-FFF2-40B4-BE49-F238E27FC236}">
                <a16:creationId xmlns:a16="http://schemas.microsoft.com/office/drawing/2014/main" xmlns="" id="{8A9373ED-AB0B-2E40-8466-44B965478EC5}"/>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screenshot shows windows firewall with advanced security window. In the left pane, the firewall option is selected. In the middle pane, a table titled firewall lists name, profile, action, override, direction, and program. In the right pane, the action shows firewall section.">
            <a:extLst>
              <a:ext uri="{FF2B5EF4-FFF2-40B4-BE49-F238E27FC236}">
                <a16:creationId xmlns:a16="http://schemas.microsoft.com/office/drawing/2014/main" xmlns="" id="{6B0D8C38-67A6-4B47-BE5B-2C731C7572E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339849"/>
            <a:ext cx="5640388" cy="4512312"/>
          </a:xfrm>
        </p:spPr>
      </p:pic>
      <p:sp>
        <p:nvSpPr>
          <p:cNvPr id="28675" name="Rectangle 2">
            <a:extLst>
              <a:ext uri="{FF2B5EF4-FFF2-40B4-BE49-F238E27FC236}">
                <a16:creationId xmlns:a16="http://schemas.microsoft.com/office/drawing/2014/main" xmlns="" id="{A16CD4D0-4E4F-244A-9106-1DAB02D36B8A}"/>
              </a:ext>
            </a:extLst>
          </p:cNvPr>
          <p:cNvSpPr>
            <a:spLocks noGrp="1" noChangeArrowheads="1"/>
          </p:cNvSpPr>
          <p:nvPr>
            <p:ph type="title"/>
          </p:nvPr>
        </p:nvSpPr>
        <p:spPr>
          <a:xfrm>
            <a:off x="762000" y="319383"/>
            <a:ext cx="8026400" cy="470898"/>
          </a:xfrm>
        </p:spPr>
        <p:txBody>
          <a:bodyPr/>
          <a:lstStyle/>
          <a:p>
            <a:pPr eaLnBrk="1" hangingPunct="1"/>
            <a:r>
              <a:rPr lang="en-US" altLang="en-US" dirty="0"/>
              <a:t>Using Network E-mail Logs (2 of 2)</a:t>
            </a:r>
          </a:p>
        </p:txBody>
      </p:sp>
      <p:sp>
        <p:nvSpPr>
          <p:cNvPr id="4" name="Footer Placeholder 3">
            <a:extLst>
              <a:ext uri="{FF2B5EF4-FFF2-40B4-BE49-F238E27FC236}">
                <a16:creationId xmlns:a16="http://schemas.microsoft.com/office/drawing/2014/main" xmlns="" id="{058097AB-D84E-5C4F-8B56-E1874F5F77B8}"/>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xmlns="" id="{A6626F12-4E91-E243-B235-11D37CA3AA2A}"/>
              </a:ext>
            </a:extLst>
          </p:cNvPr>
          <p:cNvSpPr>
            <a:spLocks noGrp="1" noChangeArrowheads="1"/>
          </p:cNvSpPr>
          <p:nvPr>
            <p:ph idx="1"/>
          </p:nvPr>
        </p:nvSpPr>
        <p:spPr/>
        <p:txBody>
          <a:bodyPr/>
          <a:lstStyle/>
          <a:p>
            <a:pPr eaLnBrk="1" hangingPunct="1"/>
            <a:r>
              <a:rPr lang="en-US" altLang="en-US"/>
              <a:t>An e-mail server is loaded with software that uses e-mail protocols for its services</a:t>
            </a:r>
          </a:p>
          <a:p>
            <a:pPr lvl="1" eaLnBrk="1" hangingPunct="1"/>
            <a:r>
              <a:rPr lang="en-US" altLang="en-US"/>
              <a:t>And maintains logs you can examine and use in your investigation</a:t>
            </a:r>
          </a:p>
          <a:p>
            <a:pPr eaLnBrk="1" hangingPunct="1"/>
            <a:r>
              <a:rPr lang="en-US" altLang="en-US"/>
              <a:t>E-mail storage</a:t>
            </a:r>
          </a:p>
          <a:p>
            <a:pPr lvl="1" eaLnBrk="1" hangingPunct="1"/>
            <a:r>
              <a:rPr lang="en-US" altLang="en-US"/>
              <a:t>Database</a:t>
            </a:r>
          </a:p>
          <a:p>
            <a:pPr lvl="1" eaLnBrk="1" hangingPunct="1"/>
            <a:r>
              <a:rPr lang="en-US" altLang="en-US"/>
              <a:t>Flat file system</a:t>
            </a:r>
          </a:p>
          <a:p>
            <a:pPr eaLnBrk="1" hangingPunct="1"/>
            <a:r>
              <a:rPr lang="en-US" altLang="en-US"/>
              <a:t>Logs</a:t>
            </a:r>
          </a:p>
          <a:p>
            <a:pPr lvl="1" eaLnBrk="1" hangingPunct="1"/>
            <a:r>
              <a:rPr lang="en-US" altLang="en-US"/>
              <a:t>Some servers are set up to log e-mail transactions by default; others have to be configured to do so</a:t>
            </a:r>
          </a:p>
        </p:txBody>
      </p:sp>
      <p:sp>
        <p:nvSpPr>
          <p:cNvPr id="29699" name="Rectangle 2">
            <a:extLst>
              <a:ext uri="{FF2B5EF4-FFF2-40B4-BE49-F238E27FC236}">
                <a16:creationId xmlns:a16="http://schemas.microsoft.com/office/drawing/2014/main" xmlns="" id="{10B4C5C1-D86E-3B4A-ADD1-BA61295D09F0}"/>
              </a:ext>
            </a:extLst>
          </p:cNvPr>
          <p:cNvSpPr>
            <a:spLocks noGrp="1" noChangeArrowheads="1"/>
          </p:cNvSpPr>
          <p:nvPr>
            <p:ph type="title"/>
          </p:nvPr>
        </p:nvSpPr>
        <p:spPr>
          <a:xfrm>
            <a:off x="762000" y="319383"/>
            <a:ext cx="8026400" cy="470898"/>
          </a:xfrm>
        </p:spPr>
        <p:txBody>
          <a:bodyPr/>
          <a:lstStyle/>
          <a:p>
            <a:pPr eaLnBrk="1" hangingPunct="1"/>
            <a:r>
              <a:rPr lang="en-US" altLang="en-US" dirty="0"/>
              <a:t>Understanding E-mail Servers (1 of 2)</a:t>
            </a:r>
          </a:p>
        </p:txBody>
      </p:sp>
      <p:sp>
        <p:nvSpPr>
          <p:cNvPr id="4" name="Footer Placeholder 3">
            <a:extLst>
              <a:ext uri="{FF2B5EF4-FFF2-40B4-BE49-F238E27FC236}">
                <a16:creationId xmlns:a16="http://schemas.microsoft.com/office/drawing/2014/main" xmlns="" id="{1EB8E28F-7E7E-994B-BDB4-FE2CF27F4AD8}"/>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xmlns="" id="{EE4C3E33-5255-ED4B-93F8-7AC6849E24E3}"/>
              </a:ext>
            </a:extLst>
          </p:cNvPr>
          <p:cNvSpPr>
            <a:spLocks noGrp="1" noChangeArrowheads="1"/>
          </p:cNvSpPr>
          <p:nvPr>
            <p:ph idx="1"/>
          </p:nvPr>
        </p:nvSpPr>
        <p:spPr/>
        <p:txBody>
          <a:bodyPr/>
          <a:lstStyle/>
          <a:p>
            <a:pPr eaLnBrk="1" hangingPunct="1"/>
            <a:r>
              <a:rPr lang="en-US" altLang="en-US"/>
              <a:t>E-mail logs generally identify the following:</a:t>
            </a:r>
          </a:p>
          <a:p>
            <a:pPr lvl="1" eaLnBrk="1" hangingPunct="1"/>
            <a:r>
              <a:rPr lang="en-US" altLang="en-US"/>
              <a:t>E-mail messages an account received</a:t>
            </a:r>
          </a:p>
          <a:p>
            <a:pPr lvl="1" eaLnBrk="1" hangingPunct="1"/>
            <a:r>
              <a:rPr lang="en-US" altLang="en-US"/>
              <a:t>Sending IP address</a:t>
            </a:r>
          </a:p>
          <a:p>
            <a:pPr lvl="1" eaLnBrk="1" hangingPunct="1"/>
            <a:r>
              <a:rPr lang="en-US" altLang="en-US"/>
              <a:t>Receiving and reading date and time</a:t>
            </a:r>
          </a:p>
          <a:p>
            <a:pPr lvl="1" eaLnBrk="1" hangingPunct="1"/>
            <a:r>
              <a:rPr lang="en-US" altLang="en-US"/>
              <a:t>E-mail content</a:t>
            </a:r>
          </a:p>
          <a:p>
            <a:pPr lvl="1" eaLnBrk="1" hangingPunct="1"/>
            <a:r>
              <a:rPr lang="en-US" altLang="en-US"/>
              <a:t>System-specific information</a:t>
            </a:r>
          </a:p>
          <a:p>
            <a:pPr eaLnBrk="1" hangingPunct="1"/>
            <a:r>
              <a:rPr lang="en-US" altLang="en-US"/>
              <a:t>Contact suspect’s network e-mail administrator as soon as possible</a:t>
            </a:r>
          </a:p>
          <a:p>
            <a:pPr eaLnBrk="1" hangingPunct="1"/>
            <a:r>
              <a:rPr lang="en-US" altLang="en-US"/>
              <a:t>Servers can recover deleted e-mails</a:t>
            </a:r>
          </a:p>
          <a:p>
            <a:pPr lvl="1" eaLnBrk="1" hangingPunct="1"/>
            <a:r>
              <a:rPr lang="en-US" altLang="en-US"/>
              <a:t>Similar to deletion of files on a hard drive</a:t>
            </a:r>
          </a:p>
        </p:txBody>
      </p:sp>
      <p:sp>
        <p:nvSpPr>
          <p:cNvPr id="30723" name="Rectangle 2">
            <a:extLst>
              <a:ext uri="{FF2B5EF4-FFF2-40B4-BE49-F238E27FC236}">
                <a16:creationId xmlns:a16="http://schemas.microsoft.com/office/drawing/2014/main" xmlns="" id="{3F9DEAD8-AF10-014A-A438-AEC5FCA376D5}"/>
              </a:ext>
            </a:extLst>
          </p:cNvPr>
          <p:cNvSpPr>
            <a:spLocks noGrp="1" noChangeArrowheads="1"/>
          </p:cNvSpPr>
          <p:nvPr>
            <p:ph type="title"/>
          </p:nvPr>
        </p:nvSpPr>
        <p:spPr>
          <a:xfrm>
            <a:off x="762000" y="319383"/>
            <a:ext cx="8026400" cy="470898"/>
          </a:xfrm>
        </p:spPr>
        <p:txBody>
          <a:bodyPr/>
          <a:lstStyle/>
          <a:p>
            <a:pPr eaLnBrk="1" hangingPunct="1"/>
            <a:r>
              <a:rPr lang="en-US" altLang="en-US" dirty="0"/>
              <a:t>Understanding E-mail Servers (2 of 2)</a:t>
            </a:r>
          </a:p>
        </p:txBody>
      </p:sp>
      <p:sp>
        <p:nvSpPr>
          <p:cNvPr id="4" name="Footer Placeholder 3">
            <a:extLst>
              <a:ext uri="{FF2B5EF4-FFF2-40B4-BE49-F238E27FC236}">
                <a16:creationId xmlns:a16="http://schemas.microsoft.com/office/drawing/2014/main" xmlns="" id="{E69A10F0-5D8D-7E4B-A655-2109BDB27067}"/>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xmlns="" id="{8AC9853A-60F4-D949-B2DA-BD384B6D4EE5}"/>
              </a:ext>
            </a:extLst>
          </p:cNvPr>
          <p:cNvSpPr>
            <a:spLocks noGrp="1" noChangeArrowheads="1"/>
          </p:cNvSpPr>
          <p:nvPr>
            <p:ph idx="1"/>
          </p:nvPr>
        </p:nvSpPr>
        <p:spPr/>
        <p:txBody>
          <a:bodyPr/>
          <a:lstStyle/>
          <a:p>
            <a:pPr eaLnBrk="1" hangingPunct="1"/>
            <a:r>
              <a:rPr lang="en-US" altLang="en-US"/>
              <a:t>Common UNIX e-mail servers:  Postfix and Sendmail </a:t>
            </a:r>
          </a:p>
          <a:p>
            <a:pPr eaLnBrk="1" hangingPunct="1"/>
            <a:r>
              <a:rPr lang="en-US" altLang="en-US">
                <a:latin typeface="Courier New" panose="02070309020205020404" pitchFamily="49" charset="0"/>
                <a:cs typeface="Courier New" panose="02070309020205020404" pitchFamily="49" charset="0"/>
              </a:rPr>
              <a:t>/etc/sendmail.cf</a:t>
            </a:r>
          </a:p>
          <a:p>
            <a:pPr lvl="1" eaLnBrk="1" hangingPunct="1"/>
            <a:r>
              <a:rPr lang="en-US" altLang="en-US"/>
              <a:t>Configuration file for Sendmail</a:t>
            </a:r>
          </a:p>
          <a:p>
            <a:pPr eaLnBrk="1" hangingPunct="1"/>
            <a:r>
              <a:rPr lang="en-US" altLang="en-US">
                <a:latin typeface="Courier New" panose="02070309020205020404" pitchFamily="49" charset="0"/>
                <a:cs typeface="Courier New" panose="02070309020205020404" pitchFamily="49" charset="0"/>
              </a:rPr>
              <a:t>/etc/syslog.conf</a:t>
            </a:r>
          </a:p>
          <a:p>
            <a:pPr lvl="1" eaLnBrk="1" hangingPunct="1"/>
            <a:r>
              <a:rPr lang="en-US" altLang="en-US"/>
              <a:t>Specifies how and which events Sendmail logs</a:t>
            </a:r>
          </a:p>
          <a:p>
            <a:pPr eaLnBrk="1" hangingPunct="1"/>
            <a:r>
              <a:rPr lang="en-US" altLang="en-US"/>
              <a:t>Postfix has two configuration files</a:t>
            </a:r>
          </a:p>
          <a:p>
            <a:pPr lvl="1" eaLnBrk="1" hangingPunct="1"/>
            <a:r>
              <a:rPr lang="en-US" altLang="en-US">
                <a:latin typeface="Courier New" panose="02070309020205020404" pitchFamily="49" charset="0"/>
                <a:cs typeface="Courier New" panose="02070309020205020404" pitchFamily="49" charset="0"/>
              </a:rPr>
              <a:t>master. cf and main.cf </a:t>
            </a:r>
            <a:r>
              <a:rPr lang="en-US" altLang="en-US"/>
              <a:t>(found in </a:t>
            </a:r>
            <a:r>
              <a:rPr lang="en-US" altLang="en-US">
                <a:latin typeface="Courier New" panose="02070309020205020404" pitchFamily="49" charset="0"/>
                <a:cs typeface="Courier New" panose="02070309020205020404" pitchFamily="49" charset="0"/>
              </a:rPr>
              <a:t>/etc/postfix</a:t>
            </a:r>
            <a:r>
              <a:rPr lang="en-US" altLang="en-US"/>
              <a:t>)</a:t>
            </a:r>
          </a:p>
        </p:txBody>
      </p:sp>
      <p:sp>
        <p:nvSpPr>
          <p:cNvPr id="31747" name="Rectangle 2">
            <a:extLst>
              <a:ext uri="{FF2B5EF4-FFF2-40B4-BE49-F238E27FC236}">
                <a16:creationId xmlns:a16="http://schemas.microsoft.com/office/drawing/2014/main" xmlns="" id="{505FA524-5BF6-254F-AE87-B8A253F713DF}"/>
              </a:ext>
            </a:extLst>
          </p:cNvPr>
          <p:cNvSpPr>
            <a:spLocks noGrp="1" noChangeArrowheads="1"/>
          </p:cNvSpPr>
          <p:nvPr>
            <p:ph type="title"/>
          </p:nvPr>
        </p:nvSpPr>
        <p:spPr>
          <a:xfrm>
            <a:off x="762000" y="319383"/>
            <a:ext cx="8026400" cy="470898"/>
          </a:xfrm>
        </p:spPr>
        <p:txBody>
          <a:bodyPr/>
          <a:lstStyle/>
          <a:p>
            <a:pPr eaLnBrk="1" hangingPunct="1"/>
            <a:r>
              <a:rPr lang="en-US" altLang="en-US" dirty="0"/>
              <a:t>Examining UNIX E-mail Server Logs (1 of 2)</a:t>
            </a:r>
          </a:p>
        </p:txBody>
      </p:sp>
      <p:sp>
        <p:nvSpPr>
          <p:cNvPr id="4" name="Footer Placeholder 3">
            <a:extLst>
              <a:ext uri="{FF2B5EF4-FFF2-40B4-BE49-F238E27FC236}">
                <a16:creationId xmlns:a16="http://schemas.microsoft.com/office/drawing/2014/main" xmlns="" id="{B61B4723-2E2B-FE4E-8448-48D12F71309A}"/>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xmlns="" id="{A692377C-8D0D-AA49-9A08-28182E01186C}"/>
              </a:ext>
            </a:extLst>
          </p:cNvPr>
          <p:cNvSpPr>
            <a:spLocks noGrp="1" noChangeArrowheads="1"/>
          </p:cNvSpPr>
          <p:nvPr>
            <p:ph idx="1"/>
          </p:nvPr>
        </p:nvSpPr>
        <p:spPr/>
        <p:txBody>
          <a:bodyPr/>
          <a:lstStyle/>
          <a:p>
            <a:pPr eaLnBrk="1" hangingPunct="1"/>
            <a:r>
              <a:rPr lang="en-US" altLang="en-US">
                <a:latin typeface="Courier New" panose="02070309020205020404" pitchFamily="49" charset="0"/>
                <a:cs typeface="Courier New" panose="02070309020205020404" pitchFamily="49" charset="0"/>
              </a:rPr>
              <a:t>/var/log/maillog</a:t>
            </a:r>
          </a:p>
          <a:p>
            <a:pPr lvl="1" eaLnBrk="1" hangingPunct="1"/>
            <a:r>
              <a:rPr lang="en-US" altLang="en-US"/>
              <a:t>Records </a:t>
            </a:r>
            <a:r>
              <a:rPr lang="en-US" altLang="en-US" b="1"/>
              <a:t>SMTP</a:t>
            </a:r>
            <a:r>
              <a:rPr lang="en-US" altLang="en-US"/>
              <a:t>, </a:t>
            </a:r>
            <a:r>
              <a:rPr lang="en-US" altLang="en-US" b="1"/>
              <a:t>POP3, and IMAP4</a:t>
            </a:r>
            <a:r>
              <a:rPr lang="en-US" altLang="en-US"/>
              <a:t> communications</a:t>
            </a:r>
          </a:p>
          <a:p>
            <a:pPr lvl="2" eaLnBrk="1" hangingPunct="1"/>
            <a:r>
              <a:rPr lang="en-US" altLang="en-US"/>
              <a:t>Contains an IP address and time stamp that you can compare with the e-mail the victim received</a:t>
            </a:r>
          </a:p>
          <a:p>
            <a:pPr eaLnBrk="1" hangingPunct="1"/>
            <a:r>
              <a:rPr lang="en-US" altLang="en-US"/>
              <a:t>Default location for storing log files:</a:t>
            </a:r>
          </a:p>
          <a:p>
            <a:pPr lvl="1" eaLnBrk="1" hangingPunct="1"/>
            <a:r>
              <a:rPr lang="en-US" altLang="en-US">
                <a:latin typeface="Courier New" panose="02070309020205020404" pitchFamily="49" charset="0"/>
                <a:cs typeface="Courier New" panose="02070309020205020404" pitchFamily="49" charset="0"/>
              </a:rPr>
              <a:t>/var/log</a:t>
            </a:r>
          </a:p>
          <a:p>
            <a:pPr lvl="1" eaLnBrk="1" hangingPunct="1"/>
            <a:r>
              <a:rPr lang="en-US" altLang="en-US"/>
              <a:t>An administrator can change the log location</a:t>
            </a:r>
          </a:p>
          <a:p>
            <a:pPr lvl="1" eaLnBrk="1" hangingPunct="1"/>
            <a:r>
              <a:rPr lang="en-US" altLang="en-US"/>
              <a:t>Use the </a:t>
            </a:r>
            <a:r>
              <a:rPr lang="en-US" altLang="en-US">
                <a:latin typeface="Courier New" panose="02070309020205020404" pitchFamily="49" charset="0"/>
                <a:cs typeface="Courier New" panose="02070309020205020404" pitchFamily="49" charset="0"/>
              </a:rPr>
              <a:t>find</a:t>
            </a:r>
            <a:r>
              <a:rPr lang="en-US" altLang="en-US"/>
              <a:t> or </a:t>
            </a:r>
            <a:r>
              <a:rPr lang="en-US" altLang="en-US">
                <a:latin typeface="Courier New" panose="02070309020205020404" pitchFamily="49" charset="0"/>
                <a:cs typeface="Courier New" panose="02070309020205020404" pitchFamily="49" charset="0"/>
              </a:rPr>
              <a:t>locate</a:t>
            </a:r>
            <a:r>
              <a:rPr lang="en-US" altLang="en-US"/>
              <a:t> command to find them</a:t>
            </a:r>
          </a:p>
          <a:p>
            <a:pPr eaLnBrk="1" hangingPunct="1"/>
            <a:r>
              <a:rPr lang="en-US" altLang="en-US"/>
              <a:t>Check UNIX man pages for more information</a:t>
            </a:r>
          </a:p>
        </p:txBody>
      </p:sp>
      <p:sp>
        <p:nvSpPr>
          <p:cNvPr id="32771" name="Rectangle 2">
            <a:extLst>
              <a:ext uri="{FF2B5EF4-FFF2-40B4-BE49-F238E27FC236}">
                <a16:creationId xmlns:a16="http://schemas.microsoft.com/office/drawing/2014/main" xmlns="" id="{F52C6B39-C49B-A141-915C-0C50FC7610F6}"/>
              </a:ext>
            </a:extLst>
          </p:cNvPr>
          <p:cNvSpPr>
            <a:spLocks noGrp="1" noChangeArrowheads="1"/>
          </p:cNvSpPr>
          <p:nvPr>
            <p:ph type="title"/>
          </p:nvPr>
        </p:nvSpPr>
        <p:spPr>
          <a:xfrm>
            <a:off x="762000" y="319383"/>
            <a:ext cx="8026400" cy="470898"/>
          </a:xfrm>
        </p:spPr>
        <p:txBody>
          <a:bodyPr/>
          <a:lstStyle/>
          <a:p>
            <a:pPr eaLnBrk="1" hangingPunct="1"/>
            <a:r>
              <a:rPr lang="en-US" altLang="en-US" dirty="0"/>
              <a:t>Examining UNIX E-mail Server Logs (2 of 2)</a:t>
            </a:r>
          </a:p>
        </p:txBody>
      </p:sp>
      <p:sp>
        <p:nvSpPr>
          <p:cNvPr id="4" name="Footer Placeholder 3">
            <a:extLst>
              <a:ext uri="{FF2B5EF4-FFF2-40B4-BE49-F238E27FC236}">
                <a16:creationId xmlns:a16="http://schemas.microsoft.com/office/drawing/2014/main" xmlns="" id="{D614ED10-05ED-4D4C-BFDB-7530D8DBDF26}"/>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xmlns="" id="{ACD95C95-496F-774F-8374-55DCDCBD23A8}"/>
              </a:ext>
            </a:extLst>
          </p:cNvPr>
          <p:cNvSpPr>
            <a:spLocks noGrp="1" noChangeArrowheads="1"/>
          </p:cNvSpPr>
          <p:nvPr>
            <p:ph idx="1"/>
          </p:nvPr>
        </p:nvSpPr>
        <p:spPr>
          <a:xfrm>
            <a:off x="365125" y="1538288"/>
            <a:ext cx="8415338" cy="2863861"/>
          </a:xfrm>
        </p:spPr>
        <p:txBody>
          <a:bodyPr/>
          <a:lstStyle/>
          <a:p>
            <a:pPr eaLnBrk="1" hangingPunct="1"/>
            <a:r>
              <a:rPr lang="en-US" altLang="en-US" dirty="0"/>
              <a:t>Microsoft Exchange Server (Exchange)</a:t>
            </a:r>
          </a:p>
          <a:p>
            <a:pPr lvl="1" eaLnBrk="1" hangingPunct="1"/>
            <a:r>
              <a:rPr lang="en-US" altLang="en-US" dirty="0"/>
              <a:t>Uses a database</a:t>
            </a:r>
          </a:p>
          <a:p>
            <a:pPr lvl="1" eaLnBrk="1" hangingPunct="1"/>
            <a:r>
              <a:rPr lang="en-US" altLang="en-US" dirty="0"/>
              <a:t>Based on Microsoft Extensible Storage Engine (ESE)</a:t>
            </a:r>
          </a:p>
          <a:p>
            <a:pPr eaLnBrk="1" hangingPunct="1"/>
            <a:r>
              <a:rPr lang="en-US" altLang="en-US" dirty="0"/>
              <a:t>Most useful files in an investigation:</a:t>
            </a:r>
          </a:p>
          <a:p>
            <a:pPr lvl="1" eaLnBrk="1" hangingPunct="1"/>
            <a:r>
              <a:rPr lang="en-US" altLang="en-US" dirty="0"/>
              <a:t>.</a:t>
            </a:r>
            <a:r>
              <a:rPr lang="en-US" altLang="en-US" dirty="0" err="1"/>
              <a:t>edb</a:t>
            </a:r>
            <a:r>
              <a:rPr lang="en-US" altLang="en-US" dirty="0"/>
              <a:t> database files, checkpoint files, and temporary files</a:t>
            </a:r>
          </a:p>
          <a:p>
            <a:pPr eaLnBrk="1" hangingPunct="1"/>
            <a:r>
              <a:rPr lang="en-US" altLang="en-US" dirty="0"/>
              <a:t>Information Store files</a:t>
            </a:r>
          </a:p>
          <a:p>
            <a:pPr lvl="1" eaLnBrk="1" hangingPunct="1"/>
            <a:r>
              <a:rPr lang="en-US" altLang="en-US" dirty="0"/>
              <a:t>Database files *.</a:t>
            </a:r>
            <a:r>
              <a:rPr lang="en-US" altLang="en-US" dirty="0" err="1"/>
              <a:t>edb</a:t>
            </a:r>
            <a:endParaRPr lang="en-US" altLang="en-US" dirty="0"/>
          </a:p>
          <a:p>
            <a:pPr lvl="2" eaLnBrk="1" hangingPunct="1"/>
            <a:r>
              <a:rPr lang="en-US" altLang="en-US" dirty="0"/>
              <a:t>Responsible for </a:t>
            </a:r>
            <a:r>
              <a:rPr lang="en-US" altLang="en-US" b="1" dirty="0"/>
              <a:t>MAPI</a:t>
            </a:r>
            <a:r>
              <a:rPr lang="en-US" altLang="en-US" dirty="0"/>
              <a:t> information</a:t>
            </a:r>
          </a:p>
        </p:txBody>
      </p:sp>
      <p:sp>
        <p:nvSpPr>
          <p:cNvPr id="33795" name="Rectangle 2">
            <a:extLst>
              <a:ext uri="{FF2B5EF4-FFF2-40B4-BE49-F238E27FC236}">
                <a16:creationId xmlns:a16="http://schemas.microsoft.com/office/drawing/2014/main" xmlns="" id="{4EF79FFA-3031-7D45-A33F-CB78B2B30111}"/>
              </a:ext>
            </a:extLst>
          </p:cNvPr>
          <p:cNvSpPr>
            <a:spLocks noGrp="1" noChangeArrowheads="1"/>
          </p:cNvSpPr>
          <p:nvPr>
            <p:ph type="title"/>
          </p:nvPr>
        </p:nvSpPr>
        <p:spPr>
          <a:xfrm>
            <a:off x="762000" y="83934"/>
            <a:ext cx="8026400" cy="941796"/>
          </a:xfrm>
        </p:spPr>
        <p:txBody>
          <a:bodyPr/>
          <a:lstStyle/>
          <a:p>
            <a:pPr eaLnBrk="1" hangingPunct="1"/>
            <a:r>
              <a:rPr lang="en-US" altLang="en-US" dirty="0"/>
              <a:t>Examining Microsoft E-mail Server Logs (1 of 4)</a:t>
            </a:r>
          </a:p>
        </p:txBody>
      </p:sp>
      <p:sp>
        <p:nvSpPr>
          <p:cNvPr id="4" name="Footer Placeholder 3">
            <a:extLst>
              <a:ext uri="{FF2B5EF4-FFF2-40B4-BE49-F238E27FC236}">
                <a16:creationId xmlns:a16="http://schemas.microsoft.com/office/drawing/2014/main" xmlns="" id="{887B450C-D0AB-5A43-B7EC-ECCC349C695C}"/>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3">
            <a:extLst>
              <a:ext uri="{FF2B5EF4-FFF2-40B4-BE49-F238E27FC236}">
                <a16:creationId xmlns:a16="http://schemas.microsoft.com/office/drawing/2014/main" xmlns="" id="{0A466E2B-E55B-A34C-8E57-368D25A49F4D}"/>
              </a:ext>
            </a:extLst>
          </p:cNvPr>
          <p:cNvSpPr>
            <a:spLocks noGrp="1" noChangeArrowheads="1"/>
          </p:cNvSpPr>
          <p:nvPr>
            <p:ph idx="1"/>
          </p:nvPr>
        </p:nvSpPr>
        <p:spPr/>
        <p:txBody>
          <a:bodyPr rtlCol="0"/>
          <a:lstStyle/>
          <a:p>
            <a:pPr eaLnBrk="1" fontAlgn="auto" hangingPunct="1">
              <a:spcAft>
                <a:spcPts val="0"/>
              </a:spcAft>
              <a:defRPr/>
            </a:pPr>
            <a:r>
              <a:rPr lang="en-US" altLang="en-US" dirty="0">
                <a:solidFill>
                  <a:schemeClr val="tx1">
                    <a:lumMod val="75000"/>
                    <a:lumOff val="25000"/>
                  </a:schemeClr>
                </a:solidFill>
              </a:rPr>
              <a:t>Transaction logs</a:t>
            </a:r>
          </a:p>
          <a:p>
            <a:pPr lvl="1" eaLnBrk="1" fontAlgn="auto" hangingPunct="1">
              <a:spcAft>
                <a:spcPts val="0"/>
              </a:spcAft>
              <a:defRPr/>
            </a:pPr>
            <a:r>
              <a:rPr lang="en-US" altLang="en-US" dirty="0">
                <a:solidFill>
                  <a:schemeClr val="tx1">
                    <a:lumMod val="75000"/>
                    <a:lumOff val="25000"/>
                  </a:schemeClr>
                </a:solidFill>
              </a:rPr>
              <a:t>Keep track of changes to its data</a:t>
            </a:r>
          </a:p>
          <a:p>
            <a:pPr eaLnBrk="1" fontAlgn="auto" hangingPunct="1">
              <a:spcAft>
                <a:spcPts val="0"/>
              </a:spcAft>
              <a:defRPr/>
            </a:pPr>
            <a:r>
              <a:rPr lang="en-US" altLang="en-US" dirty="0">
                <a:solidFill>
                  <a:schemeClr val="tx1">
                    <a:lumMod val="75000"/>
                    <a:lumOff val="25000"/>
                  </a:schemeClr>
                </a:solidFill>
              </a:rPr>
              <a:t>Checkpoints</a:t>
            </a:r>
          </a:p>
          <a:p>
            <a:pPr lvl="1" eaLnBrk="1" fontAlgn="auto" hangingPunct="1">
              <a:spcAft>
                <a:spcPts val="0"/>
              </a:spcAft>
              <a:defRPr/>
            </a:pPr>
            <a:r>
              <a:rPr lang="en-US" altLang="en-US" dirty="0">
                <a:solidFill>
                  <a:schemeClr val="tx1">
                    <a:lumMod val="75000"/>
                    <a:lumOff val="25000"/>
                  </a:schemeClr>
                </a:solidFill>
              </a:rPr>
              <a:t>Marks the last point at which the database was written to disk</a:t>
            </a:r>
          </a:p>
          <a:p>
            <a:pPr eaLnBrk="1" fontAlgn="auto" hangingPunct="1">
              <a:spcAft>
                <a:spcPts val="0"/>
              </a:spcAft>
              <a:defRPr/>
            </a:pPr>
            <a:r>
              <a:rPr lang="en-US" altLang="en-US" dirty="0">
                <a:solidFill>
                  <a:schemeClr val="tx1">
                    <a:lumMod val="75000"/>
                    <a:lumOff val="25000"/>
                  </a:schemeClr>
                </a:solidFill>
              </a:rPr>
              <a:t>Temporary files</a:t>
            </a:r>
          </a:p>
          <a:p>
            <a:pPr lvl="1" eaLnBrk="1" fontAlgn="auto" hangingPunct="1">
              <a:spcAft>
                <a:spcPts val="0"/>
              </a:spcAft>
              <a:defRPr/>
            </a:pPr>
            <a:r>
              <a:rPr lang="en-US" altLang="en-US" dirty="0">
                <a:solidFill>
                  <a:schemeClr val="tx1">
                    <a:lumMod val="75000"/>
                    <a:lumOff val="25000"/>
                  </a:schemeClr>
                </a:solidFill>
              </a:rPr>
              <a:t>Created to prevent loss when the server is busy converting binary data to readable text</a:t>
            </a:r>
          </a:p>
          <a:p>
            <a:pPr marL="457200" lvl="1" indent="0" eaLnBrk="1" fontAlgn="auto" hangingPunct="1">
              <a:spcAft>
                <a:spcPts val="0"/>
              </a:spcAft>
              <a:buFontTx/>
              <a:buNone/>
              <a:defRPr/>
            </a:pPr>
            <a:endParaRPr lang="en-US" altLang="en-US" dirty="0">
              <a:solidFill>
                <a:schemeClr val="tx1">
                  <a:lumMod val="75000"/>
                  <a:lumOff val="25000"/>
                </a:schemeClr>
              </a:solidFill>
            </a:endParaRPr>
          </a:p>
        </p:txBody>
      </p:sp>
      <p:sp>
        <p:nvSpPr>
          <p:cNvPr id="34819" name="Rectangle 2">
            <a:extLst>
              <a:ext uri="{FF2B5EF4-FFF2-40B4-BE49-F238E27FC236}">
                <a16:creationId xmlns:a16="http://schemas.microsoft.com/office/drawing/2014/main" xmlns="" id="{6323C8F5-445C-8944-8B31-853EE977D99E}"/>
              </a:ext>
            </a:extLst>
          </p:cNvPr>
          <p:cNvSpPr>
            <a:spLocks noGrp="1" noChangeArrowheads="1"/>
          </p:cNvSpPr>
          <p:nvPr>
            <p:ph type="title"/>
          </p:nvPr>
        </p:nvSpPr>
        <p:spPr>
          <a:xfrm>
            <a:off x="762000" y="83934"/>
            <a:ext cx="8026400" cy="941796"/>
          </a:xfrm>
        </p:spPr>
        <p:txBody>
          <a:bodyPr/>
          <a:lstStyle/>
          <a:p>
            <a:pPr eaLnBrk="1" hangingPunct="1"/>
            <a:r>
              <a:rPr lang="en-US" altLang="en-US" dirty="0"/>
              <a:t>Examining Microsoft E-mail Server Logs (2 of 4)</a:t>
            </a:r>
          </a:p>
        </p:txBody>
      </p:sp>
      <p:sp>
        <p:nvSpPr>
          <p:cNvPr id="4" name="Footer Placeholder 3">
            <a:extLst>
              <a:ext uri="{FF2B5EF4-FFF2-40B4-BE49-F238E27FC236}">
                <a16:creationId xmlns:a16="http://schemas.microsoft.com/office/drawing/2014/main" xmlns="" id="{8DAE5CB2-FFC9-DC46-AEAD-1267E4ADB067}"/>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C543A663-2202-B441-B41B-126C73F44AC2}"/>
              </a:ext>
            </a:extLst>
          </p:cNvPr>
          <p:cNvSpPr>
            <a:spLocks noGrp="1" noChangeArrowheads="1"/>
          </p:cNvSpPr>
          <p:nvPr>
            <p:ph idx="1"/>
          </p:nvPr>
        </p:nvSpPr>
        <p:spPr/>
        <p:txBody>
          <a:bodyPr/>
          <a:lstStyle/>
          <a:p>
            <a:pPr eaLnBrk="1" hangingPunct="1"/>
            <a:r>
              <a:rPr lang="en-US" altLang="en-US"/>
              <a:t>An increase in e-mail scams and fraud attempts with phishing or spoofing</a:t>
            </a:r>
          </a:p>
          <a:p>
            <a:pPr lvl="1" eaLnBrk="1" hangingPunct="1"/>
            <a:r>
              <a:rPr lang="en-US" altLang="en-US" sz="2200"/>
              <a:t>Investigators need to know how to examine and interpret the unique content of e-mail messages</a:t>
            </a:r>
          </a:p>
          <a:p>
            <a:pPr eaLnBrk="1" hangingPunct="1"/>
            <a:r>
              <a:rPr lang="en-US" altLang="en-US" b="1"/>
              <a:t>Phishing </a:t>
            </a:r>
            <a:r>
              <a:rPr lang="en-US" altLang="en-US"/>
              <a:t>e-mails contain links to text on a Web page</a:t>
            </a:r>
          </a:p>
          <a:p>
            <a:pPr lvl="1" eaLnBrk="1" hangingPunct="1"/>
            <a:r>
              <a:rPr lang="en-US" altLang="en-US" sz="2200"/>
              <a:t>Attempts to get personal information from reader</a:t>
            </a:r>
          </a:p>
          <a:p>
            <a:pPr eaLnBrk="1" hangingPunct="1"/>
            <a:r>
              <a:rPr lang="en-US" altLang="en-US" b="1"/>
              <a:t>Pharming </a:t>
            </a:r>
            <a:r>
              <a:rPr lang="en-US" altLang="en-US"/>
              <a:t>- DNS poisoning takes user to a fake site</a:t>
            </a:r>
          </a:p>
          <a:p>
            <a:pPr eaLnBrk="1" hangingPunct="1"/>
            <a:r>
              <a:rPr lang="en-US" altLang="en-US"/>
              <a:t>A noteworthy e-mail scam was 419, or the Nigerian Scam</a:t>
            </a:r>
          </a:p>
          <a:p>
            <a:pPr eaLnBrk="1" hangingPunct="1"/>
            <a:endParaRPr lang="en-US" altLang="en-US"/>
          </a:p>
        </p:txBody>
      </p:sp>
      <p:sp>
        <p:nvSpPr>
          <p:cNvPr id="9219" name="Rectangle 2">
            <a:extLst>
              <a:ext uri="{FF2B5EF4-FFF2-40B4-BE49-F238E27FC236}">
                <a16:creationId xmlns:a16="http://schemas.microsoft.com/office/drawing/2014/main" xmlns="" id="{804C3309-38FD-6C4E-A6E0-05D290AD5577}"/>
              </a:ext>
            </a:extLst>
          </p:cNvPr>
          <p:cNvSpPr>
            <a:spLocks noGrp="1" noChangeArrowheads="1"/>
          </p:cNvSpPr>
          <p:nvPr>
            <p:ph type="title"/>
          </p:nvPr>
        </p:nvSpPr>
        <p:spPr>
          <a:xfrm>
            <a:off x="762000" y="83934"/>
            <a:ext cx="8026400" cy="941796"/>
          </a:xfrm>
        </p:spPr>
        <p:txBody>
          <a:bodyPr/>
          <a:lstStyle/>
          <a:p>
            <a:pPr eaLnBrk="1" hangingPunct="1"/>
            <a:r>
              <a:rPr lang="en-US" altLang="en-US" dirty="0"/>
              <a:t>Exploring the Role of E-mail in Investigations (1 of 2)</a:t>
            </a:r>
          </a:p>
        </p:txBody>
      </p:sp>
      <p:sp>
        <p:nvSpPr>
          <p:cNvPr id="4" name="Footer Placeholder 3">
            <a:extLst>
              <a:ext uri="{FF2B5EF4-FFF2-40B4-BE49-F238E27FC236}">
                <a16:creationId xmlns:a16="http://schemas.microsoft.com/office/drawing/2014/main" xmlns="" id="{F255ABFD-9ED5-4446-A56D-ACAF690F2477}"/>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xmlns="" id="{46591CD9-3915-2F48-A6C6-3586FC3F8F71}"/>
              </a:ext>
            </a:extLst>
          </p:cNvPr>
          <p:cNvSpPr>
            <a:spLocks noGrp="1" noChangeArrowheads="1"/>
          </p:cNvSpPr>
          <p:nvPr>
            <p:ph idx="1"/>
          </p:nvPr>
        </p:nvSpPr>
        <p:spPr/>
        <p:txBody>
          <a:bodyPr/>
          <a:lstStyle/>
          <a:p>
            <a:pPr eaLnBrk="1" hangingPunct="1"/>
            <a:r>
              <a:rPr lang="en-US" altLang="en-US"/>
              <a:t>To retrieve log files created by Exchange</a:t>
            </a:r>
          </a:p>
          <a:p>
            <a:pPr lvl="1" eaLnBrk="1" hangingPunct="1"/>
            <a:r>
              <a:rPr lang="en-US" altLang="en-US"/>
              <a:t>Use the Windows PowerShell cmdlet </a:t>
            </a:r>
            <a:r>
              <a:rPr lang="en-US" altLang="en-US">
                <a:latin typeface="Courier New" panose="02070309020205020404" pitchFamily="49" charset="0"/>
                <a:cs typeface="Courier New" panose="02070309020205020404" pitchFamily="49" charset="0"/>
              </a:rPr>
              <a:t>GetTransactionLogStats.ps1 -Gather</a:t>
            </a:r>
          </a:p>
          <a:p>
            <a:pPr eaLnBrk="1" hangingPunct="1"/>
            <a:r>
              <a:rPr lang="en-US" altLang="en-US"/>
              <a:t>Tracking.log</a:t>
            </a:r>
          </a:p>
          <a:p>
            <a:pPr lvl="1" eaLnBrk="1" hangingPunct="1"/>
            <a:r>
              <a:rPr lang="en-US" altLang="en-US"/>
              <a:t>An Exchange server log that tracks messages</a:t>
            </a:r>
          </a:p>
          <a:p>
            <a:pPr eaLnBrk="1" hangingPunct="1"/>
            <a:r>
              <a:rPr lang="en-US" altLang="en-US"/>
              <a:t>Another log used for investigating the Exchange environment is the troubleshooting log</a:t>
            </a:r>
          </a:p>
          <a:p>
            <a:pPr lvl="1" eaLnBrk="1" hangingPunct="1"/>
            <a:r>
              <a:rPr lang="en-US" altLang="en-US"/>
              <a:t>Use Windows Event Viewer to read the log</a:t>
            </a:r>
          </a:p>
        </p:txBody>
      </p:sp>
      <p:sp>
        <p:nvSpPr>
          <p:cNvPr id="35843" name="Rectangle 2">
            <a:extLst>
              <a:ext uri="{FF2B5EF4-FFF2-40B4-BE49-F238E27FC236}">
                <a16:creationId xmlns:a16="http://schemas.microsoft.com/office/drawing/2014/main" xmlns="" id="{983BE223-3121-9244-8FC4-F82226A05DAE}"/>
              </a:ext>
            </a:extLst>
          </p:cNvPr>
          <p:cNvSpPr>
            <a:spLocks noGrp="1" noChangeArrowheads="1"/>
          </p:cNvSpPr>
          <p:nvPr>
            <p:ph type="title"/>
          </p:nvPr>
        </p:nvSpPr>
        <p:spPr>
          <a:xfrm>
            <a:off x="762000" y="83934"/>
            <a:ext cx="8026400" cy="941796"/>
          </a:xfrm>
        </p:spPr>
        <p:txBody>
          <a:bodyPr/>
          <a:lstStyle/>
          <a:p>
            <a:pPr eaLnBrk="1" hangingPunct="1"/>
            <a:r>
              <a:rPr lang="en-US" altLang="en-US" dirty="0"/>
              <a:t>Examining Microsoft E-mail Server Logs (3 of 4)</a:t>
            </a:r>
          </a:p>
        </p:txBody>
      </p:sp>
      <p:sp>
        <p:nvSpPr>
          <p:cNvPr id="4" name="Footer Placeholder 3">
            <a:extLst>
              <a:ext uri="{FF2B5EF4-FFF2-40B4-BE49-F238E27FC236}">
                <a16:creationId xmlns:a16="http://schemas.microsoft.com/office/drawing/2014/main" xmlns="" id="{3D2635DD-8AE5-9548-BD92-87412B00ED3A}"/>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screenshot shows event viewer window. In the left pane, the application option is selected. In the middle pane, a table lists level, date and time, source, and event I d. The symbol I beside each entry in the first column represents the security level. Below this, the event I d is shown. Two tabs namely, general and details are shown and the general tab is selected. In the right pane, actions show application and event 1 6 3 8 4, security- s p p section.">
            <a:extLst>
              <a:ext uri="{FF2B5EF4-FFF2-40B4-BE49-F238E27FC236}">
                <a16:creationId xmlns:a16="http://schemas.microsoft.com/office/drawing/2014/main" xmlns="" id="{1D1E6F4A-807A-2948-BC37-166EFF6938C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9710" y="1474788"/>
            <a:ext cx="6406168" cy="4164012"/>
          </a:xfrm>
        </p:spPr>
      </p:pic>
      <p:sp>
        <p:nvSpPr>
          <p:cNvPr id="36867" name="Rectangle 6">
            <a:extLst>
              <a:ext uri="{FF2B5EF4-FFF2-40B4-BE49-F238E27FC236}">
                <a16:creationId xmlns:a16="http://schemas.microsoft.com/office/drawing/2014/main" xmlns="" id="{4BF3F8BB-9AFF-3748-AAB5-DA1A5082DE09}"/>
              </a:ext>
            </a:extLst>
          </p:cNvPr>
          <p:cNvSpPr>
            <a:spLocks noGrp="1" noChangeArrowheads="1"/>
          </p:cNvSpPr>
          <p:nvPr>
            <p:ph type="title"/>
          </p:nvPr>
        </p:nvSpPr>
        <p:spPr>
          <a:xfrm>
            <a:off x="762000" y="83934"/>
            <a:ext cx="8026400" cy="941796"/>
          </a:xfrm>
        </p:spPr>
        <p:txBody>
          <a:bodyPr/>
          <a:lstStyle/>
          <a:p>
            <a:pPr eaLnBrk="1" hangingPunct="1"/>
            <a:r>
              <a:rPr lang="en-US" altLang="en-US" dirty="0"/>
              <a:t>Examining Microsoft E-mail Server Logs (4 of 4)</a:t>
            </a:r>
          </a:p>
        </p:txBody>
      </p:sp>
      <p:sp>
        <p:nvSpPr>
          <p:cNvPr id="4" name="Footer Placeholder 3">
            <a:extLst>
              <a:ext uri="{FF2B5EF4-FFF2-40B4-BE49-F238E27FC236}">
                <a16:creationId xmlns:a16="http://schemas.microsoft.com/office/drawing/2014/main" xmlns="" id="{4FF22C44-3DBA-4442-95D4-A2F559CB1F8E}"/>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xmlns="" id="{D1F7F43A-525D-174C-A1C1-4C886FB7950C}"/>
              </a:ext>
            </a:extLst>
          </p:cNvPr>
          <p:cNvSpPr>
            <a:spLocks noGrp="1" noChangeArrowheads="1"/>
          </p:cNvSpPr>
          <p:nvPr>
            <p:ph idx="1"/>
          </p:nvPr>
        </p:nvSpPr>
        <p:spPr>
          <a:xfrm>
            <a:off x="365125" y="1538288"/>
            <a:ext cx="8415338" cy="4764381"/>
          </a:xfrm>
        </p:spPr>
        <p:txBody>
          <a:bodyPr/>
          <a:lstStyle/>
          <a:p>
            <a:pPr eaLnBrk="1" hangingPunct="1"/>
            <a:r>
              <a:rPr lang="en-US" altLang="en-US" dirty="0"/>
              <a:t>Tools include:</a:t>
            </a:r>
          </a:p>
          <a:p>
            <a:pPr lvl="1" eaLnBrk="1" hangingPunct="1"/>
            <a:r>
              <a:rPr lang="en-US" altLang="en-US" sz="2300" dirty="0" err="1"/>
              <a:t>DataNumen</a:t>
            </a:r>
            <a:r>
              <a:rPr lang="en-US" altLang="en-US" sz="2300" dirty="0"/>
              <a:t> for Outlook and Outlook Express</a:t>
            </a:r>
          </a:p>
          <a:p>
            <a:pPr lvl="1" eaLnBrk="1" hangingPunct="1"/>
            <a:r>
              <a:rPr lang="en-US" altLang="en-US" sz="2300" dirty="0" err="1"/>
              <a:t>FINALeMAIL</a:t>
            </a:r>
            <a:r>
              <a:rPr lang="en-US" altLang="en-US" sz="2300" dirty="0"/>
              <a:t> for Outlook Express and Eudora</a:t>
            </a:r>
          </a:p>
          <a:p>
            <a:pPr lvl="1" eaLnBrk="1" hangingPunct="1"/>
            <a:r>
              <a:rPr lang="en-US" altLang="en-US" sz="2300" dirty="0"/>
              <a:t>Sawmill-Novell GroupWise for log analysis</a:t>
            </a:r>
          </a:p>
          <a:p>
            <a:pPr lvl="1" eaLnBrk="1" hangingPunct="1"/>
            <a:r>
              <a:rPr lang="en-US" altLang="en-US" sz="2300" dirty="0" err="1"/>
              <a:t>MailXaminer</a:t>
            </a:r>
            <a:r>
              <a:rPr lang="en-US" altLang="en-US" sz="2300" dirty="0"/>
              <a:t> for multiple e-mail </a:t>
            </a:r>
            <a:r>
              <a:rPr lang="en-US" altLang="en-US" sz="2300" dirty="0" err="1"/>
              <a:t>formatas</a:t>
            </a:r>
            <a:r>
              <a:rPr lang="en-US" altLang="en-US" sz="2300" dirty="0"/>
              <a:t> and large data sets</a:t>
            </a:r>
          </a:p>
          <a:p>
            <a:pPr lvl="1" eaLnBrk="1" hangingPunct="1"/>
            <a:r>
              <a:rPr lang="en-US" altLang="en-US" sz="2300" dirty="0" err="1"/>
              <a:t>Fookes</a:t>
            </a:r>
            <a:r>
              <a:rPr lang="en-US" altLang="en-US" sz="2300" dirty="0"/>
              <a:t> Aid4Mail and </a:t>
            </a:r>
            <a:r>
              <a:rPr lang="en-US" altLang="en-US" sz="2300" dirty="0" err="1"/>
              <a:t>MailBag</a:t>
            </a:r>
            <a:r>
              <a:rPr lang="en-US" altLang="en-US" sz="2300" dirty="0"/>
              <a:t> Assistant</a:t>
            </a:r>
          </a:p>
          <a:p>
            <a:pPr lvl="1" eaLnBrk="1" hangingPunct="1"/>
            <a:r>
              <a:rPr lang="en-US" altLang="en-US" sz="2300" dirty="0"/>
              <a:t>Paraben E-Mail Examiner</a:t>
            </a:r>
          </a:p>
          <a:p>
            <a:pPr lvl="1" eaLnBrk="1" hangingPunct="1"/>
            <a:r>
              <a:rPr lang="en-US" altLang="en-US" sz="2300" dirty="0" err="1"/>
              <a:t>AccessData</a:t>
            </a:r>
            <a:r>
              <a:rPr lang="en-US" altLang="en-US" sz="2300" dirty="0"/>
              <a:t> FTK for Outlook and Outlook Express</a:t>
            </a:r>
          </a:p>
          <a:p>
            <a:pPr lvl="1" eaLnBrk="1" hangingPunct="1"/>
            <a:r>
              <a:rPr lang="en-US" altLang="en-US" sz="2300" dirty="0" err="1"/>
              <a:t>Ontrack</a:t>
            </a:r>
            <a:r>
              <a:rPr lang="en-US" altLang="en-US" sz="2300" dirty="0"/>
              <a:t> Easy Recovery </a:t>
            </a:r>
            <a:r>
              <a:rPr lang="en-US" altLang="en-US" sz="2300" dirty="0" err="1"/>
              <a:t>EmailRepair</a:t>
            </a:r>
            <a:endParaRPr lang="en-US" altLang="en-US" sz="2300" dirty="0"/>
          </a:p>
          <a:p>
            <a:pPr lvl="1" eaLnBrk="1" hangingPunct="1"/>
            <a:r>
              <a:rPr lang="en-US" altLang="en-US" sz="2300" dirty="0"/>
              <a:t>R-Tools R-Mail</a:t>
            </a:r>
          </a:p>
          <a:p>
            <a:pPr lvl="1" eaLnBrk="1" hangingPunct="1"/>
            <a:r>
              <a:rPr lang="en-US" altLang="en-US" sz="2300" dirty="0" err="1"/>
              <a:t>OfficeRecovery’s</a:t>
            </a:r>
            <a:r>
              <a:rPr lang="en-US" altLang="en-US" sz="2300" dirty="0"/>
              <a:t> </a:t>
            </a:r>
            <a:r>
              <a:rPr lang="en-US" altLang="en-US" sz="2300" dirty="0" err="1"/>
              <a:t>MailRecovery</a:t>
            </a:r>
            <a:r>
              <a:rPr lang="en-US" altLang="en-US" sz="2300" dirty="0"/>
              <a:t> </a:t>
            </a:r>
          </a:p>
          <a:p>
            <a:pPr lvl="1" eaLnBrk="1" hangingPunct="1"/>
            <a:endParaRPr lang="en-US" altLang="en-US" dirty="0"/>
          </a:p>
        </p:txBody>
      </p:sp>
      <p:sp>
        <p:nvSpPr>
          <p:cNvPr id="37891" name="Rectangle 2">
            <a:extLst>
              <a:ext uri="{FF2B5EF4-FFF2-40B4-BE49-F238E27FC236}">
                <a16:creationId xmlns:a16="http://schemas.microsoft.com/office/drawing/2014/main" xmlns="" id="{06776A15-BD85-DC4E-BEA9-8691B90A41D3}"/>
              </a:ext>
            </a:extLst>
          </p:cNvPr>
          <p:cNvSpPr>
            <a:spLocks noGrp="1" noChangeArrowheads="1"/>
          </p:cNvSpPr>
          <p:nvPr>
            <p:ph type="title"/>
          </p:nvPr>
        </p:nvSpPr>
        <p:spPr>
          <a:xfrm>
            <a:off x="762000" y="83934"/>
            <a:ext cx="8026400" cy="941796"/>
          </a:xfrm>
        </p:spPr>
        <p:txBody>
          <a:bodyPr/>
          <a:lstStyle/>
          <a:p>
            <a:pPr eaLnBrk="1" hangingPunct="1"/>
            <a:r>
              <a:rPr lang="en-US" altLang="en-US" dirty="0"/>
              <a:t>Using Specialized E-mail Forensics Tools (1 of 3)</a:t>
            </a:r>
          </a:p>
        </p:txBody>
      </p:sp>
      <p:sp>
        <p:nvSpPr>
          <p:cNvPr id="4" name="Footer Placeholder 3">
            <a:extLst>
              <a:ext uri="{FF2B5EF4-FFF2-40B4-BE49-F238E27FC236}">
                <a16:creationId xmlns:a16="http://schemas.microsoft.com/office/drawing/2014/main" xmlns="" id="{D8F56DD9-0B4D-6640-9C6B-2DC739FDA8AA}"/>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xmlns="" id="{1BE7F957-88A4-B245-B067-6F312627D348}"/>
              </a:ext>
            </a:extLst>
          </p:cNvPr>
          <p:cNvSpPr>
            <a:spLocks noGrp="1" noChangeArrowheads="1"/>
          </p:cNvSpPr>
          <p:nvPr>
            <p:ph idx="1"/>
          </p:nvPr>
        </p:nvSpPr>
        <p:spPr>
          <a:xfrm>
            <a:off x="365125" y="1538288"/>
            <a:ext cx="8415338" cy="4168834"/>
          </a:xfrm>
        </p:spPr>
        <p:txBody>
          <a:bodyPr/>
          <a:lstStyle/>
          <a:p>
            <a:pPr eaLnBrk="1" hangingPunct="1"/>
            <a:r>
              <a:rPr lang="en-US" altLang="en-US" dirty="0" smtClean="0"/>
              <a:t>Tools (continued)</a:t>
            </a:r>
          </a:p>
          <a:p>
            <a:pPr lvl="1" eaLnBrk="1" hangingPunct="1"/>
            <a:r>
              <a:rPr lang="en-US" altLang="en-US" dirty="0" err="1" smtClean="0"/>
              <a:t>MXToolBox</a:t>
            </a:r>
            <a:r>
              <a:rPr lang="en-US" altLang="en-US" dirty="0" smtClean="0"/>
              <a:t> for decoding e-mail headers</a:t>
            </a:r>
          </a:p>
          <a:p>
            <a:pPr lvl="1" eaLnBrk="1" hangingPunct="1"/>
            <a:r>
              <a:rPr lang="en-US" altLang="en-US" dirty="0" err="1" smtClean="0"/>
              <a:t>FreeViewer</a:t>
            </a:r>
            <a:r>
              <a:rPr lang="en-US" altLang="en-US" dirty="0" smtClean="0"/>
              <a:t> with free tools for various servers</a:t>
            </a:r>
          </a:p>
          <a:p>
            <a:pPr eaLnBrk="1" hangingPunct="1"/>
            <a:r>
              <a:rPr lang="en-US" altLang="en-US" dirty="0" smtClean="0"/>
              <a:t>Tools </a:t>
            </a:r>
            <a:r>
              <a:rPr lang="en-US" altLang="en-US" dirty="0"/>
              <a:t>allow you to find:</a:t>
            </a:r>
          </a:p>
          <a:p>
            <a:pPr lvl="1" eaLnBrk="1" hangingPunct="1"/>
            <a:r>
              <a:rPr lang="en-US" altLang="en-US" dirty="0"/>
              <a:t>E-mail database files</a:t>
            </a:r>
          </a:p>
          <a:p>
            <a:pPr lvl="1" eaLnBrk="1" hangingPunct="1"/>
            <a:r>
              <a:rPr lang="en-US" altLang="en-US" dirty="0"/>
              <a:t>Personal e-mail files</a:t>
            </a:r>
          </a:p>
          <a:p>
            <a:pPr lvl="1" eaLnBrk="1" hangingPunct="1"/>
            <a:r>
              <a:rPr lang="en-US" altLang="en-US" dirty="0"/>
              <a:t>Offline storage files</a:t>
            </a:r>
          </a:p>
          <a:p>
            <a:pPr lvl="1" eaLnBrk="1" hangingPunct="1"/>
            <a:r>
              <a:rPr lang="en-US" altLang="en-US" dirty="0"/>
              <a:t>Log files</a:t>
            </a:r>
          </a:p>
          <a:p>
            <a:pPr eaLnBrk="1" hangingPunct="1"/>
            <a:r>
              <a:rPr lang="en-US" altLang="en-US" dirty="0"/>
              <a:t>Advantage of using data recovery tools</a:t>
            </a:r>
          </a:p>
          <a:p>
            <a:pPr lvl="1" eaLnBrk="1" hangingPunct="1"/>
            <a:r>
              <a:rPr lang="en-US" altLang="en-US" dirty="0"/>
              <a:t>You don’t need to know how e-mail servers and clients work to extract data from them</a:t>
            </a:r>
          </a:p>
          <a:p>
            <a:pPr lvl="1" eaLnBrk="1" hangingPunct="1"/>
            <a:endParaRPr lang="en-US" altLang="en-US" dirty="0"/>
          </a:p>
        </p:txBody>
      </p:sp>
      <p:sp>
        <p:nvSpPr>
          <p:cNvPr id="38915" name="Rectangle 2">
            <a:extLst>
              <a:ext uri="{FF2B5EF4-FFF2-40B4-BE49-F238E27FC236}">
                <a16:creationId xmlns:a16="http://schemas.microsoft.com/office/drawing/2014/main" xmlns="" id="{97BCDB90-BA76-6C4C-8381-DBC5917DFBDA}"/>
              </a:ext>
            </a:extLst>
          </p:cNvPr>
          <p:cNvSpPr>
            <a:spLocks noGrp="1" noChangeArrowheads="1"/>
          </p:cNvSpPr>
          <p:nvPr>
            <p:ph type="title"/>
          </p:nvPr>
        </p:nvSpPr>
        <p:spPr>
          <a:xfrm>
            <a:off x="762000" y="83934"/>
            <a:ext cx="8026400" cy="941796"/>
          </a:xfrm>
        </p:spPr>
        <p:txBody>
          <a:bodyPr/>
          <a:lstStyle/>
          <a:p>
            <a:pPr eaLnBrk="1" hangingPunct="1"/>
            <a:r>
              <a:rPr lang="en-US" altLang="en-US" dirty="0"/>
              <a:t>Using Specialized E-mail Forensics Tools (2 of 3)</a:t>
            </a:r>
          </a:p>
        </p:txBody>
      </p:sp>
      <p:sp>
        <p:nvSpPr>
          <p:cNvPr id="4" name="Footer Placeholder 3">
            <a:extLst>
              <a:ext uri="{FF2B5EF4-FFF2-40B4-BE49-F238E27FC236}">
                <a16:creationId xmlns:a16="http://schemas.microsoft.com/office/drawing/2014/main" xmlns="" id="{6C5B4888-9A3A-E84F-9408-3005515EAA21}"/>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xmlns="" id="{0C699AEE-5FD0-2240-8D6C-D3FA93CDFC75}"/>
              </a:ext>
            </a:extLst>
          </p:cNvPr>
          <p:cNvSpPr>
            <a:spLocks noGrp="1" noChangeArrowheads="1"/>
          </p:cNvSpPr>
          <p:nvPr>
            <p:ph idx="1"/>
          </p:nvPr>
        </p:nvSpPr>
        <p:spPr/>
        <p:txBody>
          <a:bodyPr/>
          <a:lstStyle/>
          <a:p>
            <a:pPr eaLnBrk="1" hangingPunct="1"/>
            <a:r>
              <a:rPr lang="en-US" altLang="en-US"/>
              <a:t>After you compare e-mail logs with messages, you should verify the:</a:t>
            </a:r>
          </a:p>
          <a:p>
            <a:pPr lvl="1" eaLnBrk="1" hangingPunct="1"/>
            <a:r>
              <a:rPr lang="en-US" altLang="en-US"/>
              <a:t>Email account, message ID, IP address, date and time stamp to determine whether there’s enough evidence for a warrant</a:t>
            </a:r>
          </a:p>
          <a:p>
            <a:pPr eaLnBrk="1" hangingPunct="1"/>
            <a:r>
              <a:rPr lang="en-US" altLang="en-US"/>
              <a:t>With some tools</a:t>
            </a:r>
          </a:p>
          <a:p>
            <a:pPr lvl="1" eaLnBrk="1" hangingPunct="1"/>
            <a:r>
              <a:rPr lang="en-US" altLang="en-US"/>
              <a:t>You can scan e-mail database files on a suspect’s Windows computer, locate any e-mails the suspect has deleted and restore them to their original state</a:t>
            </a:r>
          </a:p>
        </p:txBody>
      </p:sp>
      <p:sp>
        <p:nvSpPr>
          <p:cNvPr id="39939" name="Rectangle 2">
            <a:extLst>
              <a:ext uri="{FF2B5EF4-FFF2-40B4-BE49-F238E27FC236}">
                <a16:creationId xmlns:a16="http://schemas.microsoft.com/office/drawing/2014/main" xmlns="" id="{A5E348C7-8CD2-D145-BF06-4C72994558CC}"/>
              </a:ext>
            </a:extLst>
          </p:cNvPr>
          <p:cNvSpPr>
            <a:spLocks noGrp="1" noChangeArrowheads="1"/>
          </p:cNvSpPr>
          <p:nvPr>
            <p:ph type="title"/>
          </p:nvPr>
        </p:nvSpPr>
        <p:spPr>
          <a:xfrm>
            <a:off x="762000" y="83934"/>
            <a:ext cx="8026400" cy="941796"/>
          </a:xfrm>
        </p:spPr>
        <p:txBody>
          <a:bodyPr/>
          <a:lstStyle/>
          <a:p>
            <a:pPr eaLnBrk="1" hangingPunct="1"/>
            <a:r>
              <a:rPr lang="en-US" altLang="en-US" dirty="0"/>
              <a:t>Using Specialized E-mail Forensics Tools (3 of 3)</a:t>
            </a:r>
          </a:p>
        </p:txBody>
      </p:sp>
      <p:sp>
        <p:nvSpPr>
          <p:cNvPr id="4" name="Footer Placeholder 3">
            <a:extLst>
              <a:ext uri="{FF2B5EF4-FFF2-40B4-BE49-F238E27FC236}">
                <a16:creationId xmlns:a16="http://schemas.microsoft.com/office/drawing/2014/main" xmlns="" id="{DFBB3D03-3D85-2440-AAB3-7B3DC109293F}"/>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xmlns="" id="{F63A0F7C-421D-8B41-8586-67561DA1E39E}"/>
              </a:ext>
            </a:extLst>
          </p:cNvPr>
          <p:cNvSpPr>
            <a:spLocks noGrp="1" noChangeArrowheads="1"/>
          </p:cNvSpPr>
          <p:nvPr>
            <p:ph idx="1"/>
          </p:nvPr>
        </p:nvSpPr>
        <p:spPr>
          <a:xfrm>
            <a:off x="365125" y="1538288"/>
            <a:ext cx="8415338" cy="1711238"/>
          </a:xfrm>
        </p:spPr>
        <p:txBody>
          <a:bodyPr/>
          <a:lstStyle/>
          <a:p>
            <a:pPr eaLnBrk="1" hangingPunct="1"/>
            <a:r>
              <a:rPr lang="en-US" altLang="en-US" dirty="0"/>
              <a:t>Magnet AXIOM has two modules:</a:t>
            </a:r>
          </a:p>
          <a:p>
            <a:pPr lvl="1" eaLnBrk="1" hangingPunct="1"/>
            <a:r>
              <a:rPr lang="en-US" altLang="en-US" dirty="0"/>
              <a:t>Process</a:t>
            </a:r>
          </a:p>
          <a:p>
            <a:pPr lvl="1" eaLnBrk="1" hangingPunct="1"/>
            <a:r>
              <a:rPr lang="en-US" altLang="en-US" dirty="0"/>
              <a:t>Examine</a:t>
            </a:r>
          </a:p>
          <a:p>
            <a:pPr eaLnBrk="1" hangingPunct="1"/>
            <a:r>
              <a:rPr lang="en-US" altLang="en-US" dirty="0"/>
              <a:t>Follow the steps in the activity on page 472 to learn how to use Magnet AXIOM to recover e-mails</a:t>
            </a:r>
          </a:p>
        </p:txBody>
      </p:sp>
      <p:sp>
        <p:nvSpPr>
          <p:cNvPr id="40963" name="Rectangle 2">
            <a:extLst>
              <a:ext uri="{FF2B5EF4-FFF2-40B4-BE49-F238E27FC236}">
                <a16:creationId xmlns:a16="http://schemas.microsoft.com/office/drawing/2014/main" xmlns="" id="{2E89B4F2-E4DD-E74E-95AD-AFA958484D33}"/>
              </a:ext>
            </a:extLst>
          </p:cNvPr>
          <p:cNvSpPr>
            <a:spLocks noGrp="1" noChangeArrowheads="1"/>
          </p:cNvSpPr>
          <p:nvPr>
            <p:ph type="title"/>
          </p:nvPr>
        </p:nvSpPr>
        <p:spPr>
          <a:xfrm>
            <a:off x="762000" y="83934"/>
            <a:ext cx="8026400" cy="941796"/>
          </a:xfrm>
        </p:spPr>
        <p:txBody>
          <a:bodyPr/>
          <a:lstStyle/>
          <a:p>
            <a:pPr eaLnBrk="1" hangingPunct="1"/>
            <a:r>
              <a:rPr lang="en-US" altLang="en-US" dirty="0"/>
              <a:t>Using Magnet AXIOM to Recover </a:t>
            </a:r>
            <a:br>
              <a:rPr lang="en-US" altLang="en-US" dirty="0"/>
            </a:br>
            <a:r>
              <a:rPr lang="en-US" altLang="en-US" dirty="0"/>
              <a:t>E-mail (1 of 2)</a:t>
            </a:r>
          </a:p>
        </p:txBody>
      </p:sp>
      <p:sp>
        <p:nvSpPr>
          <p:cNvPr id="4" name="Footer Placeholder 3">
            <a:extLst>
              <a:ext uri="{FF2B5EF4-FFF2-40B4-BE49-F238E27FC236}">
                <a16:creationId xmlns:a16="http://schemas.microsoft.com/office/drawing/2014/main" xmlns="" id="{BA9804B8-B8AF-794D-8B35-A6AD3677A39E}"/>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screenshot shows magnet axiom process 1.2.0.6454 window. The window shows case details, evidence sources, processing details, artifact details, and analyzes evidence in the left pane. The right pane shows case details window. This window shows a text box for case number below case information, text boxes for folder name and file path below the location for case files, folder name, file path below the location for acquired evidence, text boxes for created on, scanned by, and description below scan information.">
            <a:extLst>
              <a:ext uri="{FF2B5EF4-FFF2-40B4-BE49-F238E27FC236}">
                <a16:creationId xmlns:a16="http://schemas.microsoft.com/office/drawing/2014/main" xmlns="" id="{E6CF3AA9-5059-C74A-830C-2A01CE2BD15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1" y="1580882"/>
            <a:ext cx="5335586" cy="3753118"/>
          </a:xfrm>
        </p:spPr>
      </p:pic>
      <p:sp>
        <p:nvSpPr>
          <p:cNvPr id="41987" name="Rectangle 2">
            <a:extLst>
              <a:ext uri="{FF2B5EF4-FFF2-40B4-BE49-F238E27FC236}">
                <a16:creationId xmlns:a16="http://schemas.microsoft.com/office/drawing/2014/main" xmlns="" id="{4CE506B2-AFC3-0C4D-8899-392B91FAC01D}"/>
              </a:ext>
            </a:extLst>
          </p:cNvPr>
          <p:cNvSpPr>
            <a:spLocks noGrp="1" noChangeArrowheads="1"/>
          </p:cNvSpPr>
          <p:nvPr>
            <p:ph type="title"/>
          </p:nvPr>
        </p:nvSpPr>
        <p:spPr>
          <a:xfrm>
            <a:off x="762000" y="83934"/>
            <a:ext cx="8026400" cy="941796"/>
          </a:xfrm>
        </p:spPr>
        <p:txBody>
          <a:bodyPr/>
          <a:lstStyle/>
          <a:p>
            <a:pPr eaLnBrk="1" hangingPunct="1"/>
            <a:r>
              <a:rPr lang="en-US" altLang="en-US" dirty="0"/>
              <a:t>Using OSForensics to Recover </a:t>
            </a:r>
            <a:br>
              <a:rPr lang="en-US" altLang="en-US" dirty="0"/>
            </a:br>
            <a:r>
              <a:rPr lang="en-US" altLang="en-US" dirty="0"/>
              <a:t>E-mail (2 of 2)</a:t>
            </a:r>
          </a:p>
        </p:txBody>
      </p:sp>
      <p:sp>
        <p:nvSpPr>
          <p:cNvPr id="4" name="Footer Placeholder 3">
            <a:extLst>
              <a:ext uri="{FF2B5EF4-FFF2-40B4-BE49-F238E27FC236}">
                <a16:creationId xmlns:a16="http://schemas.microsoft.com/office/drawing/2014/main" xmlns="" id="{822088AD-329D-A642-95E1-7827FC7BA620}"/>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xmlns="" id="{F5FBD9B7-8CE9-734A-B697-449B52651348}"/>
              </a:ext>
            </a:extLst>
          </p:cNvPr>
          <p:cNvSpPr>
            <a:spLocks noGrp="1" noChangeArrowheads="1"/>
          </p:cNvSpPr>
          <p:nvPr>
            <p:ph idx="1"/>
          </p:nvPr>
        </p:nvSpPr>
        <p:spPr>
          <a:xfrm>
            <a:off x="365125" y="1538288"/>
            <a:ext cx="8415338" cy="2651495"/>
          </a:xfrm>
        </p:spPr>
        <p:txBody>
          <a:bodyPr/>
          <a:lstStyle/>
          <a:p>
            <a:pPr eaLnBrk="1" hangingPunct="1"/>
            <a:r>
              <a:rPr lang="en-US" altLang="en-US" dirty="0"/>
              <a:t>Few vendors have products for analyzing e-mail in systems other than Microsoft</a:t>
            </a:r>
          </a:p>
          <a:p>
            <a:pPr eaLnBrk="1" hangingPunct="1"/>
            <a:r>
              <a:rPr lang="en-US" altLang="en-US" b="1" dirty="0" err="1"/>
              <a:t>mbox</a:t>
            </a:r>
            <a:r>
              <a:rPr lang="en-US" altLang="en-US" dirty="0"/>
              <a:t> format</a:t>
            </a:r>
          </a:p>
          <a:p>
            <a:pPr lvl="1" eaLnBrk="1" hangingPunct="1"/>
            <a:r>
              <a:rPr lang="en-US" altLang="en-US" dirty="0"/>
              <a:t>Stores e-mails in flat plaintext files</a:t>
            </a:r>
          </a:p>
          <a:p>
            <a:pPr eaLnBrk="1" hangingPunct="1"/>
            <a:r>
              <a:rPr lang="fr-FR" altLang="en-US" b="1" dirty="0"/>
              <a:t>Multipurpose Internet Mail Extensions (MIME)</a:t>
            </a:r>
            <a:r>
              <a:rPr lang="fr-FR" altLang="en-US" dirty="0"/>
              <a:t> format</a:t>
            </a:r>
          </a:p>
          <a:p>
            <a:pPr lvl="1" eaLnBrk="1" hangingPunct="1"/>
            <a:r>
              <a:rPr lang="en-US" altLang="en-US" dirty="0"/>
              <a:t>Used by vendor-unique e-mail file systems, such as Microsoft .</a:t>
            </a:r>
            <a:r>
              <a:rPr lang="en-US" altLang="en-US" dirty="0" err="1"/>
              <a:t>pst</a:t>
            </a:r>
            <a:r>
              <a:rPr lang="en-US" altLang="en-US" dirty="0"/>
              <a:t> or .</a:t>
            </a:r>
            <a:r>
              <a:rPr lang="en-US" altLang="en-US" dirty="0" err="1"/>
              <a:t>ost</a:t>
            </a:r>
            <a:endParaRPr lang="en-US" altLang="en-US" dirty="0"/>
          </a:p>
          <a:p>
            <a:pPr eaLnBrk="1" hangingPunct="1"/>
            <a:r>
              <a:rPr lang="en-US" altLang="en-US" dirty="0"/>
              <a:t>Example: carve e-mail messages from Evolution</a:t>
            </a:r>
          </a:p>
          <a:p>
            <a:pPr lvl="1" eaLnBrk="1" hangingPunct="1"/>
            <a:endParaRPr lang="en-US" altLang="en-US" dirty="0"/>
          </a:p>
        </p:txBody>
      </p:sp>
      <p:sp>
        <p:nvSpPr>
          <p:cNvPr id="43011" name="Rectangle 2">
            <a:extLst>
              <a:ext uri="{FF2B5EF4-FFF2-40B4-BE49-F238E27FC236}">
                <a16:creationId xmlns:a16="http://schemas.microsoft.com/office/drawing/2014/main" xmlns="" id="{8A299420-00F0-A441-A412-AC3B12B08037}"/>
              </a:ext>
            </a:extLst>
          </p:cNvPr>
          <p:cNvSpPr>
            <a:spLocks noGrp="1" noChangeArrowheads="1"/>
          </p:cNvSpPr>
          <p:nvPr>
            <p:ph type="title"/>
          </p:nvPr>
        </p:nvSpPr>
        <p:spPr>
          <a:xfrm>
            <a:off x="762000" y="83934"/>
            <a:ext cx="8026400" cy="941796"/>
          </a:xfrm>
        </p:spPr>
        <p:txBody>
          <a:bodyPr/>
          <a:lstStyle/>
          <a:p>
            <a:pPr eaLnBrk="1" hangingPunct="1"/>
            <a:r>
              <a:rPr lang="en-US" altLang="en-US" dirty="0"/>
              <a:t>Using a Hex Editor to Carve E-mail Messages (1 of 4)</a:t>
            </a:r>
          </a:p>
        </p:txBody>
      </p:sp>
      <p:sp>
        <p:nvSpPr>
          <p:cNvPr id="4" name="Footer Placeholder 3">
            <a:extLst>
              <a:ext uri="{FF2B5EF4-FFF2-40B4-BE49-F238E27FC236}">
                <a16:creationId xmlns:a16="http://schemas.microsoft.com/office/drawing/2014/main" xmlns="" id="{324F439F-10DE-B64D-B0D5-8232F6D04294}"/>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WinHex displaying the beginning of the e-mail from Terry Sadler">
            <a:extLst>
              <a:ext uri="{FF2B5EF4-FFF2-40B4-BE49-F238E27FC236}">
                <a16:creationId xmlns:a16="http://schemas.microsoft.com/office/drawing/2014/main" xmlns="" id="{5823A086-8949-734C-95F8-B49A02A834D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75371" y="1627188"/>
            <a:ext cx="4994846" cy="4011612"/>
          </a:xfrm>
        </p:spPr>
      </p:pic>
      <p:sp>
        <p:nvSpPr>
          <p:cNvPr id="44035" name="Rectangle 2">
            <a:extLst>
              <a:ext uri="{FF2B5EF4-FFF2-40B4-BE49-F238E27FC236}">
                <a16:creationId xmlns:a16="http://schemas.microsoft.com/office/drawing/2014/main" xmlns="" id="{C9E230C6-5CAC-3E48-A8A8-A045AE89D124}"/>
              </a:ext>
            </a:extLst>
          </p:cNvPr>
          <p:cNvSpPr>
            <a:spLocks noGrp="1" noChangeArrowheads="1"/>
          </p:cNvSpPr>
          <p:nvPr>
            <p:ph type="title"/>
          </p:nvPr>
        </p:nvSpPr>
        <p:spPr>
          <a:xfrm>
            <a:off x="762000" y="83934"/>
            <a:ext cx="8026400" cy="941796"/>
          </a:xfrm>
        </p:spPr>
        <p:txBody>
          <a:bodyPr/>
          <a:lstStyle/>
          <a:p>
            <a:pPr eaLnBrk="1" hangingPunct="1"/>
            <a:r>
              <a:rPr lang="en-US" altLang="en-US" dirty="0"/>
              <a:t>Using a Hex Editor to Carve E-mail Messages (2 of 4)</a:t>
            </a:r>
          </a:p>
        </p:txBody>
      </p:sp>
      <p:sp>
        <p:nvSpPr>
          <p:cNvPr id="4" name="Footer Placeholder 3">
            <a:extLst>
              <a:ext uri="{FF2B5EF4-FFF2-40B4-BE49-F238E27FC236}">
                <a16:creationId xmlns:a16="http://schemas.microsoft.com/office/drawing/2014/main" xmlns="" id="{3A003229-9AF8-3244-9A5B-A88D0C7557B4}"/>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WinHex displaying the ending position of the e-mail from Terry Sadler">
            <a:extLst>
              <a:ext uri="{FF2B5EF4-FFF2-40B4-BE49-F238E27FC236}">
                <a16:creationId xmlns:a16="http://schemas.microsoft.com/office/drawing/2014/main" xmlns="" id="{FA8F583E-237B-534F-BE20-3B3537573D8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5001" y="1414342"/>
            <a:ext cx="5335586" cy="4605458"/>
          </a:xfrm>
        </p:spPr>
      </p:pic>
      <p:sp>
        <p:nvSpPr>
          <p:cNvPr id="45059" name="Rectangle 2">
            <a:extLst>
              <a:ext uri="{FF2B5EF4-FFF2-40B4-BE49-F238E27FC236}">
                <a16:creationId xmlns:a16="http://schemas.microsoft.com/office/drawing/2014/main" xmlns="" id="{73CC590C-5BCE-EA44-B25C-681050850ED9}"/>
              </a:ext>
            </a:extLst>
          </p:cNvPr>
          <p:cNvSpPr>
            <a:spLocks noGrp="1" noChangeArrowheads="1"/>
          </p:cNvSpPr>
          <p:nvPr>
            <p:ph type="title"/>
          </p:nvPr>
        </p:nvSpPr>
        <p:spPr>
          <a:xfrm>
            <a:off x="762000" y="83934"/>
            <a:ext cx="8026400" cy="941796"/>
          </a:xfrm>
        </p:spPr>
        <p:txBody>
          <a:bodyPr/>
          <a:lstStyle/>
          <a:p>
            <a:pPr eaLnBrk="1" hangingPunct="1"/>
            <a:r>
              <a:rPr lang="en-US" altLang="en-US" dirty="0"/>
              <a:t>Using a Hex Editor to Carve E-mail Messages (3 of 4)</a:t>
            </a:r>
          </a:p>
        </p:txBody>
      </p:sp>
      <p:sp>
        <p:nvSpPr>
          <p:cNvPr id="4" name="Footer Placeholder 3">
            <a:extLst>
              <a:ext uri="{FF2B5EF4-FFF2-40B4-BE49-F238E27FC236}">
                <a16:creationId xmlns:a16="http://schemas.microsoft.com/office/drawing/2014/main" xmlns="" id="{DD44D4D1-EB89-BE43-9A14-92D015771E1A}"/>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xmlns="" id="{CE635229-670C-E444-832E-DE2E42A5881E}"/>
              </a:ext>
            </a:extLst>
          </p:cNvPr>
          <p:cNvSpPr>
            <a:spLocks noGrp="1" noChangeArrowheads="1"/>
          </p:cNvSpPr>
          <p:nvPr>
            <p:ph idx="1"/>
          </p:nvPr>
        </p:nvSpPr>
        <p:spPr>
          <a:xfrm>
            <a:off x="365125" y="1538288"/>
            <a:ext cx="8415338" cy="1477328"/>
          </a:xfrm>
        </p:spPr>
        <p:txBody>
          <a:bodyPr/>
          <a:lstStyle/>
          <a:p>
            <a:pPr eaLnBrk="1" hangingPunct="1"/>
            <a:r>
              <a:rPr lang="en-US" altLang="en-US" b="1" dirty="0"/>
              <a:t>Spoofing</a:t>
            </a:r>
            <a:r>
              <a:rPr lang="en-US" altLang="en-US" dirty="0"/>
              <a:t> e-mail can be used to commit fraud</a:t>
            </a:r>
          </a:p>
          <a:p>
            <a:pPr eaLnBrk="1" hangingPunct="1"/>
            <a:r>
              <a:rPr lang="en-US" altLang="en-US" dirty="0"/>
              <a:t>Investigators can use the </a:t>
            </a:r>
            <a:r>
              <a:rPr lang="en-US" altLang="en-US" b="1" dirty="0"/>
              <a:t>Enhanced/Extended Simple Mail Transfer Protocol (ESMTP)</a:t>
            </a:r>
            <a:r>
              <a:rPr lang="en-US" altLang="en-US" dirty="0"/>
              <a:t> number in the message’s header to check for legitimacy of email</a:t>
            </a:r>
          </a:p>
          <a:p>
            <a:pPr eaLnBrk="1" hangingPunct="1"/>
            <a:endParaRPr lang="en-US" altLang="en-US" dirty="0"/>
          </a:p>
        </p:txBody>
      </p:sp>
      <p:sp>
        <p:nvSpPr>
          <p:cNvPr id="10243" name="Rectangle 2">
            <a:extLst>
              <a:ext uri="{FF2B5EF4-FFF2-40B4-BE49-F238E27FC236}">
                <a16:creationId xmlns:a16="http://schemas.microsoft.com/office/drawing/2014/main" xmlns="" id="{BD2FAAB2-9EB0-4344-B9AB-873C9527EFA4}"/>
              </a:ext>
            </a:extLst>
          </p:cNvPr>
          <p:cNvSpPr>
            <a:spLocks noGrp="1" noChangeArrowheads="1"/>
          </p:cNvSpPr>
          <p:nvPr>
            <p:ph type="title"/>
          </p:nvPr>
        </p:nvSpPr>
        <p:spPr>
          <a:xfrm>
            <a:off x="762000" y="83934"/>
            <a:ext cx="8026400" cy="941796"/>
          </a:xfrm>
        </p:spPr>
        <p:txBody>
          <a:bodyPr/>
          <a:lstStyle/>
          <a:p>
            <a:pPr eaLnBrk="1" hangingPunct="1"/>
            <a:r>
              <a:rPr lang="en-US" altLang="en-US" dirty="0"/>
              <a:t>Exploring the Role of E-mail in Investigations (2 of 2)</a:t>
            </a:r>
          </a:p>
        </p:txBody>
      </p:sp>
      <p:sp>
        <p:nvSpPr>
          <p:cNvPr id="4" name="Footer Placeholder 3">
            <a:extLst>
              <a:ext uri="{FF2B5EF4-FFF2-40B4-BE49-F238E27FC236}">
                <a16:creationId xmlns:a16="http://schemas.microsoft.com/office/drawing/2014/main" xmlns="" id="{5BAFD0BF-4D61-A948-B995-D38F7F126FDF}"/>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Terry Sadler e-mail in Notepad">
            <a:extLst>
              <a:ext uri="{FF2B5EF4-FFF2-40B4-BE49-F238E27FC236}">
                <a16:creationId xmlns:a16="http://schemas.microsoft.com/office/drawing/2014/main" xmlns="" id="{CFA4D0E3-35A8-3749-B60D-72F38063052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1" y="1295400"/>
            <a:ext cx="5640386" cy="4574490"/>
          </a:xfrm>
        </p:spPr>
      </p:pic>
      <p:sp>
        <p:nvSpPr>
          <p:cNvPr id="46083" name="Rectangle 2">
            <a:extLst>
              <a:ext uri="{FF2B5EF4-FFF2-40B4-BE49-F238E27FC236}">
                <a16:creationId xmlns:a16="http://schemas.microsoft.com/office/drawing/2014/main" xmlns="" id="{B6BE70EF-493B-3C44-90F0-D942A5F6B55A}"/>
              </a:ext>
            </a:extLst>
          </p:cNvPr>
          <p:cNvSpPr>
            <a:spLocks noGrp="1" noChangeArrowheads="1"/>
          </p:cNvSpPr>
          <p:nvPr>
            <p:ph type="title"/>
          </p:nvPr>
        </p:nvSpPr>
        <p:spPr>
          <a:xfrm>
            <a:off x="762000" y="83934"/>
            <a:ext cx="8026400" cy="941796"/>
          </a:xfrm>
        </p:spPr>
        <p:txBody>
          <a:bodyPr/>
          <a:lstStyle/>
          <a:p>
            <a:pPr eaLnBrk="1" hangingPunct="1"/>
            <a:r>
              <a:rPr lang="en-US" altLang="en-US" dirty="0"/>
              <a:t>Using a Hex Editor to Carve E-mail Messages (4 of 4)</a:t>
            </a:r>
          </a:p>
        </p:txBody>
      </p:sp>
      <p:sp>
        <p:nvSpPr>
          <p:cNvPr id="4" name="Footer Placeholder 3">
            <a:extLst>
              <a:ext uri="{FF2B5EF4-FFF2-40B4-BE49-F238E27FC236}">
                <a16:creationId xmlns:a16="http://schemas.microsoft.com/office/drawing/2014/main" xmlns="" id="{0566257F-E52F-B249-9AE7-1810D03746D0}"/>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xmlns="" id="{7D1206F7-3A2F-254A-89FF-848A258D76ED}"/>
              </a:ext>
            </a:extLst>
          </p:cNvPr>
          <p:cNvSpPr>
            <a:spLocks noGrp="1"/>
          </p:cNvSpPr>
          <p:nvPr>
            <p:ph idx="1"/>
          </p:nvPr>
        </p:nvSpPr>
        <p:spPr/>
        <p:txBody>
          <a:bodyPr/>
          <a:lstStyle/>
          <a:p>
            <a:pPr eaLnBrk="1" hangingPunct="1"/>
            <a:r>
              <a:rPr lang="en-US" altLang="en-US"/>
              <a:t>A forensics examiner recovering e-mail messages from Outlook</a:t>
            </a:r>
          </a:p>
          <a:p>
            <a:pPr lvl="1" eaLnBrk="1" hangingPunct="1"/>
            <a:r>
              <a:rPr lang="en-US" altLang="en-US"/>
              <a:t>May need to reconstruct </a:t>
            </a:r>
            <a:r>
              <a:rPr lang="en-US" altLang="en-US">
                <a:latin typeface="Courier New" panose="02070309020205020404" pitchFamily="49" charset="0"/>
                <a:cs typeface="Courier New" panose="02070309020205020404" pitchFamily="49" charset="0"/>
              </a:rPr>
              <a:t>.pst </a:t>
            </a:r>
            <a:r>
              <a:rPr lang="en-US" altLang="en-US"/>
              <a:t>files and messages</a:t>
            </a:r>
          </a:p>
          <a:p>
            <a:pPr eaLnBrk="1" hangingPunct="1"/>
            <a:r>
              <a:rPr lang="en-US" altLang="en-US"/>
              <a:t>With many advanced forensics tools</a:t>
            </a:r>
          </a:p>
          <a:p>
            <a:pPr lvl="1" eaLnBrk="1" hangingPunct="1"/>
            <a:r>
              <a:rPr lang="en-US" altLang="en-US"/>
              <a:t>Deleted </a:t>
            </a:r>
            <a:r>
              <a:rPr lang="en-US" altLang="en-US">
                <a:latin typeface="Courier New" panose="02070309020205020404" pitchFamily="49" charset="0"/>
                <a:cs typeface="Courier New" panose="02070309020205020404" pitchFamily="49" charset="0"/>
              </a:rPr>
              <a:t>.pst </a:t>
            </a:r>
            <a:r>
              <a:rPr lang="en-US" altLang="en-US"/>
              <a:t>files can be partially or completely recovered</a:t>
            </a:r>
          </a:p>
          <a:p>
            <a:pPr eaLnBrk="1" hangingPunct="1"/>
            <a:r>
              <a:rPr lang="en-US" altLang="en-US">
                <a:latin typeface="Courier New" panose="02070309020205020404" pitchFamily="49" charset="0"/>
                <a:cs typeface="Courier New" panose="02070309020205020404" pitchFamily="49" charset="0"/>
              </a:rPr>
              <a:t>Scanpst.exe</a:t>
            </a:r>
            <a:r>
              <a:rPr lang="en-US" altLang="en-US"/>
              <a:t> recovery tool</a:t>
            </a:r>
          </a:p>
          <a:p>
            <a:pPr lvl="1" eaLnBrk="1" hangingPunct="1"/>
            <a:r>
              <a:rPr lang="en-US" altLang="en-US"/>
              <a:t>Comes with Microsoft Office</a:t>
            </a:r>
          </a:p>
          <a:p>
            <a:pPr lvl="1" eaLnBrk="1" hangingPunct="1"/>
            <a:r>
              <a:rPr lang="en-US" altLang="en-US"/>
              <a:t>Can repair </a:t>
            </a:r>
            <a:r>
              <a:rPr lang="en-US" altLang="en-US">
                <a:latin typeface="Courier New" panose="02070309020205020404" pitchFamily="49" charset="0"/>
                <a:cs typeface="Courier New" panose="02070309020205020404" pitchFamily="49" charset="0"/>
              </a:rPr>
              <a:t>.ost </a:t>
            </a:r>
            <a:r>
              <a:rPr lang="en-US" altLang="en-US"/>
              <a:t>files as well as </a:t>
            </a:r>
            <a:r>
              <a:rPr lang="en-US" altLang="en-US">
                <a:latin typeface="Courier New" panose="02070309020205020404" pitchFamily="49" charset="0"/>
                <a:cs typeface="Courier New" panose="02070309020205020404" pitchFamily="49" charset="0"/>
              </a:rPr>
              <a:t>.pst </a:t>
            </a:r>
            <a:r>
              <a:rPr lang="en-US" altLang="en-US"/>
              <a:t>files</a:t>
            </a:r>
          </a:p>
        </p:txBody>
      </p:sp>
      <p:sp>
        <p:nvSpPr>
          <p:cNvPr id="47107" name="Title 1">
            <a:extLst>
              <a:ext uri="{FF2B5EF4-FFF2-40B4-BE49-F238E27FC236}">
                <a16:creationId xmlns:a16="http://schemas.microsoft.com/office/drawing/2014/main" xmlns="" id="{657A161F-D5C3-FF42-9515-8430F6AF02A8}"/>
              </a:ext>
            </a:extLst>
          </p:cNvPr>
          <p:cNvSpPr>
            <a:spLocks noGrp="1"/>
          </p:cNvSpPr>
          <p:nvPr>
            <p:ph type="title"/>
          </p:nvPr>
        </p:nvSpPr>
        <p:spPr>
          <a:xfrm>
            <a:off x="762000" y="319383"/>
            <a:ext cx="8026400" cy="470898"/>
          </a:xfrm>
        </p:spPr>
        <p:txBody>
          <a:bodyPr/>
          <a:lstStyle/>
          <a:p>
            <a:pPr eaLnBrk="1" hangingPunct="1"/>
            <a:r>
              <a:rPr lang="en-US" altLang="en-US" dirty="0"/>
              <a:t>Recovering Outlook Files (1 of 2)</a:t>
            </a:r>
          </a:p>
        </p:txBody>
      </p:sp>
      <p:sp>
        <p:nvSpPr>
          <p:cNvPr id="4" name="Footer Placeholder 3">
            <a:extLst>
              <a:ext uri="{FF2B5EF4-FFF2-40B4-BE49-F238E27FC236}">
                <a16:creationId xmlns:a16="http://schemas.microsoft.com/office/drawing/2014/main" xmlns="" id="{1D7937D8-2153-EA43-9226-7FE18D97A043}"/>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xmlns="" id="{E051A1F4-198B-0C42-BDC2-0C5F77ACD9AD}"/>
              </a:ext>
            </a:extLst>
          </p:cNvPr>
          <p:cNvSpPr>
            <a:spLocks noGrp="1"/>
          </p:cNvSpPr>
          <p:nvPr>
            <p:ph idx="1"/>
          </p:nvPr>
        </p:nvSpPr>
        <p:spPr/>
        <p:txBody>
          <a:bodyPr/>
          <a:lstStyle/>
          <a:p>
            <a:pPr eaLnBrk="1" hangingPunct="1"/>
            <a:r>
              <a:rPr lang="en-US" altLang="en-US"/>
              <a:t>Guidance Software uses the SysTools plug-in</a:t>
            </a:r>
          </a:p>
          <a:p>
            <a:pPr lvl="1" eaLnBrk="1" hangingPunct="1"/>
            <a:r>
              <a:rPr lang="en-US" altLang="en-US"/>
              <a:t>For Outlook e-mail through version 2013</a:t>
            </a:r>
          </a:p>
          <a:p>
            <a:pPr lvl="1" eaLnBrk="1" hangingPunct="1"/>
            <a:r>
              <a:rPr lang="en-US" altLang="en-US"/>
              <a:t>Systools extracts .pst files from EnCase Forensic for analysis</a:t>
            </a:r>
          </a:p>
          <a:p>
            <a:pPr eaLnBrk="1" hangingPunct="1"/>
            <a:r>
              <a:rPr lang="en-US" altLang="en-US"/>
              <a:t>DataNumen Outlook Repair</a:t>
            </a:r>
          </a:p>
          <a:p>
            <a:pPr lvl="1" eaLnBrk="1" hangingPunct="1"/>
            <a:r>
              <a:rPr lang="en-US" altLang="en-US"/>
              <a:t>One of the better e-mail recovery tools </a:t>
            </a:r>
          </a:p>
          <a:p>
            <a:pPr lvl="1" eaLnBrk="1" hangingPunct="1"/>
            <a:r>
              <a:rPr lang="en-US" altLang="en-US"/>
              <a:t>Can recovery files from VMware and Virtual PC</a:t>
            </a:r>
          </a:p>
        </p:txBody>
      </p:sp>
      <p:sp>
        <p:nvSpPr>
          <p:cNvPr id="48131" name="Title 1">
            <a:extLst>
              <a:ext uri="{FF2B5EF4-FFF2-40B4-BE49-F238E27FC236}">
                <a16:creationId xmlns:a16="http://schemas.microsoft.com/office/drawing/2014/main" xmlns="" id="{DB7EACB0-6A77-574A-8DD1-97B45C17F96B}"/>
              </a:ext>
            </a:extLst>
          </p:cNvPr>
          <p:cNvSpPr>
            <a:spLocks noGrp="1"/>
          </p:cNvSpPr>
          <p:nvPr>
            <p:ph type="title"/>
          </p:nvPr>
        </p:nvSpPr>
        <p:spPr>
          <a:xfrm>
            <a:off x="762000" y="319383"/>
            <a:ext cx="8026400" cy="470898"/>
          </a:xfrm>
        </p:spPr>
        <p:txBody>
          <a:bodyPr/>
          <a:lstStyle/>
          <a:p>
            <a:pPr eaLnBrk="1" hangingPunct="1"/>
            <a:r>
              <a:rPr lang="en-US" altLang="en-US" dirty="0"/>
              <a:t>Recovering Outlook Files (2 of 2)</a:t>
            </a:r>
          </a:p>
        </p:txBody>
      </p:sp>
      <p:sp>
        <p:nvSpPr>
          <p:cNvPr id="4" name="Footer Placeholder 3">
            <a:extLst>
              <a:ext uri="{FF2B5EF4-FFF2-40B4-BE49-F238E27FC236}">
                <a16:creationId xmlns:a16="http://schemas.microsoft.com/office/drawing/2014/main" xmlns="" id="{B1E81219-B45E-7D45-A115-676A5D6EB4B0}"/>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a:extLst>
              <a:ext uri="{FF2B5EF4-FFF2-40B4-BE49-F238E27FC236}">
                <a16:creationId xmlns:a16="http://schemas.microsoft.com/office/drawing/2014/main" xmlns="" id="{C95368B6-0B8F-1446-9190-86C11E8E41A9}"/>
              </a:ext>
            </a:extLst>
          </p:cNvPr>
          <p:cNvSpPr>
            <a:spLocks noGrp="1"/>
          </p:cNvSpPr>
          <p:nvPr>
            <p:ph idx="1"/>
          </p:nvPr>
        </p:nvSpPr>
        <p:spPr/>
        <p:txBody>
          <a:bodyPr/>
          <a:lstStyle/>
          <a:p>
            <a:pPr eaLnBrk="1" hangingPunct="1"/>
            <a:r>
              <a:rPr lang="en-US" altLang="en-US"/>
              <a:t>In the Enron Case, more than 10,00 emails contained the following personal information:</a:t>
            </a:r>
          </a:p>
          <a:p>
            <a:pPr lvl="1" eaLnBrk="1" hangingPunct="1"/>
            <a:r>
              <a:rPr lang="en-US" altLang="en-US"/>
              <a:t>60 containing credit card numbers</a:t>
            </a:r>
          </a:p>
          <a:p>
            <a:pPr lvl="1" eaLnBrk="1" hangingPunct="1"/>
            <a:r>
              <a:rPr lang="en-US" altLang="en-US"/>
              <a:t>572 containing thousands of Social Security or other identity numbers</a:t>
            </a:r>
          </a:p>
          <a:p>
            <a:pPr lvl="1" eaLnBrk="1" hangingPunct="1"/>
            <a:r>
              <a:rPr lang="en-US" altLang="en-US"/>
              <a:t>292 containing birth dates</a:t>
            </a:r>
          </a:p>
          <a:p>
            <a:pPr lvl="1" eaLnBrk="1" hangingPunct="1"/>
            <a:r>
              <a:rPr lang="en-US" altLang="en-US"/>
              <a:t>532 containing information of a highly personal nature</a:t>
            </a:r>
          </a:p>
          <a:p>
            <a:pPr lvl="2" eaLnBrk="1" hangingPunct="1"/>
            <a:r>
              <a:rPr lang="en-US" altLang="en-US"/>
              <a:t>Such as medical or legal matters</a:t>
            </a:r>
          </a:p>
        </p:txBody>
      </p:sp>
      <p:sp>
        <p:nvSpPr>
          <p:cNvPr id="49155" name="Title 1">
            <a:extLst>
              <a:ext uri="{FF2B5EF4-FFF2-40B4-BE49-F238E27FC236}">
                <a16:creationId xmlns:a16="http://schemas.microsoft.com/office/drawing/2014/main" xmlns="" id="{1291446A-6863-1D4B-B24A-9B773E235DDA}"/>
              </a:ext>
            </a:extLst>
          </p:cNvPr>
          <p:cNvSpPr>
            <a:spLocks noGrp="1"/>
          </p:cNvSpPr>
          <p:nvPr>
            <p:ph type="title"/>
          </p:nvPr>
        </p:nvSpPr>
        <p:spPr>
          <a:xfrm>
            <a:off x="762000" y="406400"/>
            <a:ext cx="8026400" cy="296863"/>
          </a:xfrm>
        </p:spPr>
        <p:txBody>
          <a:bodyPr/>
          <a:lstStyle/>
          <a:p>
            <a:pPr eaLnBrk="1" hangingPunct="1"/>
            <a:r>
              <a:rPr lang="en-US" altLang="en-US"/>
              <a:t>E-mail Case Studies</a:t>
            </a:r>
          </a:p>
        </p:txBody>
      </p:sp>
      <p:sp>
        <p:nvSpPr>
          <p:cNvPr id="4" name="Footer Placeholder 3">
            <a:extLst>
              <a:ext uri="{FF2B5EF4-FFF2-40B4-BE49-F238E27FC236}">
                <a16:creationId xmlns:a16="http://schemas.microsoft.com/office/drawing/2014/main" xmlns="" id="{231625BC-AA7E-F442-ABFF-9A621E98D06B}"/>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xmlns="" id="{80665B9A-758B-A745-BB1A-7409CA22ACF2}"/>
              </a:ext>
            </a:extLst>
          </p:cNvPr>
          <p:cNvSpPr>
            <a:spLocks noGrp="1"/>
          </p:cNvSpPr>
          <p:nvPr>
            <p:ph idx="1"/>
          </p:nvPr>
        </p:nvSpPr>
        <p:spPr>
          <a:xfrm>
            <a:off x="365125" y="1538288"/>
            <a:ext cx="8415338" cy="2391424"/>
          </a:xfrm>
        </p:spPr>
        <p:txBody>
          <a:bodyPr/>
          <a:lstStyle/>
          <a:p>
            <a:pPr eaLnBrk="1" hangingPunct="1"/>
            <a:r>
              <a:rPr lang="en-US" altLang="en-US" b="1" dirty="0"/>
              <a:t>Online social networks (OSNs)</a:t>
            </a:r>
            <a:r>
              <a:rPr lang="en-US" altLang="en-US" dirty="0"/>
              <a:t> are used to conduct business, brag about criminal activities, raise money, and have class discussions</a:t>
            </a:r>
          </a:p>
          <a:p>
            <a:pPr eaLnBrk="1" hangingPunct="1"/>
            <a:r>
              <a:rPr lang="en-US" altLang="en-US" dirty="0"/>
              <a:t>Social media can contain:</a:t>
            </a:r>
          </a:p>
          <a:p>
            <a:pPr lvl="1" eaLnBrk="1" hangingPunct="1"/>
            <a:r>
              <a:rPr lang="en-US" altLang="en-US" dirty="0"/>
              <a:t>Evidence of cyberbullying and witness tampering</a:t>
            </a:r>
          </a:p>
          <a:p>
            <a:pPr lvl="1" eaLnBrk="1" hangingPunct="1"/>
            <a:r>
              <a:rPr lang="en-US" altLang="en-US" dirty="0"/>
              <a:t>A company’s position on an issue</a:t>
            </a:r>
          </a:p>
          <a:p>
            <a:pPr lvl="1" eaLnBrk="1" hangingPunct="1"/>
            <a:r>
              <a:rPr lang="en-US" altLang="en-US" dirty="0"/>
              <a:t>Whether intellectual property rights have been violated</a:t>
            </a:r>
          </a:p>
          <a:p>
            <a:pPr lvl="1" eaLnBrk="1" hangingPunct="1"/>
            <a:r>
              <a:rPr lang="en-US" altLang="en-US" dirty="0"/>
              <a:t>Who posted information and when</a:t>
            </a:r>
          </a:p>
        </p:txBody>
      </p:sp>
      <p:sp>
        <p:nvSpPr>
          <p:cNvPr id="50179" name="Title 1">
            <a:extLst>
              <a:ext uri="{FF2B5EF4-FFF2-40B4-BE49-F238E27FC236}">
                <a16:creationId xmlns:a16="http://schemas.microsoft.com/office/drawing/2014/main" xmlns="" id="{B98C07C5-13D8-7E46-9A97-52DFFD1929EE}"/>
              </a:ext>
            </a:extLst>
          </p:cNvPr>
          <p:cNvSpPr>
            <a:spLocks noGrp="1"/>
          </p:cNvSpPr>
          <p:nvPr>
            <p:ph type="title"/>
          </p:nvPr>
        </p:nvSpPr>
        <p:spPr>
          <a:xfrm>
            <a:off x="762000" y="83934"/>
            <a:ext cx="8026400" cy="941796"/>
          </a:xfrm>
        </p:spPr>
        <p:txBody>
          <a:bodyPr/>
          <a:lstStyle/>
          <a:p>
            <a:pPr eaLnBrk="1" hangingPunct="1"/>
            <a:r>
              <a:rPr lang="en-US" altLang="en-US" dirty="0"/>
              <a:t>Applying Digital Forensics to Social Media Communications (1 of 2)</a:t>
            </a:r>
          </a:p>
        </p:txBody>
      </p:sp>
      <p:sp>
        <p:nvSpPr>
          <p:cNvPr id="4" name="Footer Placeholder 3">
            <a:extLst>
              <a:ext uri="{FF2B5EF4-FFF2-40B4-BE49-F238E27FC236}">
                <a16:creationId xmlns:a16="http://schemas.microsoft.com/office/drawing/2014/main" xmlns="" id="{82A6AAF9-90F4-7A4F-A461-34160C36173E}"/>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a:extLst>
              <a:ext uri="{FF2B5EF4-FFF2-40B4-BE49-F238E27FC236}">
                <a16:creationId xmlns:a16="http://schemas.microsoft.com/office/drawing/2014/main" xmlns="" id="{C2D07EBA-C68B-FE4C-BAE3-FCC246D1E59E}"/>
              </a:ext>
            </a:extLst>
          </p:cNvPr>
          <p:cNvSpPr>
            <a:spLocks noGrp="1"/>
          </p:cNvSpPr>
          <p:nvPr>
            <p:ph idx="1"/>
          </p:nvPr>
        </p:nvSpPr>
        <p:spPr/>
        <p:txBody>
          <a:bodyPr/>
          <a:lstStyle/>
          <a:p>
            <a:pPr eaLnBrk="1" hangingPunct="1"/>
            <a:r>
              <a:rPr lang="en-US" altLang="en-US"/>
              <a:t>Social media can often substantiate a party’s claims</a:t>
            </a:r>
          </a:p>
          <a:p>
            <a:pPr eaLnBrk="1" hangingPunct="1"/>
            <a:r>
              <a:rPr lang="en-US" altLang="en-US"/>
              <a:t>OSNs involve multiple jurisdictions that might even cross national boundaries</a:t>
            </a:r>
          </a:p>
          <a:p>
            <a:pPr eaLnBrk="1" hangingPunct="1"/>
            <a:r>
              <a:rPr lang="en-US" altLang="en-US"/>
              <a:t>A warrant or subpoena is needed to access social media servers</a:t>
            </a:r>
          </a:p>
          <a:p>
            <a:pPr eaLnBrk="1" hangingPunct="1"/>
            <a:r>
              <a:rPr lang="en-US" altLang="en-US"/>
              <a:t>In cases involving imminent danger, law enforcement can file for emergency requests</a:t>
            </a:r>
          </a:p>
        </p:txBody>
      </p:sp>
      <p:sp>
        <p:nvSpPr>
          <p:cNvPr id="51203" name="Title 1">
            <a:extLst>
              <a:ext uri="{FF2B5EF4-FFF2-40B4-BE49-F238E27FC236}">
                <a16:creationId xmlns:a16="http://schemas.microsoft.com/office/drawing/2014/main" xmlns="" id="{163A561D-CF41-AA48-8032-6FC13CFDFB19}"/>
              </a:ext>
            </a:extLst>
          </p:cNvPr>
          <p:cNvSpPr>
            <a:spLocks noGrp="1"/>
          </p:cNvSpPr>
          <p:nvPr>
            <p:ph type="title"/>
          </p:nvPr>
        </p:nvSpPr>
        <p:spPr>
          <a:xfrm>
            <a:off x="762000" y="83934"/>
            <a:ext cx="8026400" cy="941796"/>
          </a:xfrm>
        </p:spPr>
        <p:txBody>
          <a:bodyPr/>
          <a:lstStyle/>
          <a:p>
            <a:pPr eaLnBrk="1" hangingPunct="1"/>
            <a:r>
              <a:rPr lang="en-US" altLang="en-US" dirty="0"/>
              <a:t>Applying Digital Forensics to Social Media Communications (2 of 2)</a:t>
            </a:r>
          </a:p>
        </p:txBody>
      </p:sp>
      <p:sp>
        <p:nvSpPr>
          <p:cNvPr id="4" name="Footer Placeholder 3">
            <a:extLst>
              <a:ext uri="{FF2B5EF4-FFF2-40B4-BE49-F238E27FC236}">
                <a16:creationId xmlns:a16="http://schemas.microsoft.com/office/drawing/2014/main" xmlns="" id="{C5CAFF05-63CE-9342-963A-F13B3BAFC140}"/>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9C441CC-6806-C848-BBA0-FA78C711FACF}"/>
              </a:ext>
            </a:extLst>
          </p:cNvPr>
          <p:cNvSpPr>
            <a:spLocks noGrp="1"/>
          </p:cNvSpPr>
          <p:nvPr>
            <p:ph idx="1"/>
          </p:nvPr>
        </p:nvSpPr>
        <p:spPr>
          <a:xfrm>
            <a:off x="365125" y="1538288"/>
            <a:ext cx="8415338" cy="1865126"/>
          </a:xfrm>
        </p:spPr>
        <p:txBody>
          <a:bodyPr/>
          <a:lstStyle/>
          <a:p>
            <a:r>
              <a:rPr lang="en-US" dirty="0"/>
              <a:t>Mobile devices</a:t>
            </a:r>
          </a:p>
          <a:p>
            <a:pPr lvl="1"/>
            <a:r>
              <a:rPr lang="en-US" dirty="0"/>
              <a:t>Majority of social network clients</a:t>
            </a:r>
          </a:p>
          <a:p>
            <a:r>
              <a:rPr lang="en-US" dirty="0"/>
              <a:t>Evidence artifacts vary depending on the social media channel and the device</a:t>
            </a:r>
          </a:p>
          <a:p>
            <a:r>
              <a:rPr lang="en-US" dirty="0"/>
              <a:t>iPhone and Android devices</a:t>
            </a:r>
          </a:p>
          <a:p>
            <a:pPr lvl="1"/>
            <a:r>
              <a:rPr lang="en-US" dirty="0"/>
              <a:t>Yielded the most information, and much of the data was stored in SQLite databases</a:t>
            </a:r>
          </a:p>
        </p:txBody>
      </p:sp>
      <p:sp>
        <p:nvSpPr>
          <p:cNvPr id="3" name="Title 2">
            <a:extLst>
              <a:ext uri="{FF2B5EF4-FFF2-40B4-BE49-F238E27FC236}">
                <a16:creationId xmlns:a16="http://schemas.microsoft.com/office/drawing/2014/main" xmlns="" id="{76BC057E-568B-634D-BEDA-3243F48D1200}"/>
              </a:ext>
            </a:extLst>
          </p:cNvPr>
          <p:cNvSpPr>
            <a:spLocks noGrp="1"/>
          </p:cNvSpPr>
          <p:nvPr>
            <p:ph type="title"/>
          </p:nvPr>
        </p:nvSpPr>
        <p:spPr>
          <a:xfrm>
            <a:off x="762000" y="316843"/>
            <a:ext cx="8026400" cy="475066"/>
          </a:xfrm>
        </p:spPr>
        <p:txBody>
          <a:bodyPr/>
          <a:lstStyle/>
          <a:p>
            <a:r>
              <a:rPr lang="en-US" dirty="0"/>
              <a:t>Social Media Forensics on Mobile Devices</a:t>
            </a:r>
          </a:p>
        </p:txBody>
      </p:sp>
      <p:sp>
        <p:nvSpPr>
          <p:cNvPr id="4" name="Footer Placeholder 3">
            <a:extLst>
              <a:ext uri="{FF2B5EF4-FFF2-40B4-BE49-F238E27FC236}">
                <a16:creationId xmlns:a16="http://schemas.microsoft.com/office/drawing/2014/main" xmlns="" id="{068AC577-358B-EA4F-8792-166135EF5BDF}"/>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109446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xmlns="" id="{4F7C4758-86A3-1442-935D-20BF18FA06B3}"/>
              </a:ext>
            </a:extLst>
          </p:cNvPr>
          <p:cNvSpPr>
            <a:spLocks noGrp="1"/>
          </p:cNvSpPr>
          <p:nvPr>
            <p:ph idx="1"/>
          </p:nvPr>
        </p:nvSpPr>
        <p:spPr>
          <a:xfrm>
            <a:off x="365125" y="1538288"/>
            <a:ext cx="8415338" cy="2109808"/>
          </a:xfrm>
        </p:spPr>
        <p:txBody>
          <a:bodyPr/>
          <a:lstStyle/>
          <a:p>
            <a:pPr eaLnBrk="1" hangingPunct="1"/>
            <a:r>
              <a:rPr lang="en-US" altLang="en-US" dirty="0"/>
              <a:t>Software for social media forensics is being developed</a:t>
            </a:r>
          </a:p>
          <a:p>
            <a:pPr lvl="1" eaLnBrk="1" hangingPunct="1"/>
            <a:r>
              <a:rPr lang="en-US" altLang="en-US" dirty="0"/>
              <a:t>Not many tools are available now</a:t>
            </a:r>
          </a:p>
          <a:p>
            <a:pPr eaLnBrk="1" hangingPunct="1"/>
            <a:r>
              <a:rPr lang="en-US" altLang="en-US" dirty="0"/>
              <a:t>There are questions about how the information these tools gather can be used in court or in arbitration</a:t>
            </a:r>
          </a:p>
          <a:p>
            <a:pPr eaLnBrk="1" hangingPunct="1"/>
            <a:r>
              <a:rPr lang="en-US" altLang="en-US" dirty="0"/>
              <a:t>Using social media forensics software might also require getting the permission of the people whose information is being examined</a:t>
            </a:r>
          </a:p>
        </p:txBody>
      </p:sp>
      <p:sp>
        <p:nvSpPr>
          <p:cNvPr id="52227" name="Title 1">
            <a:extLst>
              <a:ext uri="{FF2B5EF4-FFF2-40B4-BE49-F238E27FC236}">
                <a16:creationId xmlns:a16="http://schemas.microsoft.com/office/drawing/2014/main" xmlns="" id="{FE8525C2-E1B3-F541-A1C0-40FB667826C5}"/>
              </a:ext>
            </a:extLst>
          </p:cNvPr>
          <p:cNvSpPr>
            <a:spLocks noGrp="1"/>
          </p:cNvSpPr>
          <p:nvPr>
            <p:ph type="title"/>
          </p:nvPr>
        </p:nvSpPr>
        <p:spPr>
          <a:xfrm>
            <a:off x="762000" y="406400"/>
            <a:ext cx="8026400" cy="296863"/>
          </a:xfrm>
        </p:spPr>
        <p:txBody>
          <a:bodyPr/>
          <a:lstStyle/>
          <a:p>
            <a:pPr eaLnBrk="1" hangingPunct="1"/>
            <a:r>
              <a:rPr lang="en-US" altLang="en-US"/>
              <a:t>Forensics Tools for Social Media Investigations</a:t>
            </a:r>
          </a:p>
        </p:txBody>
      </p:sp>
      <p:sp>
        <p:nvSpPr>
          <p:cNvPr id="4" name="Footer Placeholder 3">
            <a:extLst>
              <a:ext uri="{FF2B5EF4-FFF2-40B4-BE49-F238E27FC236}">
                <a16:creationId xmlns:a16="http://schemas.microsoft.com/office/drawing/2014/main" xmlns="" id="{57DDFD27-ED10-5648-92C8-062DC50CCF6E}"/>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xmlns="" id="{F8B7A29A-CCB0-F74B-A7D4-E9FA0930E3D7}"/>
              </a:ext>
            </a:extLst>
          </p:cNvPr>
          <p:cNvSpPr>
            <a:spLocks noGrp="1" noChangeArrowheads="1"/>
          </p:cNvSpPr>
          <p:nvPr>
            <p:ph idx="1"/>
          </p:nvPr>
        </p:nvSpPr>
        <p:spPr>
          <a:xfrm>
            <a:off x="365125" y="1538288"/>
            <a:ext cx="8415338" cy="3294748"/>
          </a:xfrm>
        </p:spPr>
        <p:txBody>
          <a:bodyPr/>
          <a:lstStyle/>
          <a:p>
            <a:pPr eaLnBrk="1" hangingPunct="1"/>
            <a:r>
              <a:rPr lang="en-US" altLang="en-US" dirty="0"/>
              <a:t>E-mail fraudsters use phishing, pharming, and spoofing scam techniques</a:t>
            </a:r>
          </a:p>
          <a:p>
            <a:pPr eaLnBrk="1" hangingPunct="1"/>
            <a:r>
              <a:rPr lang="en-US" altLang="en-US" dirty="0"/>
              <a:t>In both Internet and intranet e-mail environments, e-mail messages are distributed from one central server to connected client computers</a:t>
            </a:r>
          </a:p>
          <a:p>
            <a:pPr eaLnBrk="1" hangingPunct="1"/>
            <a:r>
              <a:rPr lang="en-US" altLang="en-US" dirty="0"/>
              <a:t>E-mail investigations are similar to other kinds of investigations</a:t>
            </a:r>
          </a:p>
          <a:p>
            <a:r>
              <a:rPr lang="en-US" dirty="0"/>
              <a:t>Forensics linguistics is a field where language and the law intersect to determine the author of e-mails, text messages, and other online communications</a:t>
            </a:r>
            <a:endParaRPr lang="en-US" altLang="en-US" dirty="0"/>
          </a:p>
          <a:p>
            <a:pPr eaLnBrk="1" hangingPunct="1"/>
            <a:r>
              <a:rPr lang="en-US" altLang="en-US" dirty="0"/>
              <a:t>Access victim’s computer to recover evidence</a:t>
            </a:r>
          </a:p>
          <a:p>
            <a:pPr lvl="1" eaLnBrk="1" hangingPunct="1"/>
            <a:r>
              <a:rPr lang="en-US" altLang="en-US" dirty="0"/>
              <a:t>Copy and print the e-mail message involved in the crime or policy violation</a:t>
            </a:r>
          </a:p>
        </p:txBody>
      </p:sp>
      <p:sp>
        <p:nvSpPr>
          <p:cNvPr id="53251" name="Rectangle 2">
            <a:extLst>
              <a:ext uri="{FF2B5EF4-FFF2-40B4-BE49-F238E27FC236}">
                <a16:creationId xmlns:a16="http://schemas.microsoft.com/office/drawing/2014/main" xmlns="" id="{BD570B06-EB54-E444-84A0-D6B3FF445501}"/>
              </a:ext>
            </a:extLst>
          </p:cNvPr>
          <p:cNvSpPr>
            <a:spLocks noGrp="1" noChangeArrowheads="1"/>
          </p:cNvSpPr>
          <p:nvPr>
            <p:ph type="title"/>
          </p:nvPr>
        </p:nvSpPr>
        <p:spPr>
          <a:xfrm>
            <a:off x="762000" y="317299"/>
            <a:ext cx="8026400" cy="475066"/>
          </a:xfrm>
        </p:spPr>
        <p:txBody>
          <a:bodyPr/>
          <a:lstStyle/>
          <a:p>
            <a:pPr eaLnBrk="1" hangingPunct="1"/>
            <a:r>
              <a:rPr lang="en-US" altLang="en-US" dirty="0"/>
              <a:t>Summary (1 of 3)</a:t>
            </a:r>
          </a:p>
        </p:txBody>
      </p:sp>
      <p:sp>
        <p:nvSpPr>
          <p:cNvPr id="4" name="Footer Placeholder 3">
            <a:extLst>
              <a:ext uri="{FF2B5EF4-FFF2-40B4-BE49-F238E27FC236}">
                <a16:creationId xmlns:a16="http://schemas.microsoft.com/office/drawing/2014/main" xmlns="" id="{C290B6B5-358E-F24A-8028-4E8FB3EDCDB1}"/>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xmlns="" id="{BF31DAB2-60F9-8444-B8AC-E86BDBD35026}"/>
              </a:ext>
            </a:extLst>
          </p:cNvPr>
          <p:cNvSpPr>
            <a:spLocks noGrp="1" noChangeArrowheads="1"/>
          </p:cNvSpPr>
          <p:nvPr>
            <p:ph idx="1"/>
          </p:nvPr>
        </p:nvSpPr>
        <p:spPr/>
        <p:txBody>
          <a:bodyPr/>
          <a:lstStyle/>
          <a:p>
            <a:pPr eaLnBrk="1" hangingPunct="1"/>
            <a:r>
              <a:rPr lang="en-US" altLang="en-US"/>
              <a:t>Use the e-mail program that created the message to find the e-mail header, which provides supporting evidence and can help you track the suspect to the originating location</a:t>
            </a:r>
          </a:p>
          <a:p>
            <a:pPr eaLnBrk="1" hangingPunct="1"/>
            <a:r>
              <a:rPr lang="en-US" altLang="en-US"/>
              <a:t>Investigating e-mail abuse</a:t>
            </a:r>
          </a:p>
          <a:p>
            <a:pPr lvl="1" eaLnBrk="1" hangingPunct="1"/>
            <a:r>
              <a:rPr lang="en-US" altLang="en-US"/>
              <a:t>Be familiar with e-mail servers and clients’ operations</a:t>
            </a:r>
          </a:p>
          <a:p>
            <a:pPr eaLnBrk="1" hangingPunct="1"/>
            <a:r>
              <a:rPr lang="en-US" altLang="en-US"/>
              <a:t>For many e-mail investigations you can rely on e-mail message files, headers, and server log files</a:t>
            </a:r>
          </a:p>
        </p:txBody>
      </p:sp>
      <p:sp>
        <p:nvSpPr>
          <p:cNvPr id="54275" name="Rectangle 2">
            <a:extLst>
              <a:ext uri="{FF2B5EF4-FFF2-40B4-BE49-F238E27FC236}">
                <a16:creationId xmlns:a16="http://schemas.microsoft.com/office/drawing/2014/main" xmlns="" id="{34760B01-A255-AC4D-9B90-C62B567E3DCF}"/>
              </a:ext>
            </a:extLst>
          </p:cNvPr>
          <p:cNvSpPr>
            <a:spLocks noGrp="1" noChangeArrowheads="1"/>
          </p:cNvSpPr>
          <p:nvPr>
            <p:ph type="title"/>
          </p:nvPr>
        </p:nvSpPr>
        <p:spPr>
          <a:xfrm>
            <a:off x="762000" y="317299"/>
            <a:ext cx="8026400" cy="475066"/>
          </a:xfrm>
        </p:spPr>
        <p:txBody>
          <a:bodyPr/>
          <a:lstStyle/>
          <a:p>
            <a:pPr eaLnBrk="1" hangingPunct="1"/>
            <a:r>
              <a:rPr lang="en-US" altLang="en-US" dirty="0"/>
              <a:t>Summary (2 of 3)</a:t>
            </a:r>
          </a:p>
        </p:txBody>
      </p:sp>
      <p:sp>
        <p:nvSpPr>
          <p:cNvPr id="4" name="Footer Placeholder 3">
            <a:extLst>
              <a:ext uri="{FF2B5EF4-FFF2-40B4-BE49-F238E27FC236}">
                <a16:creationId xmlns:a16="http://schemas.microsoft.com/office/drawing/2014/main" xmlns="" id="{94797983-67AB-4245-9E9B-DBA85071FD90}"/>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5B6F57EB-B28C-E448-8E73-CD37CC594DD6}"/>
              </a:ext>
            </a:extLst>
          </p:cNvPr>
          <p:cNvSpPr>
            <a:spLocks noGrp="1" noChangeArrowheads="1"/>
          </p:cNvSpPr>
          <p:nvPr>
            <p:ph idx="1"/>
          </p:nvPr>
        </p:nvSpPr>
        <p:spPr/>
        <p:txBody>
          <a:bodyPr/>
          <a:lstStyle/>
          <a:p>
            <a:pPr eaLnBrk="1" hangingPunct="1"/>
            <a:r>
              <a:rPr lang="en-US" altLang="en-US"/>
              <a:t>E-mail can be sent and received in two environments</a:t>
            </a:r>
          </a:p>
          <a:p>
            <a:pPr lvl="1" eaLnBrk="1" hangingPunct="1"/>
            <a:r>
              <a:rPr lang="en-US" altLang="en-US"/>
              <a:t>Internet</a:t>
            </a:r>
          </a:p>
          <a:p>
            <a:pPr lvl="1" eaLnBrk="1" hangingPunct="1"/>
            <a:r>
              <a:rPr lang="en-US" altLang="en-US"/>
              <a:t>Intranet (an internal network)</a:t>
            </a:r>
          </a:p>
          <a:p>
            <a:pPr eaLnBrk="1" hangingPunct="1"/>
            <a:r>
              <a:rPr lang="en-US" altLang="en-US" b="1"/>
              <a:t>Client/server architecture</a:t>
            </a:r>
          </a:p>
          <a:p>
            <a:pPr lvl="1" eaLnBrk="1" hangingPunct="1"/>
            <a:r>
              <a:rPr lang="en-US" altLang="en-US"/>
              <a:t>Server OS and e-mail software differs from those on the client side</a:t>
            </a:r>
          </a:p>
          <a:p>
            <a:pPr eaLnBrk="1" hangingPunct="1"/>
            <a:r>
              <a:rPr lang="en-US" altLang="en-US"/>
              <a:t>Protected accounts</a:t>
            </a:r>
          </a:p>
          <a:p>
            <a:pPr lvl="1" eaLnBrk="1" hangingPunct="1"/>
            <a:r>
              <a:rPr lang="en-US" altLang="en-US"/>
              <a:t>Require usernames and passwords</a:t>
            </a:r>
          </a:p>
        </p:txBody>
      </p:sp>
      <p:sp>
        <p:nvSpPr>
          <p:cNvPr id="11267" name="Rectangle 2">
            <a:extLst>
              <a:ext uri="{FF2B5EF4-FFF2-40B4-BE49-F238E27FC236}">
                <a16:creationId xmlns:a16="http://schemas.microsoft.com/office/drawing/2014/main" xmlns="" id="{D6AB567F-A9D5-BF4B-92F8-5278CB657A80}"/>
              </a:ext>
            </a:extLst>
          </p:cNvPr>
          <p:cNvSpPr>
            <a:spLocks noGrp="1" noChangeArrowheads="1"/>
          </p:cNvSpPr>
          <p:nvPr>
            <p:ph type="title"/>
          </p:nvPr>
        </p:nvSpPr>
        <p:spPr>
          <a:xfrm>
            <a:off x="762000" y="83934"/>
            <a:ext cx="8026400" cy="941796"/>
          </a:xfrm>
        </p:spPr>
        <p:txBody>
          <a:bodyPr/>
          <a:lstStyle/>
          <a:p>
            <a:pPr eaLnBrk="1" hangingPunct="1"/>
            <a:r>
              <a:rPr lang="en-US" altLang="en-US" dirty="0"/>
              <a:t>Exploring the Roles of the Client and Server in E-mail (1 of 3)</a:t>
            </a:r>
          </a:p>
        </p:txBody>
      </p:sp>
      <p:sp>
        <p:nvSpPr>
          <p:cNvPr id="4" name="Footer Placeholder 3">
            <a:extLst>
              <a:ext uri="{FF2B5EF4-FFF2-40B4-BE49-F238E27FC236}">
                <a16:creationId xmlns:a16="http://schemas.microsoft.com/office/drawing/2014/main" xmlns="" id="{561BF773-9F45-AA4D-91C0-F86827C87F5B}"/>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xmlns="" id="{ADBC412F-B366-5744-B1F8-E9E0BD6C1102}"/>
              </a:ext>
            </a:extLst>
          </p:cNvPr>
          <p:cNvSpPr>
            <a:spLocks noGrp="1" noChangeArrowheads="1"/>
          </p:cNvSpPr>
          <p:nvPr>
            <p:ph idx="1"/>
          </p:nvPr>
        </p:nvSpPr>
        <p:spPr>
          <a:xfrm>
            <a:off x="365125" y="1538288"/>
            <a:ext cx="8415338" cy="2848472"/>
          </a:xfrm>
        </p:spPr>
        <p:txBody>
          <a:bodyPr/>
          <a:lstStyle/>
          <a:p>
            <a:pPr eaLnBrk="1" hangingPunct="1"/>
            <a:r>
              <a:rPr lang="en-US" altLang="en-US" dirty="0"/>
              <a:t>For e-mail applications that use the </a:t>
            </a:r>
            <a:r>
              <a:rPr lang="en-US" altLang="en-US" dirty="0" err="1"/>
              <a:t>mbox</a:t>
            </a:r>
            <a:r>
              <a:rPr lang="en-US" altLang="en-US" dirty="0"/>
              <a:t> format, a hexadecimal editor can be used to carve messages manually</a:t>
            </a:r>
          </a:p>
          <a:p>
            <a:pPr eaLnBrk="1" hangingPunct="1"/>
            <a:r>
              <a:rPr lang="en-US" altLang="en-US" dirty="0"/>
              <a:t>Social media, or OSNs can provide evidence in criminal and civil cases</a:t>
            </a:r>
          </a:p>
          <a:p>
            <a:pPr lvl="1" eaLnBrk="1" hangingPunct="1"/>
            <a:r>
              <a:rPr lang="en-US" altLang="en-US" dirty="0"/>
              <a:t>Software for collecting OSN information is being developed</a:t>
            </a:r>
          </a:p>
          <a:p>
            <a:r>
              <a:rPr lang="en-US" dirty="0"/>
              <a:t>The majority of people engaging in social media communications are mobile users</a:t>
            </a:r>
          </a:p>
          <a:p>
            <a:r>
              <a:rPr lang="en-US" dirty="0"/>
              <a:t>Social media forensics tools have evolved with the technology, and many forensics suites have built-in social media tools</a:t>
            </a:r>
          </a:p>
        </p:txBody>
      </p:sp>
      <p:sp>
        <p:nvSpPr>
          <p:cNvPr id="55299" name="Rectangle 2">
            <a:extLst>
              <a:ext uri="{FF2B5EF4-FFF2-40B4-BE49-F238E27FC236}">
                <a16:creationId xmlns:a16="http://schemas.microsoft.com/office/drawing/2014/main" xmlns="" id="{8A482AD1-47C5-FB41-B95D-20D2F73E360F}"/>
              </a:ext>
            </a:extLst>
          </p:cNvPr>
          <p:cNvSpPr>
            <a:spLocks noGrp="1" noChangeArrowheads="1"/>
          </p:cNvSpPr>
          <p:nvPr>
            <p:ph type="title"/>
          </p:nvPr>
        </p:nvSpPr>
        <p:spPr>
          <a:xfrm>
            <a:off x="762000" y="317299"/>
            <a:ext cx="8026400" cy="475066"/>
          </a:xfrm>
        </p:spPr>
        <p:txBody>
          <a:bodyPr/>
          <a:lstStyle/>
          <a:p>
            <a:pPr eaLnBrk="1" hangingPunct="1"/>
            <a:r>
              <a:rPr lang="en-US" altLang="en-US" dirty="0"/>
              <a:t>Summary (3 of 3)</a:t>
            </a:r>
          </a:p>
        </p:txBody>
      </p:sp>
      <p:sp>
        <p:nvSpPr>
          <p:cNvPr id="2" name="Footer Placeholder 1">
            <a:extLst>
              <a:ext uri="{FF2B5EF4-FFF2-40B4-BE49-F238E27FC236}">
                <a16:creationId xmlns:a16="http://schemas.microsoft.com/office/drawing/2014/main" xmlns="" id="{D03B8D92-D9CA-3A4D-86B8-C7007B9E3F50}"/>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e e-mail clients run programs such as Microsoft outlook and evolution. The e-mail servers run programs such as exchange server and send mail. The e-mail client asks the e-mail server for mail and when it has mail for the client it inboxes the client.">
            <a:extLst>
              <a:ext uri="{FF2B5EF4-FFF2-40B4-BE49-F238E27FC236}">
                <a16:creationId xmlns:a16="http://schemas.microsoft.com/office/drawing/2014/main" xmlns="" id="{473F0536-9C5F-7A44-B313-B6F8162E93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470" y="1779588"/>
            <a:ext cx="6338648" cy="3706812"/>
          </a:xfrm>
        </p:spPr>
      </p:pic>
      <p:sp>
        <p:nvSpPr>
          <p:cNvPr id="12291" name="Rectangle 4">
            <a:extLst>
              <a:ext uri="{FF2B5EF4-FFF2-40B4-BE49-F238E27FC236}">
                <a16:creationId xmlns:a16="http://schemas.microsoft.com/office/drawing/2014/main" xmlns="" id="{C0A4642E-DB06-424F-A529-6406BBA25C2F}"/>
              </a:ext>
            </a:extLst>
          </p:cNvPr>
          <p:cNvSpPr>
            <a:spLocks noGrp="1" noChangeArrowheads="1"/>
          </p:cNvSpPr>
          <p:nvPr>
            <p:ph type="title"/>
          </p:nvPr>
        </p:nvSpPr>
        <p:spPr>
          <a:xfrm>
            <a:off x="762000" y="83934"/>
            <a:ext cx="8026400" cy="941796"/>
          </a:xfrm>
        </p:spPr>
        <p:txBody>
          <a:bodyPr/>
          <a:lstStyle/>
          <a:p>
            <a:pPr eaLnBrk="1" hangingPunct="1"/>
            <a:r>
              <a:rPr lang="en-US" altLang="en-US" dirty="0"/>
              <a:t>Exploring the Roles of the Client and Server in E-mail (2 of 3)</a:t>
            </a:r>
          </a:p>
        </p:txBody>
      </p:sp>
      <p:sp>
        <p:nvSpPr>
          <p:cNvPr id="4" name="Footer Placeholder 3">
            <a:extLst>
              <a:ext uri="{FF2B5EF4-FFF2-40B4-BE49-F238E27FC236}">
                <a16:creationId xmlns:a16="http://schemas.microsoft.com/office/drawing/2014/main" xmlns="" id="{C3029BB9-6F3B-FC47-B875-A155B78E43FF}"/>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xmlns="" id="{110F0641-4E04-404B-A1AF-321F3EDBA2DC}"/>
              </a:ext>
            </a:extLst>
          </p:cNvPr>
          <p:cNvSpPr>
            <a:spLocks noGrp="1" noChangeArrowheads="1"/>
          </p:cNvSpPr>
          <p:nvPr>
            <p:ph idx="1"/>
          </p:nvPr>
        </p:nvSpPr>
        <p:spPr/>
        <p:txBody>
          <a:bodyPr/>
          <a:lstStyle/>
          <a:p>
            <a:pPr eaLnBrk="1" hangingPunct="1"/>
            <a:r>
              <a:rPr lang="en-US" altLang="en-US"/>
              <a:t>Name conventions</a:t>
            </a:r>
          </a:p>
          <a:p>
            <a:pPr lvl="1" eaLnBrk="1" hangingPunct="1"/>
            <a:r>
              <a:rPr lang="en-US" altLang="en-US"/>
              <a:t>Corporate: john.smith@somecompany.com</a:t>
            </a:r>
          </a:p>
          <a:p>
            <a:pPr lvl="1" eaLnBrk="1" hangingPunct="1"/>
            <a:r>
              <a:rPr lang="en-US" altLang="en-US"/>
              <a:t>Public: whatever@gmail.com</a:t>
            </a:r>
          </a:p>
          <a:p>
            <a:pPr lvl="1" eaLnBrk="1" hangingPunct="1"/>
            <a:r>
              <a:rPr lang="en-US" altLang="en-US"/>
              <a:t>Everything after @ belongs to the domain name</a:t>
            </a:r>
          </a:p>
          <a:p>
            <a:pPr eaLnBrk="1" hangingPunct="1"/>
            <a:r>
              <a:rPr lang="en-US" altLang="en-US"/>
              <a:t>Tracing corporate e-mails is easier</a:t>
            </a:r>
          </a:p>
          <a:p>
            <a:pPr lvl="1" eaLnBrk="1" hangingPunct="1"/>
            <a:r>
              <a:rPr lang="en-US" altLang="en-US"/>
              <a:t>Because accounts use standard names the administrator establishes</a:t>
            </a:r>
          </a:p>
          <a:p>
            <a:pPr eaLnBrk="1" hangingPunct="1"/>
            <a:r>
              <a:rPr lang="en-US" altLang="en-US"/>
              <a:t>Many companies are migrating their e-mail services to the cloud</a:t>
            </a:r>
          </a:p>
        </p:txBody>
      </p:sp>
      <p:sp>
        <p:nvSpPr>
          <p:cNvPr id="13315" name="Rectangle 2">
            <a:extLst>
              <a:ext uri="{FF2B5EF4-FFF2-40B4-BE49-F238E27FC236}">
                <a16:creationId xmlns:a16="http://schemas.microsoft.com/office/drawing/2014/main" xmlns="" id="{B6DC2933-C047-604D-8B4F-9B33527B2A65}"/>
              </a:ext>
            </a:extLst>
          </p:cNvPr>
          <p:cNvSpPr>
            <a:spLocks noGrp="1" noChangeArrowheads="1"/>
          </p:cNvSpPr>
          <p:nvPr>
            <p:ph type="title"/>
          </p:nvPr>
        </p:nvSpPr>
        <p:spPr>
          <a:xfrm>
            <a:off x="762000" y="83934"/>
            <a:ext cx="8026400" cy="941796"/>
          </a:xfrm>
        </p:spPr>
        <p:txBody>
          <a:bodyPr/>
          <a:lstStyle/>
          <a:p>
            <a:pPr eaLnBrk="1" hangingPunct="1"/>
            <a:r>
              <a:rPr lang="en-US" altLang="en-US" dirty="0"/>
              <a:t>Exploring the Roles of the Client and Server in E-mail (3 of 3)</a:t>
            </a:r>
          </a:p>
        </p:txBody>
      </p:sp>
      <p:sp>
        <p:nvSpPr>
          <p:cNvPr id="4" name="Footer Placeholder 3">
            <a:extLst>
              <a:ext uri="{FF2B5EF4-FFF2-40B4-BE49-F238E27FC236}">
                <a16:creationId xmlns:a16="http://schemas.microsoft.com/office/drawing/2014/main" xmlns="" id="{3DC09439-6C6E-9043-86A9-5E7954435F8C}"/>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xmlns="" id="{420A257C-626A-3546-903A-952788418706}"/>
              </a:ext>
            </a:extLst>
          </p:cNvPr>
          <p:cNvSpPr>
            <a:spLocks noGrp="1" noChangeArrowheads="1"/>
          </p:cNvSpPr>
          <p:nvPr>
            <p:ph idx="1"/>
          </p:nvPr>
        </p:nvSpPr>
        <p:spPr>
          <a:xfrm>
            <a:off x="365125" y="1538288"/>
            <a:ext cx="8415338" cy="3148554"/>
          </a:xfrm>
        </p:spPr>
        <p:txBody>
          <a:bodyPr/>
          <a:lstStyle/>
          <a:p>
            <a:pPr eaLnBrk="1" hangingPunct="1"/>
            <a:r>
              <a:rPr lang="en-US" altLang="en-US" dirty="0"/>
              <a:t>Similar to other types of investigations</a:t>
            </a:r>
          </a:p>
          <a:p>
            <a:pPr eaLnBrk="1" hangingPunct="1"/>
            <a:r>
              <a:rPr lang="en-US" altLang="en-US" dirty="0"/>
              <a:t>Goals</a:t>
            </a:r>
          </a:p>
          <a:p>
            <a:pPr lvl="1" eaLnBrk="1" hangingPunct="1"/>
            <a:r>
              <a:rPr lang="en-US" altLang="en-US" dirty="0"/>
              <a:t>Find who is behind the crime</a:t>
            </a:r>
          </a:p>
          <a:p>
            <a:pPr lvl="1" eaLnBrk="1" hangingPunct="1"/>
            <a:r>
              <a:rPr lang="en-US" altLang="en-US" dirty="0"/>
              <a:t>Collect the evidence</a:t>
            </a:r>
          </a:p>
          <a:p>
            <a:pPr lvl="1" eaLnBrk="1" hangingPunct="1"/>
            <a:r>
              <a:rPr lang="en-US" altLang="en-US" dirty="0"/>
              <a:t>Present your findings</a:t>
            </a:r>
          </a:p>
          <a:p>
            <a:pPr lvl="1" eaLnBrk="1" hangingPunct="1"/>
            <a:r>
              <a:rPr lang="en-US" altLang="en-US" dirty="0"/>
              <a:t>Build a case</a:t>
            </a:r>
          </a:p>
          <a:p>
            <a:pPr eaLnBrk="1" hangingPunct="1"/>
            <a:r>
              <a:rPr lang="en-US" altLang="en-US" dirty="0"/>
              <a:t>Know the applicable privacy laws for your </a:t>
            </a:r>
            <a:r>
              <a:rPr lang="en-US" altLang="en-US" dirty="0" smtClean="0"/>
              <a:t>jurisdiction</a:t>
            </a:r>
          </a:p>
          <a:p>
            <a:pPr lvl="1"/>
            <a:r>
              <a:rPr lang="en-US" b="1" dirty="0" smtClean="0"/>
              <a:t>Electronic Communications </a:t>
            </a:r>
            <a:r>
              <a:rPr lang="en-US" b="1" dirty="0"/>
              <a:t>Privacy Act (ECPA) </a:t>
            </a:r>
            <a:r>
              <a:rPr lang="en-US" dirty="0"/>
              <a:t>and the </a:t>
            </a:r>
            <a:r>
              <a:rPr lang="en-US" b="1" dirty="0"/>
              <a:t>Stored Communications Act (SCA</a:t>
            </a:r>
            <a:r>
              <a:rPr lang="en-US" b="1" dirty="0" smtClean="0"/>
              <a:t>) </a:t>
            </a:r>
            <a:r>
              <a:rPr lang="en-US" dirty="0" smtClean="0"/>
              <a:t>apply to e-mail.</a:t>
            </a:r>
            <a:endParaRPr lang="en-US" altLang="en-US" dirty="0"/>
          </a:p>
        </p:txBody>
      </p:sp>
      <p:sp>
        <p:nvSpPr>
          <p:cNvPr id="14339" name="Rectangle 2">
            <a:extLst>
              <a:ext uri="{FF2B5EF4-FFF2-40B4-BE49-F238E27FC236}">
                <a16:creationId xmlns:a16="http://schemas.microsoft.com/office/drawing/2014/main" xmlns="" id="{DEBE3FA4-8D8F-004B-9B2B-0FF500D8EF4F}"/>
              </a:ext>
            </a:extLst>
          </p:cNvPr>
          <p:cNvSpPr>
            <a:spLocks noGrp="1" noChangeArrowheads="1"/>
          </p:cNvSpPr>
          <p:nvPr>
            <p:ph type="title"/>
          </p:nvPr>
        </p:nvSpPr>
        <p:spPr>
          <a:xfrm>
            <a:off x="762000" y="83934"/>
            <a:ext cx="8026400" cy="941796"/>
          </a:xfrm>
        </p:spPr>
        <p:txBody>
          <a:bodyPr/>
          <a:lstStyle/>
          <a:p>
            <a:pPr eaLnBrk="1" hangingPunct="1"/>
            <a:r>
              <a:rPr lang="en-US" altLang="en-US" dirty="0"/>
              <a:t>Investigating E-mail Crimes and Violations (1 of 2)</a:t>
            </a:r>
          </a:p>
        </p:txBody>
      </p:sp>
      <p:sp>
        <p:nvSpPr>
          <p:cNvPr id="4" name="Footer Placeholder 3">
            <a:extLst>
              <a:ext uri="{FF2B5EF4-FFF2-40B4-BE49-F238E27FC236}">
                <a16:creationId xmlns:a16="http://schemas.microsoft.com/office/drawing/2014/main" xmlns="" id="{ABE53FEE-48C3-E24B-A0DC-BBFCE75973BE}"/>
              </a:ext>
            </a:extLst>
          </p:cNvPr>
          <p:cNvSpPr>
            <a:spLocks noGrp="1"/>
          </p:cNvSpPr>
          <p:nvPr>
            <p:ph type="ftr" sz="quarter" idx="10"/>
          </p:nvPr>
        </p:nvSpPr>
        <p:spPr/>
        <p:txBody>
          <a:bodyPr/>
          <a:lstStyle/>
          <a:p>
            <a:pPr>
              <a:defRPr/>
            </a:pPr>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xmlns="" id="{9C173771-863F-4544-9E39-401C3506484E}"/>
              </a:ext>
            </a:extLst>
          </p:cNvPr>
          <p:cNvSpPr>
            <a:spLocks noGrp="1" noChangeArrowheads="1"/>
          </p:cNvSpPr>
          <p:nvPr>
            <p:ph idx="1"/>
          </p:nvPr>
        </p:nvSpPr>
        <p:spPr/>
        <p:txBody>
          <a:bodyPr/>
          <a:lstStyle/>
          <a:p>
            <a:r>
              <a:rPr lang="en-US" altLang="en-US" dirty="0"/>
              <a:t>E-mail crimes depend on the city, state, or country</a:t>
            </a:r>
          </a:p>
          <a:p>
            <a:pPr lvl="1"/>
            <a:r>
              <a:rPr lang="en-US" altLang="en-US" dirty="0"/>
              <a:t>Example: spam may not be a crime in some states</a:t>
            </a:r>
          </a:p>
          <a:p>
            <a:pPr lvl="1"/>
            <a:r>
              <a:rPr lang="en-US" altLang="en-US" dirty="0"/>
              <a:t>Always consult with an attorney</a:t>
            </a:r>
          </a:p>
          <a:p>
            <a:r>
              <a:rPr lang="en-US" altLang="en-US" dirty="0"/>
              <a:t>Examples of crimes involving e-mails</a:t>
            </a:r>
          </a:p>
          <a:p>
            <a:pPr lvl="1"/>
            <a:r>
              <a:rPr lang="en-US" altLang="en-US" dirty="0"/>
              <a:t>Narcotics trafficking</a:t>
            </a:r>
          </a:p>
          <a:p>
            <a:pPr lvl="1"/>
            <a:r>
              <a:rPr lang="en-US" altLang="en-US" dirty="0"/>
              <a:t>Extortion</a:t>
            </a:r>
          </a:p>
          <a:p>
            <a:pPr lvl="1"/>
            <a:r>
              <a:rPr lang="en-US" altLang="en-US" dirty="0"/>
              <a:t>Sexual harassment and stalking</a:t>
            </a:r>
          </a:p>
          <a:p>
            <a:pPr lvl="1"/>
            <a:r>
              <a:rPr lang="en-US" altLang="en-US" dirty="0"/>
              <a:t>Fraud</a:t>
            </a:r>
          </a:p>
          <a:p>
            <a:pPr lvl="1"/>
            <a:r>
              <a:rPr lang="en-US" altLang="en-US" dirty="0"/>
              <a:t>Child abductions and pornography</a:t>
            </a:r>
          </a:p>
          <a:p>
            <a:pPr lvl="1"/>
            <a:r>
              <a:rPr lang="en-US" altLang="en-US" dirty="0"/>
              <a:t>Terrorism</a:t>
            </a:r>
          </a:p>
        </p:txBody>
      </p:sp>
      <p:sp>
        <p:nvSpPr>
          <p:cNvPr id="15363" name="Rectangle 2">
            <a:extLst>
              <a:ext uri="{FF2B5EF4-FFF2-40B4-BE49-F238E27FC236}">
                <a16:creationId xmlns:a16="http://schemas.microsoft.com/office/drawing/2014/main" xmlns="" id="{9CAF3B19-D1F7-E14C-81F3-76AC879A860E}"/>
              </a:ext>
            </a:extLst>
          </p:cNvPr>
          <p:cNvSpPr>
            <a:spLocks noGrp="1" noChangeArrowheads="1"/>
          </p:cNvSpPr>
          <p:nvPr>
            <p:ph type="title"/>
          </p:nvPr>
        </p:nvSpPr>
        <p:spPr/>
        <p:txBody>
          <a:bodyPr/>
          <a:lstStyle/>
          <a:p>
            <a:r>
              <a:rPr lang="en-US" altLang="en-US"/>
              <a:t>Investigating E-mail Crimes and Violations (2 of 2)</a:t>
            </a:r>
            <a:endParaRPr lang="en-US" altLang="en-US" dirty="0"/>
          </a:p>
        </p:txBody>
      </p:sp>
      <p:sp>
        <p:nvSpPr>
          <p:cNvPr id="4" name="Footer Placeholder 3">
            <a:extLst>
              <a:ext uri="{FF2B5EF4-FFF2-40B4-BE49-F238E27FC236}">
                <a16:creationId xmlns:a16="http://schemas.microsoft.com/office/drawing/2014/main" xmlns="" id="{A7A1BCFB-930A-1340-9119-95D40280E6C2}"/>
              </a:ext>
            </a:extLst>
          </p:cNvPr>
          <p:cNvSpPr>
            <a:spLocks noGrp="1"/>
          </p:cNvSpPr>
          <p:nvPr>
            <p:ph type="ftr" sz="quarter" idx="10"/>
          </p:nvPr>
        </p:nvSpPr>
        <p:spPr/>
        <p:txBody>
          <a:bodyPr/>
          <a:lstStyle/>
          <a:p>
            <a:r>
              <a:rPr lang="en-US"/>
              <a:t>© 2019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22882</TotalTime>
  <Words>4555</Words>
  <Application>Microsoft Office PowerPoint</Application>
  <PresentationFormat>On-screen Show (4:3)</PresentationFormat>
  <Paragraphs>360</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Guide to Computer Forensics  and Investigations Sixth Edition  Chapter 11 </vt:lpstr>
      <vt:lpstr>Objectives</vt:lpstr>
      <vt:lpstr>Exploring the Role of E-mail in Investigations (1 of 2)</vt:lpstr>
      <vt:lpstr>Exploring the Role of E-mail in Investigations (2 of 2)</vt:lpstr>
      <vt:lpstr>Exploring the Roles of the Client and Server in E-mail (1 of 3)</vt:lpstr>
      <vt:lpstr>Exploring the Roles of the Client and Server in E-mail (2 of 3)</vt:lpstr>
      <vt:lpstr>Exploring the Roles of the Client and Server in E-mail (3 of 3)</vt:lpstr>
      <vt:lpstr>Investigating E-mail Crimes and Violations (1 of 2)</vt:lpstr>
      <vt:lpstr>Investigating E-mail Crimes and Violations (2 of 2)</vt:lpstr>
      <vt:lpstr>Understanding Forensic Linguistics</vt:lpstr>
      <vt:lpstr>Examining E-mail Messages (1 of 2)</vt:lpstr>
      <vt:lpstr>Examining E-mail Messages (2 of 2)</vt:lpstr>
      <vt:lpstr>Viewing E-mail Headers (1 of 5)</vt:lpstr>
      <vt:lpstr>Viewing E-mail Headers (2 of 5)</vt:lpstr>
      <vt:lpstr>Viewing E-mail Headers (3 of 5)</vt:lpstr>
      <vt:lpstr>Viewing E-mail Headers (4 of 5)</vt:lpstr>
      <vt:lpstr>Viewing E-mail Headers (5 of 5)</vt:lpstr>
      <vt:lpstr>Examining E-mail Headers (1 of 2)</vt:lpstr>
      <vt:lpstr>Examining E-mail Headers (2 of 2)</vt:lpstr>
      <vt:lpstr>Examining Additional E-mail Files</vt:lpstr>
      <vt:lpstr>Tracing an E-mail Message</vt:lpstr>
      <vt:lpstr>Using Network E-mail Logs (1 of 2)</vt:lpstr>
      <vt:lpstr>Using Network E-mail Logs (2 of 2)</vt:lpstr>
      <vt:lpstr>Understanding E-mail Servers (1 of 2)</vt:lpstr>
      <vt:lpstr>Understanding E-mail Servers (2 of 2)</vt:lpstr>
      <vt:lpstr>Examining UNIX E-mail Server Logs (1 of 2)</vt:lpstr>
      <vt:lpstr>Examining UNIX E-mail Server Logs (2 of 2)</vt:lpstr>
      <vt:lpstr>Examining Microsoft E-mail Server Logs (1 of 4)</vt:lpstr>
      <vt:lpstr>Examining Microsoft E-mail Server Logs (2 of 4)</vt:lpstr>
      <vt:lpstr>Examining Microsoft E-mail Server Logs (3 of 4)</vt:lpstr>
      <vt:lpstr>Examining Microsoft E-mail Server Logs (4 of 4)</vt:lpstr>
      <vt:lpstr>Using Specialized E-mail Forensics Tools (1 of 3)</vt:lpstr>
      <vt:lpstr>Using Specialized E-mail Forensics Tools (2 of 3)</vt:lpstr>
      <vt:lpstr>Using Specialized E-mail Forensics Tools (3 of 3)</vt:lpstr>
      <vt:lpstr>Using Magnet AXIOM to Recover  E-mail (1 of 2)</vt:lpstr>
      <vt:lpstr>Using OSForensics to Recover  E-mail (2 of 2)</vt:lpstr>
      <vt:lpstr>Using a Hex Editor to Carve E-mail Messages (1 of 4)</vt:lpstr>
      <vt:lpstr>Using a Hex Editor to Carve E-mail Messages (2 of 4)</vt:lpstr>
      <vt:lpstr>Using a Hex Editor to Carve E-mail Messages (3 of 4)</vt:lpstr>
      <vt:lpstr>Using a Hex Editor to Carve E-mail Messages (4 of 4)</vt:lpstr>
      <vt:lpstr>Recovering Outlook Files (1 of 2)</vt:lpstr>
      <vt:lpstr>Recovering Outlook Files (2 of 2)</vt:lpstr>
      <vt:lpstr>E-mail Case Studies</vt:lpstr>
      <vt:lpstr>Applying Digital Forensics to Social Media Communications (1 of 2)</vt:lpstr>
      <vt:lpstr>Applying Digital Forensics to Social Media Communications (2 of 2)</vt:lpstr>
      <vt:lpstr>Social Media Forensics on Mobile Devices</vt:lpstr>
      <vt:lpstr>Forensics Tools for Social Media Investigations</vt:lpstr>
      <vt:lpstr>Summary (1 of 3)</vt:lpstr>
      <vt:lpstr>Summary (2 of 3)</vt:lpstr>
      <vt:lpstr>Summary (3 of 3)</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Computer Forensics  and Investigations Sixth Edition  Chapter 11 </dc:title>
  <dc:subject/>
  <dc:creator/>
  <cp:keywords/>
  <dc:description/>
  <cp:lastModifiedBy>PaulRefurb</cp:lastModifiedBy>
  <cp:revision>755</cp:revision>
  <dcterms:created xsi:type="dcterms:W3CDTF">2002-09-27T23:29:22Z</dcterms:created>
  <dcterms:modified xsi:type="dcterms:W3CDTF">2018-03-09T15:45:39Z</dcterms:modified>
  <cp:category/>
</cp:coreProperties>
</file>