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1" r:id="rId1"/>
  </p:sldMasterIdLst>
  <p:notesMasterIdLst>
    <p:notesMasterId r:id="rId40"/>
  </p:notesMasterIdLst>
  <p:sldIdLst>
    <p:sldId id="407" r:id="rId2"/>
    <p:sldId id="257" r:id="rId3"/>
    <p:sldId id="311" r:id="rId4"/>
    <p:sldId id="377" r:id="rId5"/>
    <p:sldId id="391" r:id="rId6"/>
    <p:sldId id="356" r:id="rId7"/>
    <p:sldId id="392" r:id="rId8"/>
    <p:sldId id="393" r:id="rId9"/>
    <p:sldId id="394" r:id="rId10"/>
    <p:sldId id="313" r:id="rId11"/>
    <p:sldId id="314" r:id="rId12"/>
    <p:sldId id="378" r:id="rId13"/>
    <p:sldId id="395" r:id="rId14"/>
    <p:sldId id="379" r:id="rId15"/>
    <p:sldId id="380" r:id="rId16"/>
    <p:sldId id="316" r:id="rId17"/>
    <p:sldId id="396" r:id="rId18"/>
    <p:sldId id="382" r:id="rId19"/>
    <p:sldId id="383" r:id="rId20"/>
    <p:sldId id="397" r:id="rId21"/>
    <p:sldId id="384" r:id="rId22"/>
    <p:sldId id="385" r:id="rId23"/>
    <p:sldId id="357" r:id="rId24"/>
    <p:sldId id="387" r:id="rId25"/>
    <p:sldId id="388" r:id="rId26"/>
    <p:sldId id="389" r:id="rId27"/>
    <p:sldId id="398" r:id="rId28"/>
    <p:sldId id="400" r:id="rId29"/>
    <p:sldId id="401" r:id="rId30"/>
    <p:sldId id="402" r:id="rId31"/>
    <p:sldId id="403" r:id="rId32"/>
    <p:sldId id="405" r:id="rId33"/>
    <p:sldId id="406" r:id="rId34"/>
    <p:sldId id="408" r:id="rId35"/>
    <p:sldId id="409" r:id="rId36"/>
    <p:sldId id="354" r:id="rId37"/>
    <p:sldId id="355" r:id="rId38"/>
    <p:sldId id="390" r:id="rId39"/>
  </p:sldIdLst>
  <p:sldSz cx="9144000" cy="6858000" type="screen4x3"/>
  <p:notesSz cx="6858000" cy="9144000"/>
  <p:defaultTextStyle>
    <a:defPPr>
      <a:defRPr lang="en-US"/>
    </a:defPPr>
    <a:lvl1pPr algn="l" rtl="0" fontAlgn="base">
      <a:spcBef>
        <a:spcPct val="0"/>
      </a:spcBef>
      <a:spcAft>
        <a:spcPct val="0"/>
      </a:spcAft>
      <a:defRPr sz="2000" kern="1200">
        <a:solidFill>
          <a:srgbClr val="FFFFFF"/>
        </a:solidFill>
        <a:latin typeface="Times New Roman" panose="02020603050405020304" pitchFamily="18" charset="0"/>
        <a:ea typeface="+mn-ea"/>
        <a:cs typeface="+mn-cs"/>
      </a:defRPr>
    </a:lvl1pPr>
    <a:lvl2pPr marL="457200" algn="l" rtl="0" fontAlgn="base">
      <a:spcBef>
        <a:spcPct val="0"/>
      </a:spcBef>
      <a:spcAft>
        <a:spcPct val="0"/>
      </a:spcAft>
      <a:defRPr sz="2000" kern="1200">
        <a:solidFill>
          <a:srgbClr val="FFFFFF"/>
        </a:solidFill>
        <a:latin typeface="Times New Roman" panose="02020603050405020304" pitchFamily="18" charset="0"/>
        <a:ea typeface="+mn-ea"/>
        <a:cs typeface="+mn-cs"/>
      </a:defRPr>
    </a:lvl2pPr>
    <a:lvl3pPr marL="914400" algn="l" rtl="0" fontAlgn="base">
      <a:spcBef>
        <a:spcPct val="0"/>
      </a:spcBef>
      <a:spcAft>
        <a:spcPct val="0"/>
      </a:spcAft>
      <a:defRPr sz="2000" kern="1200">
        <a:solidFill>
          <a:srgbClr val="FFFFFF"/>
        </a:solidFill>
        <a:latin typeface="Times New Roman" panose="02020603050405020304" pitchFamily="18" charset="0"/>
        <a:ea typeface="+mn-ea"/>
        <a:cs typeface="+mn-cs"/>
      </a:defRPr>
    </a:lvl3pPr>
    <a:lvl4pPr marL="1371600" algn="l" rtl="0" fontAlgn="base">
      <a:spcBef>
        <a:spcPct val="0"/>
      </a:spcBef>
      <a:spcAft>
        <a:spcPct val="0"/>
      </a:spcAft>
      <a:defRPr sz="2000" kern="1200">
        <a:solidFill>
          <a:srgbClr val="FFFFFF"/>
        </a:solidFill>
        <a:latin typeface="Times New Roman" panose="02020603050405020304" pitchFamily="18" charset="0"/>
        <a:ea typeface="+mn-ea"/>
        <a:cs typeface="+mn-cs"/>
      </a:defRPr>
    </a:lvl4pPr>
    <a:lvl5pPr marL="1828800" algn="l" rtl="0" fontAlgn="base">
      <a:spcBef>
        <a:spcPct val="0"/>
      </a:spcBef>
      <a:spcAft>
        <a:spcPct val="0"/>
      </a:spcAft>
      <a:defRPr sz="2000" kern="1200">
        <a:solidFill>
          <a:srgbClr val="FFFFFF"/>
        </a:solidFill>
        <a:latin typeface="Times New Roman" panose="02020603050405020304" pitchFamily="18" charset="0"/>
        <a:ea typeface="+mn-ea"/>
        <a:cs typeface="+mn-cs"/>
      </a:defRPr>
    </a:lvl5pPr>
    <a:lvl6pPr marL="2286000" algn="l" defTabSz="914400" rtl="0" eaLnBrk="1" latinLnBrk="0" hangingPunct="1">
      <a:defRPr sz="2000" kern="1200">
        <a:solidFill>
          <a:srgbClr val="FFFFFF"/>
        </a:solidFill>
        <a:latin typeface="Times New Roman" panose="02020603050405020304" pitchFamily="18" charset="0"/>
        <a:ea typeface="+mn-ea"/>
        <a:cs typeface="+mn-cs"/>
      </a:defRPr>
    </a:lvl6pPr>
    <a:lvl7pPr marL="2743200" algn="l" defTabSz="914400" rtl="0" eaLnBrk="1" latinLnBrk="0" hangingPunct="1">
      <a:defRPr sz="2000" kern="1200">
        <a:solidFill>
          <a:srgbClr val="FFFFFF"/>
        </a:solidFill>
        <a:latin typeface="Times New Roman" panose="02020603050405020304" pitchFamily="18" charset="0"/>
        <a:ea typeface="+mn-ea"/>
        <a:cs typeface="+mn-cs"/>
      </a:defRPr>
    </a:lvl7pPr>
    <a:lvl8pPr marL="3200400" algn="l" defTabSz="914400" rtl="0" eaLnBrk="1" latinLnBrk="0" hangingPunct="1">
      <a:defRPr sz="2000" kern="1200">
        <a:solidFill>
          <a:srgbClr val="FFFFFF"/>
        </a:solidFill>
        <a:latin typeface="Times New Roman" panose="02020603050405020304" pitchFamily="18" charset="0"/>
        <a:ea typeface="+mn-ea"/>
        <a:cs typeface="+mn-cs"/>
      </a:defRPr>
    </a:lvl8pPr>
    <a:lvl9pPr marL="3657600" algn="l" defTabSz="914400" rtl="0" eaLnBrk="1" latinLnBrk="0" hangingPunct="1">
      <a:defRPr sz="2000" kern="1200">
        <a:solidFill>
          <a:srgbClr val="FFFFFF"/>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4" autoAdjust="0"/>
    <p:restoredTop sz="86454" autoAdjust="0"/>
  </p:normalViewPr>
  <p:slideViewPr>
    <p:cSldViewPr>
      <p:cViewPr>
        <p:scale>
          <a:sx n="70" d="100"/>
          <a:sy n="70" d="100"/>
        </p:scale>
        <p:origin x="-1464" y="-38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a:extLst>
              <a:ext uri="{FF2B5EF4-FFF2-40B4-BE49-F238E27FC236}">
                <a16:creationId xmlns="" xmlns:a16="http://schemas.microsoft.com/office/drawing/2014/main" id="{CFE73871-28D4-C448-ACFC-C59D2EBF7E03}"/>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en-US"/>
          </a:p>
        </p:txBody>
      </p:sp>
      <p:sp>
        <p:nvSpPr>
          <p:cNvPr id="57347" name="Rectangle 3">
            <a:extLst>
              <a:ext uri="{FF2B5EF4-FFF2-40B4-BE49-F238E27FC236}">
                <a16:creationId xmlns="" xmlns:a16="http://schemas.microsoft.com/office/drawing/2014/main" id="{8940691B-DE2C-BD49-B4CE-1EB9B1E6FB24}"/>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en-US"/>
          </a:p>
        </p:txBody>
      </p:sp>
      <p:sp>
        <p:nvSpPr>
          <p:cNvPr id="47108" name="Rectangle 4">
            <a:extLst>
              <a:ext uri="{FF2B5EF4-FFF2-40B4-BE49-F238E27FC236}">
                <a16:creationId xmlns="" xmlns:a16="http://schemas.microsoft.com/office/drawing/2014/main" id="{AFDFD84C-E0C4-0E4D-ABAD-DEE09787BA0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9" name="Rectangle 5">
            <a:extLst>
              <a:ext uri="{FF2B5EF4-FFF2-40B4-BE49-F238E27FC236}">
                <a16:creationId xmlns="" xmlns:a16="http://schemas.microsoft.com/office/drawing/2014/main" id="{0CC3D6DD-3D48-C448-B875-CAB1D70BB572}"/>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7350" name="Rectangle 6">
            <a:extLst>
              <a:ext uri="{FF2B5EF4-FFF2-40B4-BE49-F238E27FC236}">
                <a16:creationId xmlns="" xmlns:a16="http://schemas.microsoft.com/office/drawing/2014/main" id="{7C7F4380-2CEC-8145-A667-9489B0DD02FA}"/>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en-US"/>
          </a:p>
        </p:txBody>
      </p:sp>
      <p:sp>
        <p:nvSpPr>
          <p:cNvPr id="57351" name="Rectangle 7">
            <a:extLst>
              <a:ext uri="{FF2B5EF4-FFF2-40B4-BE49-F238E27FC236}">
                <a16:creationId xmlns="" xmlns:a16="http://schemas.microsoft.com/office/drawing/2014/main" id="{89B4DE0B-3EBF-A94B-94FE-161A3A49ECBF}"/>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F57C599C-C42A-724F-A078-D1E7EED81009}" type="slidenum">
              <a:rPr lang="en-US" altLang="en-US"/>
              <a:pPr/>
              <a:t>‹#›</a:t>
            </a:fld>
            <a:endParaRPr lang="en-US" altLang="en-US"/>
          </a:p>
        </p:txBody>
      </p:sp>
    </p:spTree>
    <p:extLst>
      <p:ext uri="{BB962C8B-B14F-4D97-AF65-F5344CB8AC3E}">
        <p14:creationId xmlns:p14="http://schemas.microsoft.com/office/powerpoint/2010/main" val="4609546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 xmlns:a16="http://schemas.microsoft.com/office/drawing/2014/main" id="{46026085-8C84-7E47-94A3-BA3C14F9B36F}"/>
              </a:ext>
            </a:extLst>
          </p:cNvPr>
          <p:cNvSpPr>
            <a:spLocks noGrp="1" noRot="1" noChangeAspect="1" noTextEdit="1"/>
          </p:cNvSpPr>
          <p:nvPr>
            <p:ph type="sldImg"/>
          </p:nvPr>
        </p:nvSpPr>
        <p:spPr>
          <a:ln/>
        </p:spPr>
      </p:sp>
      <p:sp>
        <p:nvSpPr>
          <p:cNvPr id="48131" name="Notes Placeholder 2">
            <a:extLst>
              <a:ext uri="{FF2B5EF4-FFF2-40B4-BE49-F238E27FC236}">
                <a16:creationId xmlns="" xmlns:a16="http://schemas.microsoft.com/office/drawing/2014/main" id="{4878F207-0624-4747-9422-F2B4FA6692E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t>Guide to Computer Forensics and Investigations Sixth Edition</a:t>
            </a:r>
          </a:p>
          <a:p>
            <a:endParaRPr lang="en-US" altLang="en-US" b="1"/>
          </a:p>
          <a:p>
            <a:pPr eaLnBrk="1" hangingPunct="1">
              <a:lnSpc>
                <a:spcPct val="80000"/>
              </a:lnSpc>
            </a:pPr>
            <a:r>
              <a:rPr lang="en-US" altLang="en-US" i="1"/>
              <a:t>Chapter 12</a:t>
            </a:r>
          </a:p>
          <a:p>
            <a:pPr>
              <a:lnSpc>
                <a:spcPct val="80000"/>
              </a:lnSpc>
            </a:pPr>
            <a:r>
              <a:rPr lang="en-US" altLang="en-US" i="1"/>
              <a:t>Mobile Device Forensics</a:t>
            </a:r>
          </a:p>
          <a:p>
            <a:endParaRPr lang="en-US" altLang="en-US"/>
          </a:p>
        </p:txBody>
      </p:sp>
      <p:sp>
        <p:nvSpPr>
          <p:cNvPr id="48132" name="Slide Number Placeholder 3">
            <a:extLst>
              <a:ext uri="{FF2B5EF4-FFF2-40B4-BE49-F238E27FC236}">
                <a16:creationId xmlns="" xmlns:a16="http://schemas.microsoft.com/office/drawing/2014/main" id="{FACE5F23-3EBE-0A4C-96D1-3B37833B846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F81C9AFB-C87D-5E44-8D0E-9D378FE5B9DA}" type="slidenum">
              <a:rPr lang="en-US" altLang="en-US"/>
              <a:pPr eaLnBrk="1" hangingPunct="1">
                <a:spcBef>
                  <a:spcPct val="0"/>
                </a:spcBef>
              </a:pPr>
              <a:t>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12.jpe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5" descr="Title_Slide.png">
            <a:extLst>
              <a:ext uri="{FF2B5EF4-FFF2-40B4-BE49-F238E27FC236}">
                <a16:creationId xmlns="" xmlns:a16="http://schemas.microsoft.com/office/drawing/2014/main" id="{F4D1561F-55AD-1A4E-A592-FBB4882DA6E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7813" y="254000"/>
            <a:ext cx="8713787" cy="652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 xmlns:a16="http://schemas.microsoft.com/office/drawing/2014/main" id="{4DB233D7-4B08-8A4E-88C4-3AFF3D1DE172}"/>
              </a:ext>
            </a:extLst>
          </p:cNvPr>
          <p:cNvSpPr/>
          <p:nvPr userDrawn="1"/>
        </p:nvSpPr>
        <p:spPr>
          <a:xfrm>
            <a:off x="3482975" y="223838"/>
            <a:ext cx="2125663" cy="9858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8" descr="Rules_Single_A.png">
            <a:extLst>
              <a:ext uri="{FF2B5EF4-FFF2-40B4-BE49-F238E27FC236}">
                <a16:creationId xmlns="" xmlns:a16="http://schemas.microsoft.com/office/drawing/2014/main" id="{8771D2D8-48FD-3A4A-AA7F-BC99723510A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l="25529" r="-57141"/>
          <a:stretch>
            <a:fillRect/>
          </a:stretch>
        </p:blipFill>
        <p:spPr bwMode="auto">
          <a:xfrm>
            <a:off x="1627188" y="481013"/>
            <a:ext cx="10034587" cy="10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4">
            <a:extLst>
              <a:ext uri="{FF2B5EF4-FFF2-40B4-BE49-F238E27FC236}">
                <a16:creationId xmlns="" xmlns:a16="http://schemas.microsoft.com/office/drawing/2014/main" id="{38210FA5-0B02-C247-A331-07261F7D23A8}"/>
              </a:ext>
            </a:extLst>
          </p:cNvPr>
          <p:cNvSpPr/>
          <p:nvPr userDrawn="1"/>
        </p:nvSpPr>
        <p:spPr>
          <a:xfrm>
            <a:off x="6811963" y="4884738"/>
            <a:ext cx="2081212" cy="1927225"/>
          </a:xfrm>
          <a:custGeom>
            <a:avLst/>
            <a:gdLst>
              <a:gd name="connsiteX0" fmla="*/ 0 w 1973580"/>
              <a:gd name="connsiteY0" fmla="*/ 0 h 1389864"/>
              <a:gd name="connsiteX1" fmla="*/ 1973580 w 1973580"/>
              <a:gd name="connsiteY1" fmla="*/ 0 h 1389864"/>
              <a:gd name="connsiteX2" fmla="*/ 1973580 w 1973580"/>
              <a:gd name="connsiteY2" fmla="*/ 1389864 h 1389864"/>
              <a:gd name="connsiteX3" fmla="*/ 0 w 1973580"/>
              <a:gd name="connsiteY3" fmla="*/ 1389864 h 1389864"/>
              <a:gd name="connsiteX4" fmla="*/ 0 w 1973580"/>
              <a:gd name="connsiteY4" fmla="*/ 0 h 1389864"/>
              <a:gd name="connsiteX0" fmla="*/ 0 w 1973580"/>
              <a:gd name="connsiteY0" fmla="*/ 0 h 1389864"/>
              <a:gd name="connsiteX1" fmla="*/ 1935480 w 1973580"/>
              <a:gd name="connsiteY1" fmla="*/ 60960 h 1389864"/>
              <a:gd name="connsiteX2" fmla="*/ 1973580 w 1973580"/>
              <a:gd name="connsiteY2" fmla="*/ 1389864 h 1389864"/>
              <a:gd name="connsiteX3" fmla="*/ 0 w 1973580"/>
              <a:gd name="connsiteY3" fmla="*/ 1389864 h 1389864"/>
              <a:gd name="connsiteX4" fmla="*/ 0 w 1973580"/>
              <a:gd name="connsiteY4" fmla="*/ 0 h 1389864"/>
              <a:gd name="connsiteX0" fmla="*/ 0 w 1973580"/>
              <a:gd name="connsiteY0" fmla="*/ 54731 h 1444595"/>
              <a:gd name="connsiteX1" fmla="*/ 1577340 w 1973580"/>
              <a:gd name="connsiteY1" fmla="*/ 1391 h 1444595"/>
              <a:gd name="connsiteX2" fmla="*/ 1935480 w 1973580"/>
              <a:gd name="connsiteY2" fmla="*/ 115691 h 1444595"/>
              <a:gd name="connsiteX3" fmla="*/ 1973580 w 1973580"/>
              <a:gd name="connsiteY3" fmla="*/ 1444595 h 1444595"/>
              <a:gd name="connsiteX4" fmla="*/ 0 w 1973580"/>
              <a:gd name="connsiteY4" fmla="*/ 1444595 h 1444595"/>
              <a:gd name="connsiteX5" fmla="*/ 0 w 1973580"/>
              <a:gd name="connsiteY5" fmla="*/ 54731 h 1444595"/>
              <a:gd name="connsiteX0" fmla="*/ 0 w 2080291"/>
              <a:gd name="connsiteY0" fmla="*/ 54731 h 1444595"/>
              <a:gd name="connsiteX1" fmla="*/ 1577340 w 2080291"/>
              <a:gd name="connsiteY1" fmla="*/ 1391 h 1444595"/>
              <a:gd name="connsiteX2" fmla="*/ 1935480 w 2080291"/>
              <a:gd name="connsiteY2" fmla="*/ 115691 h 1444595"/>
              <a:gd name="connsiteX3" fmla="*/ 2080260 w 2080291"/>
              <a:gd name="connsiteY3" fmla="*/ 428112 h 1444595"/>
              <a:gd name="connsiteX4" fmla="*/ 1973580 w 2080291"/>
              <a:gd name="connsiteY4" fmla="*/ 1444595 h 1444595"/>
              <a:gd name="connsiteX5" fmla="*/ 0 w 2080291"/>
              <a:gd name="connsiteY5" fmla="*/ 1444595 h 1444595"/>
              <a:gd name="connsiteX6" fmla="*/ 0 w 2080291"/>
              <a:gd name="connsiteY6" fmla="*/ 54731 h 1444595"/>
              <a:gd name="connsiteX0" fmla="*/ 0 w 2080291"/>
              <a:gd name="connsiteY0" fmla="*/ 54731 h 1444595"/>
              <a:gd name="connsiteX1" fmla="*/ 1577340 w 2080291"/>
              <a:gd name="connsiteY1" fmla="*/ 1391 h 1444595"/>
              <a:gd name="connsiteX2" fmla="*/ 1935480 w 2080291"/>
              <a:gd name="connsiteY2" fmla="*/ 115691 h 1444595"/>
              <a:gd name="connsiteX3" fmla="*/ 2080260 w 2080291"/>
              <a:gd name="connsiteY3" fmla="*/ 428112 h 1444595"/>
              <a:gd name="connsiteX4" fmla="*/ 1973580 w 2080291"/>
              <a:gd name="connsiteY4" fmla="*/ 1444595 h 1444595"/>
              <a:gd name="connsiteX5" fmla="*/ 0 w 2080291"/>
              <a:gd name="connsiteY5" fmla="*/ 1444595 h 1444595"/>
              <a:gd name="connsiteX6" fmla="*/ 60960 w 2080291"/>
              <a:gd name="connsiteY6" fmla="*/ 1030092 h 1444595"/>
              <a:gd name="connsiteX7" fmla="*/ 0 w 2080291"/>
              <a:gd name="connsiteY7" fmla="*/ 54731 h 1444595"/>
              <a:gd name="connsiteX0" fmla="*/ 0 w 2080291"/>
              <a:gd name="connsiteY0" fmla="*/ 54731 h 1444595"/>
              <a:gd name="connsiteX1" fmla="*/ 1577340 w 2080291"/>
              <a:gd name="connsiteY1" fmla="*/ 1391 h 1444595"/>
              <a:gd name="connsiteX2" fmla="*/ 1935480 w 2080291"/>
              <a:gd name="connsiteY2" fmla="*/ 115691 h 1444595"/>
              <a:gd name="connsiteX3" fmla="*/ 2080260 w 2080291"/>
              <a:gd name="connsiteY3" fmla="*/ 428112 h 1444595"/>
              <a:gd name="connsiteX4" fmla="*/ 1973580 w 2080291"/>
              <a:gd name="connsiteY4" fmla="*/ 1444595 h 1444595"/>
              <a:gd name="connsiteX5" fmla="*/ 0 w 2080291"/>
              <a:gd name="connsiteY5" fmla="*/ 1444595 h 1444595"/>
              <a:gd name="connsiteX6" fmla="*/ 144780 w 2080291"/>
              <a:gd name="connsiteY6" fmla="*/ 999612 h 1444595"/>
              <a:gd name="connsiteX7" fmla="*/ 0 w 2080291"/>
              <a:gd name="connsiteY7" fmla="*/ 54731 h 1444595"/>
              <a:gd name="connsiteX0" fmla="*/ 0 w 2080291"/>
              <a:gd name="connsiteY0" fmla="*/ 54731 h 1444595"/>
              <a:gd name="connsiteX1" fmla="*/ 1577340 w 2080291"/>
              <a:gd name="connsiteY1" fmla="*/ 1391 h 1444595"/>
              <a:gd name="connsiteX2" fmla="*/ 1935480 w 2080291"/>
              <a:gd name="connsiteY2" fmla="*/ 115691 h 1444595"/>
              <a:gd name="connsiteX3" fmla="*/ 2080260 w 2080291"/>
              <a:gd name="connsiteY3" fmla="*/ 428112 h 1444595"/>
              <a:gd name="connsiteX4" fmla="*/ 1973580 w 2080291"/>
              <a:gd name="connsiteY4" fmla="*/ 1444595 h 1444595"/>
              <a:gd name="connsiteX5" fmla="*/ 0 w 2080291"/>
              <a:gd name="connsiteY5" fmla="*/ 1444595 h 1444595"/>
              <a:gd name="connsiteX6" fmla="*/ 144780 w 2080291"/>
              <a:gd name="connsiteY6" fmla="*/ 999612 h 1444595"/>
              <a:gd name="connsiteX7" fmla="*/ 0 w 2080291"/>
              <a:gd name="connsiteY7" fmla="*/ 54731 h 1444595"/>
              <a:gd name="connsiteX0" fmla="*/ 0 w 2080291"/>
              <a:gd name="connsiteY0" fmla="*/ 54731 h 1444595"/>
              <a:gd name="connsiteX1" fmla="*/ 1577340 w 2080291"/>
              <a:gd name="connsiteY1" fmla="*/ 1391 h 1444595"/>
              <a:gd name="connsiteX2" fmla="*/ 1935480 w 2080291"/>
              <a:gd name="connsiteY2" fmla="*/ 115691 h 1444595"/>
              <a:gd name="connsiteX3" fmla="*/ 2080260 w 2080291"/>
              <a:gd name="connsiteY3" fmla="*/ 428112 h 1444595"/>
              <a:gd name="connsiteX4" fmla="*/ 1973580 w 2080291"/>
              <a:gd name="connsiteY4" fmla="*/ 1444595 h 1444595"/>
              <a:gd name="connsiteX5" fmla="*/ 0 w 2080291"/>
              <a:gd name="connsiteY5" fmla="*/ 1444595 h 1444595"/>
              <a:gd name="connsiteX6" fmla="*/ 99060 w 2080291"/>
              <a:gd name="connsiteY6" fmla="*/ 991992 h 1444595"/>
              <a:gd name="connsiteX7" fmla="*/ 0 w 2080291"/>
              <a:gd name="connsiteY7" fmla="*/ 54731 h 1444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80291" h="1444595">
                <a:moveTo>
                  <a:pt x="0" y="54731"/>
                </a:moveTo>
                <a:cubicBezTo>
                  <a:pt x="520700" y="67431"/>
                  <a:pt x="1056640" y="-11309"/>
                  <a:pt x="1577340" y="1391"/>
                </a:cubicBezTo>
                <a:lnTo>
                  <a:pt x="1935480" y="115691"/>
                </a:lnTo>
                <a:cubicBezTo>
                  <a:pt x="1932940" y="209671"/>
                  <a:pt x="2082800" y="334132"/>
                  <a:pt x="2080260" y="428112"/>
                </a:cubicBezTo>
                <a:lnTo>
                  <a:pt x="1973580" y="1444595"/>
                </a:lnTo>
                <a:lnTo>
                  <a:pt x="0" y="1444595"/>
                </a:lnTo>
                <a:cubicBezTo>
                  <a:pt x="0" y="1319127"/>
                  <a:pt x="99060" y="1117460"/>
                  <a:pt x="99060" y="991992"/>
                </a:cubicBezTo>
                <a:lnTo>
                  <a:pt x="0" y="5473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8" name="Picture 10" descr="Audio.png">
            <a:extLst>
              <a:ext uri="{FF2B5EF4-FFF2-40B4-BE49-F238E27FC236}">
                <a16:creationId xmlns="" xmlns:a16="http://schemas.microsoft.com/office/drawing/2014/main" id="{3EEE8A58-68BE-1540-8FAB-B555D2E201E3}"/>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865938" y="5389563"/>
            <a:ext cx="985837"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1">
            <a:extLst>
              <a:ext uri="{FF2B5EF4-FFF2-40B4-BE49-F238E27FC236}">
                <a16:creationId xmlns="" xmlns:a16="http://schemas.microsoft.com/office/drawing/2014/main" id="{BBBCEB75-79A6-8E49-8B8B-298E89D6643E}"/>
              </a:ext>
            </a:extLst>
          </p:cNvPr>
          <p:cNvPicPr>
            <a:picLocks noChangeAspect="1"/>
          </p:cNvPicPr>
          <p:nvPr userDrawn="1"/>
        </p:nvPicPr>
        <p:blipFill>
          <a:blip r:embed="rId5">
            <a:extLst>
              <a:ext uri="{28A0092B-C50C-407E-A947-70E740481C1C}">
                <a14:useLocalDpi xmlns:a14="http://schemas.microsoft.com/office/drawing/2010/main" val="0"/>
              </a:ext>
            </a:extLst>
          </a:blip>
          <a:srcRect l="24477" r="23795"/>
          <a:stretch>
            <a:fillRect/>
          </a:stretch>
        </p:blipFill>
        <p:spPr bwMode="auto">
          <a:xfrm>
            <a:off x="8674100" y="5121275"/>
            <a:ext cx="27622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2" descr="Swirl_3.png">
            <a:extLst>
              <a:ext uri="{FF2B5EF4-FFF2-40B4-BE49-F238E27FC236}">
                <a16:creationId xmlns="" xmlns:a16="http://schemas.microsoft.com/office/drawing/2014/main" id="{620A813A-7CC0-0446-8C93-FD6E2EE75588}"/>
              </a:ext>
            </a:extLst>
          </p:cNvPr>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rot="9688654">
            <a:off x="7440613" y="6392863"/>
            <a:ext cx="385762"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3" descr="Swirl_3.png">
            <a:extLst>
              <a:ext uri="{FF2B5EF4-FFF2-40B4-BE49-F238E27FC236}">
                <a16:creationId xmlns="" xmlns:a16="http://schemas.microsoft.com/office/drawing/2014/main" id="{071AA282-F31F-6F40-BCD7-DD26F5B803A4}"/>
              </a:ext>
            </a:extLst>
          </p:cNvPr>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rot="18073124">
            <a:off x="7908926" y="5449887"/>
            <a:ext cx="5905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4">
            <a:extLst>
              <a:ext uri="{FF2B5EF4-FFF2-40B4-BE49-F238E27FC236}">
                <a16:creationId xmlns="" xmlns:a16="http://schemas.microsoft.com/office/drawing/2014/main" id="{1F20E39C-2C48-C446-A159-7344950A27CA}"/>
              </a:ext>
            </a:extLst>
          </p:cNvPr>
          <p:cNvPicPr>
            <a:picLocks noChangeAspect="1"/>
          </p:cNvPicPr>
          <p:nvPr userDrawn="1"/>
        </p:nvPicPr>
        <p:blipFill>
          <a:blip r:embed="rId8">
            <a:extLst>
              <a:ext uri="{28A0092B-C50C-407E-A947-70E740481C1C}">
                <a14:useLocalDpi xmlns:a14="http://schemas.microsoft.com/office/drawing/2010/main" val="0"/>
              </a:ext>
            </a:extLst>
          </a:blip>
          <a:srcRect l="4669" t="13753" r="6580" b="12460"/>
          <a:stretch>
            <a:fillRect/>
          </a:stretch>
        </p:blipFill>
        <p:spPr bwMode="auto">
          <a:xfrm>
            <a:off x="7939088" y="5832475"/>
            <a:ext cx="6731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5">
            <a:extLst>
              <a:ext uri="{FF2B5EF4-FFF2-40B4-BE49-F238E27FC236}">
                <a16:creationId xmlns="" xmlns:a16="http://schemas.microsoft.com/office/drawing/2014/main" id="{7DD96649-ED19-FE46-A056-E2E82D52BB98}"/>
              </a:ext>
            </a:extLst>
          </p:cNvPr>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6415088"/>
            <a:ext cx="1150938"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98500" y="2618826"/>
            <a:ext cx="7747000" cy="470898"/>
          </a:xfrm>
        </p:spPr>
        <p:txBody>
          <a:bodyPr anchor="b"/>
          <a:lstStyle>
            <a:lvl1pPr algn="ctr">
              <a:defRPr sz="3600">
                <a:solidFill>
                  <a:schemeClr val="accent2"/>
                </a:solidFill>
              </a:defRPr>
            </a:lvl1pPr>
          </a:lstStyle>
          <a:p>
            <a:r>
              <a:rPr lang="en-US" dirty="0"/>
              <a:t>Click to edit Master title style</a:t>
            </a:r>
          </a:p>
        </p:txBody>
      </p:sp>
      <p:sp>
        <p:nvSpPr>
          <p:cNvPr id="3" name="Subtitle 2"/>
          <p:cNvSpPr>
            <a:spLocks noGrp="1"/>
          </p:cNvSpPr>
          <p:nvPr>
            <p:ph type="subTitle" idx="1"/>
          </p:nvPr>
        </p:nvSpPr>
        <p:spPr>
          <a:xfrm>
            <a:off x="698500" y="3352800"/>
            <a:ext cx="7747000" cy="235962"/>
          </a:xfrm>
        </p:spPr>
        <p:txBody>
          <a:bodyPr/>
          <a:lstStyle>
            <a:lvl1pPr marL="0" indent="0" algn="ctr">
              <a:buNone/>
              <a:defRPr sz="1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4" name="Footer Placeholder 5">
            <a:extLst>
              <a:ext uri="{FF2B5EF4-FFF2-40B4-BE49-F238E27FC236}">
                <a16:creationId xmlns="" xmlns:a16="http://schemas.microsoft.com/office/drawing/2014/main" id="{5A55D094-8933-5C4B-9C3A-DD7116E2E3F0}"/>
              </a:ext>
            </a:extLst>
          </p:cNvPr>
          <p:cNvSpPr>
            <a:spLocks noGrp="1"/>
          </p:cNvSpPr>
          <p:nvPr>
            <p:ph type="ftr" sz="quarter" idx="10"/>
          </p:nvPr>
        </p:nvSpPr>
        <p:spPr>
          <a:xfrm>
            <a:off x="1204913" y="6364288"/>
            <a:ext cx="6200775" cy="365125"/>
          </a:xfrm>
        </p:spPr>
        <p:txBody>
          <a:bodyPr/>
          <a:lstStyle>
            <a:lvl1pPr>
              <a:defRPr sz="600"/>
            </a:lvl1pPr>
          </a:lstStyle>
          <a:p>
            <a:pPr>
              <a:defRPr/>
            </a:pPr>
            <a:r>
              <a:rPr lang="en-US" dirty="0"/>
              <a:t>© 2019 Cengage.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3588526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5" descr="Rules_Single_A.png">
            <a:extLst>
              <a:ext uri="{FF2B5EF4-FFF2-40B4-BE49-F238E27FC236}">
                <a16:creationId xmlns="" xmlns:a16="http://schemas.microsoft.com/office/drawing/2014/main" id="{EF2370FE-A34E-744B-BAD8-DE83FA544D5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l="25529" r="-57141"/>
          <a:stretch>
            <a:fillRect/>
          </a:stretch>
        </p:blipFill>
        <p:spPr bwMode="auto">
          <a:xfrm>
            <a:off x="1597025" y="6488113"/>
            <a:ext cx="11423650" cy="9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Audio.png">
            <a:extLst>
              <a:ext uri="{FF2B5EF4-FFF2-40B4-BE49-F238E27FC236}">
                <a16:creationId xmlns="" xmlns:a16="http://schemas.microsoft.com/office/drawing/2014/main" id="{52ECAE50-53DE-FD4E-A0CE-4F7ECA1594B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1288" y="361950"/>
            <a:ext cx="1839912" cy="194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Swirl_3.png">
            <a:extLst>
              <a:ext uri="{FF2B5EF4-FFF2-40B4-BE49-F238E27FC236}">
                <a16:creationId xmlns="" xmlns:a16="http://schemas.microsoft.com/office/drawing/2014/main" id="{1C4AA75F-A304-014B-8E61-5079432ECF0B}"/>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rot="2569126">
            <a:off x="1431925" y="1916113"/>
            <a:ext cx="908050"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descr="Swirl_2.png">
            <a:extLst>
              <a:ext uri="{FF2B5EF4-FFF2-40B4-BE49-F238E27FC236}">
                <a16:creationId xmlns="" xmlns:a16="http://schemas.microsoft.com/office/drawing/2014/main" id="{C98C470E-BE4C-7740-8BED-000EC8475CE8}"/>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rot="3873741" flipH="1">
            <a:off x="218281" y="3552032"/>
            <a:ext cx="7953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a:extLst>
              <a:ext uri="{FF2B5EF4-FFF2-40B4-BE49-F238E27FC236}">
                <a16:creationId xmlns="" xmlns:a16="http://schemas.microsoft.com/office/drawing/2014/main" id="{A5E9F37F-0C46-3943-B6DA-6EBC46C571BF}"/>
              </a:ext>
            </a:extLst>
          </p:cNvPr>
          <p:cNvPicPr>
            <a:picLocks noChangeAspect="1"/>
          </p:cNvPicPr>
          <p:nvPr userDrawn="1"/>
        </p:nvPicPr>
        <p:blipFill>
          <a:blip r:embed="rId6">
            <a:extLst>
              <a:ext uri="{28A0092B-C50C-407E-A947-70E740481C1C}">
                <a14:useLocalDpi xmlns:a14="http://schemas.microsoft.com/office/drawing/2010/main" val="0"/>
              </a:ext>
            </a:extLst>
          </a:blip>
          <a:srcRect l="4669" t="13753" r="6580" b="12460"/>
          <a:stretch>
            <a:fillRect/>
          </a:stretch>
        </p:blipFill>
        <p:spPr bwMode="auto">
          <a:xfrm>
            <a:off x="879475" y="2605088"/>
            <a:ext cx="1101725" cy="122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1">
            <a:extLst>
              <a:ext uri="{FF2B5EF4-FFF2-40B4-BE49-F238E27FC236}">
                <a16:creationId xmlns="" xmlns:a16="http://schemas.microsoft.com/office/drawing/2014/main" id="{4261DAD8-6AFE-BD41-BEDE-8087198A5BE0}"/>
              </a:ext>
            </a:extLst>
          </p:cNvPr>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141288" y="4535488"/>
            <a:ext cx="596900" cy="79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2">
            <a:extLst>
              <a:ext uri="{FF2B5EF4-FFF2-40B4-BE49-F238E27FC236}">
                <a16:creationId xmlns="" xmlns:a16="http://schemas.microsoft.com/office/drawing/2014/main" id="{5ABC7DDA-C856-DB47-AE8D-115C97BA6BA6}"/>
              </a:ext>
            </a:extLst>
          </p:cNvPr>
          <p:cNvPicPr>
            <a:picLocks noChangeAspect="1"/>
          </p:cNvPicPr>
          <p:nvPr userDrawn="1"/>
        </p:nvPicPr>
        <p:blipFill>
          <a:blip r:embed="rId8">
            <a:extLst>
              <a:ext uri="{28A0092B-C50C-407E-A947-70E740481C1C}">
                <a14:useLocalDpi xmlns:a14="http://schemas.microsoft.com/office/drawing/2010/main" val="0"/>
              </a:ext>
            </a:extLst>
          </a:blip>
          <a:srcRect l="24477" r="23795"/>
          <a:stretch>
            <a:fillRect/>
          </a:stretch>
        </p:blipFill>
        <p:spPr bwMode="auto">
          <a:xfrm>
            <a:off x="738188" y="4805363"/>
            <a:ext cx="252412"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3">
            <a:extLst>
              <a:ext uri="{FF2B5EF4-FFF2-40B4-BE49-F238E27FC236}">
                <a16:creationId xmlns="" xmlns:a16="http://schemas.microsoft.com/office/drawing/2014/main" id="{BE56E56F-71BB-3A41-8400-57D6562D3E81}"/>
              </a:ext>
            </a:extLst>
          </p:cNvPr>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119063" y="6362700"/>
            <a:ext cx="14001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641600" y="2181252"/>
            <a:ext cx="6172200" cy="470898"/>
          </a:xfrm>
        </p:spPr>
        <p:txBody>
          <a:bodyPr/>
          <a:lstStyle>
            <a:lvl1pPr algn="l">
              <a:defRPr sz="3600" b="0" cap="none" baseline="0">
                <a:solidFill>
                  <a:srgbClr val="055C91"/>
                </a:solidFill>
              </a:defRPr>
            </a:lvl1pPr>
          </a:lstStyle>
          <a:p>
            <a:r>
              <a:rPr lang="en-US" dirty="0"/>
              <a:t>Click to edit Master title style</a:t>
            </a:r>
          </a:p>
        </p:txBody>
      </p:sp>
      <p:sp>
        <p:nvSpPr>
          <p:cNvPr id="3" name="Text Placeholder 2"/>
          <p:cNvSpPr>
            <a:spLocks noGrp="1"/>
          </p:cNvSpPr>
          <p:nvPr>
            <p:ph type="body" idx="1"/>
          </p:nvPr>
        </p:nvSpPr>
        <p:spPr>
          <a:xfrm>
            <a:off x="2641600" y="2942670"/>
            <a:ext cx="6172200" cy="265457"/>
          </a:xfrm>
        </p:spPr>
        <p:txBody>
          <a:bodyPr/>
          <a:lstStyle>
            <a:lvl1pPr marL="0" indent="0">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2" name="Footer Placeholder 6">
            <a:extLst>
              <a:ext uri="{FF2B5EF4-FFF2-40B4-BE49-F238E27FC236}">
                <a16:creationId xmlns="" xmlns:a16="http://schemas.microsoft.com/office/drawing/2014/main" id="{F0ADE6D9-A5DC-2045-9FBA-A29CBC7222C0}"/>
              </a:ext>
            </a:extLst>
          </p:cNvPr>
          <p:cNvSpPr>
            <a:spLocks noGrp="1"/>
          </p:cNvSpPr>
          <p:nvPr>
            <p:ph type="ftr" sz="quarter" idx="10"/>
          </p:nvPr>
        </p:nvSpPr>
        <p:spPr>
          <a:xfrm>
            <a:off x="1597025" y="6578600"/>
            <a:ext cx="6781800" cy="244475"/>
          </a:xfrm>
        </p:spPr>
        <p:txBody>
          <a:bodyPr/>
          <a:lstStyle>
            <a:lvl1pPr>
              <a:defRPr sz="600"/>
            </a:lvl1pPr>
          </a:lstStyle>
          <a:p>
            <a:pPr>
              <a:defRPr/>
            </a:pPr>
            <a:r>
              <a:rPr lang="en-US" dirty="0"/>
              <a:t>© 2019 Cengage.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1037039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5" name="Picture 5" descr="Rules_Single_B.png">
            <a:extLst>
              <a:ext uri="{FF2B5EF4-FFF2-40B4-BE49-F238E27FC236}">
                <a16:creationId xmlns="" xmlns:a16="http://schemas.microsoft.com/office/drawing/2014/main" id="{BDFD1767-D92B-8447-96C1-BCE675C83B8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l="-4002" r="10007"/>
          <a:stretch>
            <a:fillRect/>
          </a:stretch>
        </p:blipFill>
        <p:spPr bwMode="auto">
          <a:xfrm>
            <a:off x="215900" y="947738"/>
            <a:ext cx="8586788"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 xmlns:a16="http://schemas.microsoft.com/office/drawing/2014/main" id="{00E804FA-EBA2-D24D-9BA8-70F51DC3C785}"/>
              </a:ext>
            </a:extLst>
          </p:cNvPr>
          <p:cNvPicPr>
            <a:picLocks noChangeAspect="1"/>
          </p:cNvPicPr>
          <p:nvPr userDrawn="1"/>
        </p:nvPicPr>
        <p:blipFill>
          <a:blip r:embed="rId3">
            <a:extLst>
              <a:ext uri="{28A0092B-C50C-407E-A947-70E740481C1C}">
                <a14:useLocalDpi xmlns:a14="http://schemas.microsoft.com/office/drawing/2010/main" val="0"/>
              </a:ext>
            </a:extLst>
          </a:blip>
          <a:srcRect l="4669" t="13753" r="6580" b="12460"/>
          <a:stretch>
            <a:fillRect/>
          </a:stretch>
        </p:blipFill>
        <p:spPr bwMode="auto">
          <a:xfrm>
            <a:off x="79375" y="222250"/>
            <a:ext cx="628650"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Rules_Single_A.png">
            <a:extLst>
              <a:ext uri="{FF2B5EF4-FFF2-40B4-BE49-F238E27FC236}">
                <a16:creationId xmlns="" xmlns:a16="http://schemas.microsoft.com/office/drawing/2014/main" id="{BE9A3F7E-11D6-DA4E-8FC4-857EC8809585}"/>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l="25529" r="-57141"/>
          <a:stretch>
            <a:fillRect/>
          </a:stretch>
        </p:blipFill>
        <p:spPr bwMode="auto">
          <a:xfrm>
            <a:off x="1597025" y="6488113"/>
            <a:ext cx="11423650" cy="9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9">
            <a:extLst>
              <a:ext uri="{FF2B5EF4-FFF2-40B4-BE49-F238E27FC236}">
                <a16:creationId xmlns="" xmlns:a16="http://schemas.microsoft.com/office/drawing/2014/main" id="{DF017235-8592-494F-B7BF-CE21B552D0E7}"/>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7625" y="6324600"/>
            <a:ext cx="1438275"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lstStyle>
            <a:lvl1pPr marL="171450" indent="-17145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p:cNvSpPr>
            <a:spLocks noGrp="1"/>
          </p:cNvSpPr>
          <p:nvPr>
            <p:ph type="title"/>
          </p:nvPr>
        </p:nvSpPr>
        <p:spPr>
          <a:xfrm>
            <a:off x="762000" y="406258"/>
            <a:ext cx="8026400" cy="296235"/>
          </a:xfrm>
        </p:spPr>
        <p:txBody>
          <a:bodyPr/>
          <a:lstStyle/>
          <a:p>
            <a:r>
              <a:rPr lang="en-US" dirty="0"/>
              <a:t>Click to edit Master title style</a:t>
            </a:r>
          </a:p>
        </p:txBody>
      </p:sp>
      <p:sp>
        <p:nvSpPr>
          <p:cNvPr id="9" name="Footer Placeholder 1">
            <a:extLst>
              <a:ext uri="{FF2B5EF4-FFF2-40B4-BE49-F238E27FC236}">
                <a16:creationId xmlns="" xmlns:a16="http://schemas.microsoft.com/office/drawing/2014/main" id="{24705AA8-0818-B140-8FC2-1AF44E24C1A9}"/>
              </a:ext>
            </a:extLst>
          </p:cNvPr>
          <p:cNvSpPr>
            <a:spLocks noGrp="1"/>
          </p:cNvSpPr>
          <p:nvPr>
            <p:ph type="ftr" sz="quarter" idx="10"/>
          </p:nvPr>
        </p:nvSpPr>
        <p:spPr>
          <a:xfrm>
            <a:off x="1597025" y="6578600"/>
            <a:ext cx="6781800" cy="244475"/>
          </a:xfrm>
        </p:spPr>
        <p:txBody>
          <a:bodyPr/>
          <a:lstStyle>
            <a:lvl1pPr>
              <a:defRPr sz="600"/>
            </a:lvl1p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endParaRPr lang="en-US" dirty="0"/>
          </a:p>
        </p:txBody>
      </p:sp>
    </p:spTree>
    <p:extLst>
      <p:ext uri="{BB962C8B-B14F-4D97-AF65-F5344CB8AC3E}">
        <p14:creationId xmlns:p14="http://schemas.microsoft.com/office/powerpoint/2010/main" val="2190261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5" descr="Rules_Single_B.png">
            <a:extLst>
              <a:ext uri="{FF2B5EF4-FFF2-40B4-BE49-F238E27FC236}">
                <a16:creationId xmlns="" xmlns:a16="http://schemas.microsoft.com/office/drawing/2014/main" id="{28AC5DFF-9564-1443-956B-96E083085A5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l="-4002" r="10007"/>
          <a:stretch>
            <a:fillRect/>
          </a:stretch>
        </p:blipFill>
        <p:spPr bwMode="auto">
          <a:xfrm>
            <a:off x="215900" y="947738"/>
            <a:ext cx="8586788"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7">
            <a:extLst>
              <a:ext uri="{FF2B5EF4-FFF2-40B4-BE49-F238E27FC236}">
                <a16:creationId xmlns="" xmlns:a16="http://schemas.microsoft.com/office/drawing/2014/main" id="{94283800-4199-E749-9BE8-3E13195625EE}"/>
              </a:ext>
            </a:extLst>
          </p:cNvPr>
          <p:cNvPicPr>
            <a:picLocks noChangeAspect="1"/>
          </p:cNvPicPr>
          <p:nvPr userDrawn="1"/>
        </p:nvPicPr>
        <p:blipFill>
          <a:blip r:embed="rId3">
            <a:extLst>
              <a:ext uri="{28A0092B-C50C-407E-A947-70E740481C1C}">
                <a14:useLocalDpi xmlns:a14="http://schemas.microsoft.com/office/drawing/2010/main" val="0"/>
              </a:ext>
            </a:extLst>
          </a:blip>
          <a:srcRect l="4669" t="13753" r="6580" b="12460"/>
          <a:stretch>
            <a:fillRect/>
          </a:stretch>
        </p:blipFill>
        <p:spPr bwMode="auto">
          <a:xfrm>
            <a:off x="79375" y="222250"/>
            <a:ext cx="628650"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Rules_Single_A.png">
            <a:extLst>
              <a:ext uri="{FF2B5EF4-FFF2-40B4-BE49-F238E27FC236}">
                <a16:creationId xmlns="" xmlns:a16="http://schemas.microsoft.com/office/drawing/2014/main" id="{74EEFB9A-B502-9D40-82AE-D4D3B52FF3C9}"/>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l="25529" r="-57141"/>
          <a:stretch>
            <a:fillRect/>
          </a:stretch>
        </p:blipFill>
        <p:spPr bwMode="auto">
          <a:xfrm>
            <a:off x="1597025" y="6488113"/>
            <a:ext cx="11423650" cy="9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a:extLst>
              <a:ext uri="{FF2B5EF4-FFF2-40B4-BE49-F238E27FC236}">
                <a16:creationId xmlns="" xmlns:a16="http://schemas.microsoft.com/office/drawing/2014/main" id="{A745A8B3-7FE2-0B45-BD70-C3ACB1E37341}"/>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0325" y="6305550"/>
            <a:ext cx="14033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62000" y="406258"/>
            <a:ext cx="8026400" cy="296235"/>
          </a:xfrm>
        </p:spPr>
        <p:txBody>
          <a:bodyPr/>
          <a:lstStyle/>
          <a:p>
            <a:r>
              <a:rPr lang="en-US" dirty="0"/>
              <a:t>Click to edit Master title style</a:t>
            </a:r>
          </a:p>
        </p:txBody>
      </p:sp>
      <p:sp>
        <p:nvSpPr>
          <p:cNvPr id="7" name="Footer Placeholder 2">
            <a:extLst>
              <a:ext uri="{FF2B5EF4-FFF2-40B4-BE49-F238E27FC236}">
                <a16:creationId xmlns="" xmlns:a16="http://schemas.microsoft.com/office/drawing/2014/main" id="{049D7538-5630-994E-A407-762ED65AD0C1}"/>
              </a:ext>
            </a:extLst>
          </p:cNvPr>
          <p:cNvSpPr>
            <a:spLocks noGrp="1"/>
          </p:cNvSpPr>
          <p:nvPr>
            <p:ph type="ftr" sz="quarter" idx="10"/>
          </p:nvPr>
        </p:nvSpPr>
        <p:spPr>
          <a:xfrm>
            <a:off x="1597025" y="6578600"/>
            <a:ext cx="6781800" cy="244475"/>
          </a:xfrm>
        </p:spPr>
        <p:txBody>
          <a:bodyPr/>
          <a:lstStyle>
            <a:lvl1pPr>
              <a:defRPr sz="600"/>
            </a:lvl1p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endParaRPr lang="en-US" dirty="0"/>
          </a:p>
        </p:txBody>
      </p:sp>
    </p:spTree>
    <p:extLst>
      <p:ext uri="{BB962C8B-B14F-4D97-AF65-F5344CB8AC3E}">
        <p14:creationId xmlns:p14="http://schemas.microsoft.com/office/powerpoint/2010/main" val="4150703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1F2B4A21-23D5-7A46-B17F-1D7C174BD83E}"/>
              </a:ext>
            </a:extLst>
          </p:cNvPr>
          <p:cNvSpPr>
            <a:spLocks noGrp="1"/>
          </p:cNvSpPr>
          <p:nvPr>
            <p:ph type="ftr" sz="quarter" idx="10"/>
          </p:nvPr>
        </p:nvSpPr>
        <p:spPr/>
        <p:txBody>
          <a:bodyPr/>
          <a:lstStyle>
            <a:lvl1pPr>
              <a:defRPr/>
            </a:lvl1p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endParaRPr lang="en-US" dirty="0"/>
          </a:p>
        </p:txBody>
      </p:sp>
    </p:spTree>
    <p:extLst>
      <p:ext uri="{BB962C8B-B14F-4D97-AF65-F5344CB8AC3E}">
        <p14:creationId xmlns:p14="http://schemas.microsoft.com/office/powerpoint/2010/main" val="31798118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a:extLst>
              <a:ext uri="{FF2B5EF4-FFF2-40B4-BE49-F238E27FC236}">
                <a16:creationId xmlns="" xmlns:a16="http://schemas.microsoft.com/office/drawing/2014/main" id="{620300D1-2677-5A4F-B2C7-6813425E953F}"/>
              </a:ext>
            </a:extLst>
          </p:cNvPr>
          <p:cNvSpPr>
            <a:spLocks noGrp="1"/>
          </p:cNvSpPr>
          <p:nvPr>
            <p:ph type="body" idx="1"/>
          </p:nvPr>
        </p:nvSpPr>
        <p:spPr bwMode="auto">
          <a:xfrm>
            <a:off x="365125" y="1538288"/>
            <a:ext cx="8415338"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lide Number Placeholder 5">
            <a:extLst>
              <a:ext uri="{FF2B5EF4-FFF2-40B4-BE49-F238E27FC236}">
                <a16:creationId xmlns="" xmlns:a16="http://schemas.microsoft.com/office/drawing/2014/main" id="{DBD08262-6FFD-CB48-BA6A-DB3F49E053A1}"/>
              </a:ext>
            </a:extLst>
          </p:cNvPr>
          <p:cNvSpPr txBox="1">
            <a:spLocks/>
          </p:cNvSpPr>
          <p:nvPr userDrawn="1"/>
        </p:nvSpPr>
        <p:spPr>
          <a:xfrm>
            <a:off x="8375650" y="6513513"/>
            <a:ext cx="312738" cy="215900"/>
          </a:xfrm>
          <a:prstGeom prst="rect">
            <a:avLst/>
          </a:prstGeom>
        </p:spPr>
        <p:txBody>
          <a:bodyPr wrap="none" anchor="ctr">
            <a:spAutoFit/>
          </a:bodyPr>
          <a:lstStyle>
            <a:lvl1pPr eaLnBrk="0" hangingPunct="0">
              <a:defRPr sz="2000">
                <a:solidFill>
                  <a:srgbClr val="FFFFFF"/>
                </a:solidFill>
                <a:latin typeface="Times New Roman" panose="02020603050405020304" pitchFamily="18" charset="0"/>
              </a:defRPr>
            </a:lvl1pPr>
            <a:lvl2pPr marL="742950" indent="-285750" eaLnBrk="0" hangingPunct="0">
              <a:defRPr sz="2000">
                <a:solidFill>
                  <a:srgbClr val="FFFFFF"/>
                </a:solidFill>
                <a:latin typeface="Times New Roman" panose="02020603050405020304" pitchFamily="18" charset="0"/>
              </a:defRPr>
            </a:lvl2pPr>
            <a:lvl3pPr marL="1143000" indent="-228600" eaLnBrk="0" hangingPunct="0">
              <a:defRPr sz="2000">
                <a:solidFill>
                  <a:srgbClr val="FFFFFF"/>
                </a:solidFill>
                <a:latin typeface="Times New Roman" panose="02020603050405020304" pitchFamily="18" charset="0"/>
              </a:defRPr>
            </a:lvl3pPr>
            <a:lvl4pPr marL="1600200" indent="-228600" eaLnBrk="0" hangingPunct="0">
              <a:defRPr sz="2000">
                <a:solidFill>
                  <a:srgbClr val="FFFFFF"/>
                </a:solidFill>
                <a:latin typeface="Times New Roman" panose="02020603050405020304" pitchFamily="18" charset="0"/>
              </a:defRPr>
            </a:lvl4pPr>
            <a:lvl5pPr marL="2057400" indent="-228600" eaLnBrk="0" hangingPunct="0">
              <a:defRPr sz="20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20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20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20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2000">
                <a:solidFill>
                  <a:srgbClr val="FFFFFF"/>
                </a:solidFill>
                <a:latin typeface="Times New Roman" panose="02020603050405020304" pitchFamily="18" charset="0"/>
              </a:defRPr>
            </a:lvl9pPr>
          </a:lstStyle>
          <a:p>
            <a:pPr algn="r" eaLnBrk="1" hangingPunct="1"/>
            <a:fld id="{BEAFDA07-9AF2-154A-B412-3796B5B91A95}" type="slidenum">
              <a:rPr lang="en-US" altLang="en-US" sz="800">
                <a:solidFill>
                  <a:srgbClr val="898989"/>
                </a:solidFill>
                <a:latin typeface="Calibri" panose="020F0502020204030204" pitchFamily="34" charset="0"/>
              </a:rPr>
              <a:pPr algn="r" eaLnBrk="1" hangingPunct="1"/>
              <a:t>‹#›</a:t>
            </a:fld>
            <a:endParaRPr lang="en-US" altLang="en-US" sz="800">
              <a:solidFill>
                <a:srgbClr val="898989"/>
              </a:solidFill>
              <a:latin typeface="Calibri" panose="020F0502020204030204" pitchFamily="34" charset="0"/>
            </a:endParaRPr>
          </a:p>
        </p:txBody>
      </p:sp>
      <p:sp>
        <p:nvSpPr>
          <p:cNvPr id="1028" name="Title Placeholder 1">
            <a:extLst>
              <a:ext uri="{FF2B5EF4-FFF2-40B4-BE49-F238E27FC236}">
                <a16:creationId xmlns="" xmlns:a16="http://schemas.microsoft.com/office/drawing/2014/main" id="{9DBD373F-3CC9-D045-8DBB-7E37B85EAC97}"/>
              </a:ext>
            </a:extLst>
          </p:cNvPr>
          <p:cNvSpPr>
            <a:spLocks noGrp="1"/>
          </p:cNvSpPr>
          <p:nvPr>
            <p:ph type="title"/>
          </p:nvPr>
        </p:nvSpPr>
        <p:spPr bwMode="auto">
          <a:xfrm>
            <a:off x="365125" y="393202"/>
            <a:ext cx="8415338" cy="470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lvl="0"/>
            <a:r>
              <a:rPr lang="en-US" altLang="en-US" dirty="0"/>
              <a:t>Click to edit Master title style</a:t>
            </a:r>
          </a:p>
        </p:txBody>
      </p:sp>
      <p:sp>
        <p:nvSpPr>
          <p:cNvPr id="4" name="Footer Placeholder 3">
            <a:extLst>
              <a:ext uri="{FF2B5EF4-FFF2-40B4-BE49-F238E27FC236}">
                <a16:creationId xmlns="" xmlns:a16="http://schemas.microsoft.com/office/drawing/2014/main" id="{8CA3E515-E25A-DD49-A852-A91C47CF87BD}"/>
              </a:ext>
            </a:extLst>
          </p:cNvPr>
          <p:cNvSpPr>
            <a:spLocks noGrp="1"/>
          </p:cNvSpPr>
          <p:nvPr>
            <p:ph type="ftr" sz="quarter" idx="3"/>
          </p:nvPr>
        </p:nvSpPr>
        <p:spPr>
          <a:xfrm>
            <a:off x="365125" y="6610350"/>
            <a:ext cx="8013700" cy="212725"/>
          </a:xfrm>
          <a:prstGeom prst="rect">
            <a:avLst/>
          </a:prstGeom>
        </p:spPr>
        <p:txBody>
          <a:bodyPr vert="horz" lIns="91440" tIns="45720" rIns="91440" bIns="45720" rtlCol="0" anchor="ctr"/>
          <a:lstStyle>
            <a:lvl1pPr algn="ctr">
              <a:defRPr sz="600">
                <a:solidFill>
                  <a:schemeClr val="tx1">
                    <a:tint val="75000"/>
                  </a:schemeClr>
                </a:solidFill>
              </a:defRPr>
            </a:lvl1pPr>
          </a:lstStyle>
          <a:p>
            <a:pPr>
              <a:defRPr/>
            </a:pPr>
            <a:r>
              <a:rPr lang="en-US" dirty="0"/>
              <a:t>© 2019 Cengage. May not be copied, scanned, or duplicated, in whole or in part, except for use as permitted in a license distributed with a certain product or service or otherwise on a password-protected website for classroom use.</a:t>
            </a:r>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Lst>
  <p:hf sldNum="0" hdr="0" dt="0"/>
  <p:txStyles>
    <p:titleStyle>
      <a:lvl1pPr algn="l" rtl="0" eaLnBrk="0" fontAlgn="base" hangingPunct="0">
        <a:lnSpc>
          <a:spcPct val="85000"/>
        </a:lnSpc>
        <a:spcBef>
          <a:spcPct val="0"/>
        </a:spcBef>
        <a:spcAft>
          <a:spcPct val="0"/>
        </a:spcAft>
        <a:defRPr sz="3600" kern="1200">
          <a:solidFill>
            <a:schemeClr val="accent2"/>
          </a:solidFill>
          <a:latin typeface="+mj-lt"/>
          <a:ea typeface="+mj-ea"/>
          <a:cs typeface="+mj-cs"/>
        </a:defRPr>
      </a:lvl1pPr>
      <a:lvl2pPr algn="l" rtl="0" eaLnBrk="0" fontAlgn="base" hangingPunct="0">
        <a:lnSpc>
          <a:spcPct val="85000"/>
        </a:lnSpc>
        <a:spcBef>
          <a:spcPct val="0"/>
        </a:spcBef>
        <a:spcAft>
          <a:spcPct val="0"/>
        </a:spcAft>
        <a:defRPr sz="2200">
          <a:solidFill>
            <a:schemeClr val="accent2"/>
          </a:solidFill>
          <a:latin typeface="Calibri Light" pitchFamily="34" charset="0"/>
        </a:defRPr>
      </a:lvl2pPr>
      <a:lvl3pPr algn="l" rtl="0" eaLnBrk="0" fontAlgn="base" hangingPunct="0">
        <a:lnSpc>
          <a:spcPct val="85000"/>
        </a:lnSpc>
        <a:spcBef>
          <a:spcPct val="0"/>
        </a:spcBef>
        <a:spcAft>
          <a:spcPct val="0"/>
        </a:spcAft>
        <a:defRPr sz="2200">
          <a:solidFill>
            <a:schemeClr val="accent2"/>
          </a:solidFill>
          <a:latin typeface="Calibri Light" pitchFamily="34" charset="0"/>
        </a:defRPr>
      </a:lvl3pPr>
      <a:lvl4pPr algn="l" rtl="0" eaLnBrk="0" fontAlgn="base" hangingPunct="0">
        <a:lnSpc>
          <a:spcPct val="85000"/>
        </a:lnSpc>
        <a:spcBef>
          <a:spcPct val="0"/>
        </a:spcBef>
        <a:spcAft>
          <a:spcPct val="0"/>
        </a:spcAft>
        <a:defRPr sz="2200">
          <a:solidFill>
            <a:schemeClr val="accent2"/>
          </a:solidFill>
          <a:latin typeface="Calibri Light" pitchFamily="34" charset="0"/>
        </a:defRPr>
      </a:lvl4pPr>
      <a:lvl5pPr algn="l" rtl="0" eaLnBrk="0" fontAlgn="base" hangingPunct="0">
        <a:lnSpc>
          <a:spcPct val="85000"/>
        </a:lnSpc>
        <a:spcBef>
          <a:spcPct val="0"/>
        </a:spcBef>
        <a:spcAft>
          <a:spcPct val="0"/>
        </a:spcAft>
        <a:defRPr sz="2200">
          <a:solidFill>
            <a:schemeClr val="accent2"/>
          </a:solidFill>
          <a:latin typeface="Calibri Light" pitchFamily="34" charset="0"/>
        </a:defRPr>
      </a:lvl5pPr>
      <a:lvl6pPr marL="457200" algn="l" rtl="0" fontAlgn="base">
        <a:lnSpc>
          <a:spcPct val="85000"/>
        </a:lnSpc>
        <a:spcBef>
          <a:spcPct val="0"/>
        </a:spcBef>
        <a:spcAft>
          <a:spcPct val="0"/>
        </a:spcAft>
        <a:defRPr sz="2200">
          <a:solidFill>
            <a:schemeClr val="accent2"/>
          </a:solidFill>
          <a:latin typeface="Calibri Light" pitchFamily="34" charset="0"/>
        </a:defRPr>
      </a:lvl6pPr>
      <a:lvl7pPr marL="914400" algn="l" rtl="0" fontAlgn="base">
        <a:lnSpc>
          <a:spcPct val="85000"/>
        </a:lnSpc>
        <a:spcBef>
          <a:spcPct val="0"/>
        </a:spcBef>
        <a:spcAft>
          <a:spcPct val="0"/>
        </a:spcAft>
        <a:defRPr sz="2200">
          <a:solidFill>
            <a:schemeClr val="accent2"/>
          </a:solidFill>
          <a:latin typeface="Calibri Light" pitchFamily="34" charset="0"/>
        </a:defRPr>
      </a:lvl7pPr>
      <a:lvl8pPr marL="1371600" algn="l" rtl="0" fontAlgn="base">
        <a:lnSpc>
          <a:spcPct val="85000"/>
        </a:lnSpc>
        <a:spcBef>
          <a:spcPct val="0"/>
        </a:spcBef>
        <a:spcAft>
          <a:spcPct val="0"/>
        </a:spcAft>
        <a:defRPr sz="2200">
          <a:solidFill>
            <a:schemeClr val="accent2"/>
          </a:solidFill>
          <a:latin typeface="Calibri Light" pitchFamily="34" charset="0"/>
        </a:defRPr>
      </a:lvl8pPr>
      <a:lvl9pPr marL="1828800" algn="l" rtl="0" fontAlgn="base">
        <a:lnSpc>
          <a:spcPct val="85000"/>
        </a:lnSpc>
        <a:spcBef>
          <a:spcPct val="0"/>
        </a:spcBef>
        <a:spcAft>
          <a:spcPct val="0"/>
        </a:spcAft>
        <a:defRPr sz="2200">
          <a:solidFill>
            <a:schemeClr val="accent2"/>
          </a:solidFill>
          <a:latin typeface="Calibri Light" pitchFamily="34" charset="0"/>
        </a:defRPr>
      </a:lvl9pPr>
    </p:titleStyle>
    <p:bodyStyle>
      <a:lvl1pPr marL="171450" indent="-171450" algn="l" rtl="0" eaLnBrk="0" fontAlgn="base" hangingPunct="0">
        <a:lnSpc>
          <a:spcPct val="95000"/>
        </a:lnSpc>
        <a:spcBef>
          <a:spcPts val="1200"/>
        </a:spcBef>
        <a:spcAft>
          <a:spcPct val="0"/>
        </a:spcAft>
        <a:buClr>
          <a:schemeClr val="accent2"/>
        </a:buClr>
        <a:buFont typeface="Arial" panose="020B0604020202020204" pitchFamily="34" charset="0"/>
        <a:buChar char="•"/>
        <a:defRPr sz="2000" kern="1200">
          <a:solidFill>
            <a:srgbClr val="404040"/>
          </a:solidFill>
          <a:latin typeface="+mn-lt"/>
          <a:ea typeface="+mn-ea"/>
          <a:cs typeface="+mn-cs"/>
        </a:defRPr>
      </a:lvl1pPr>
      <a:lvl2pPr marL="400050" indent="-171450" algn="l" rtl="0" eaLnBrk="0" fontAlgn="base" hangingPunct="0">
        <a:lnSpc>
          <a:spcPct val="95000"/>
        </a:lnSpc>
        <a:spcBef>
          <a:spcPts val="600"/>
        </a:spcBef>
        <a:spcAft>
          <a:spcPct val="0"/>
        </a:spcAft>
        <a:buClr>
          <a:schemeClr val="accent1"/>
        </a:buClr>
        <a:buFont typeface="Arial" panose="020B0604020202020204" pitchFamily="34" charset="0"/>
        <a:buChar char="•"/>
        <a:defRPr kern="1200">
          <a:solidFill>
            <a:srgbClr val="404040"/>
          </a:solidFill>
          <a:latin typeface="+mn-lt"/>
          <a:ea typeface="+mn-ea"/>
          <a:cs typeface="+mn-cs"/>
        </a:defRPr>
      </a:lvl2pPr>
      <a:lvl3pPr marL="571500" indent="-114300" algn="l" rtl="0" eaLnBrk="0" fontAlgn="base" hangingPunct="0">
        <a:lnSpc>
          <a:spcPct val="95000"/>
        </a:lnSpc>
        <a:spcBef>
          <a:spcPct val="20000"/>
        </a:spcBef>
        <a:spcAft>
          <a:spcPct val="0"/>
        </a:spcAft>
        <a:buClr>
          <a:srgbClr val="404040"/>
        </a:buClr>
        <a:buFont typeface="Arial" panose="020B0604020202020204" pitchFamily="34" charset="0"/>
        <a:buChar char="-"/>
        <a:defRPr sz="1800" kern="1200">
          <a:solidFill>
            <a:srgbClr val="404040"/>
          </a:solidFill>
          <a:latin typeface="+mn-lt"/>
          <a:ea typeface="+mn-ea"/>
          <a:cs typeface="+mn-cs"/>
        </a:defRPr>
      </a:lvl3pPr>
      <a:lvl4pPr marL="742950" indent="-114300" algn="l" rtl="0" eaLnBrk="0" fontAlgn="base" hangingPunct="0">
        <a:lnSpc>
          <a:spcPct val="95000"/>
        </a:lnSpc>
        <a:spcBef>
          <a:spcPct val="20000"/>
        </a:spcBef>
        <a:spcAft>
          <a:spcPct val="0"/>
        </a:spcAft>
        <a:buFont typeface="Arial" panose="020B0604020202020204" pitchFamily="34" charset="0"/>
        <a:buChar char="•"/>
        <a:defRPr sz="1400" kern="1200">
          <a:solidFill>
            <a:srgbClr val="404040"/>
          </a:solidFill>
          <a:latin typeface="+mn-lt"/>
          <a:ea typeface="+mn-ea"/>
          <a:cs typeface="+mn-cs"/>
        </a:defRPr>
      </a:lvl4pPr>
      <a:lvl5pPr marL="914400" indent="-114300" algn="l" rtl="0" eaLnBrk="0" fontAlgn="base" hangingPunct="0">
        <a:lnSpc>
          <a:spcPct val="95000"/>
        </a:lnSpc>
        <a:spcBef>
          <a:spcPct val="20000"/>
        </a:spcBef>
        <a:spcAft>
          <a:spcPct val="0"/>
        </a:spcAft>
        <a:buFont typeface="Arial" panose="020B0604020202020204" pitchFamily="34" charset="0"/>
        <a:buChar char="-"/>
        <a:defRPr sz="1400" kern="1200">
          <a:solidFill>
            <a:srgbClr val="40404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 xmlns:a16="http://schemas.microsoft.com/office/drawing/2014/main" id="{18187BB1-EA2C-3440-AA9A-931809EBA9EB}"/>
              </a:ext>
            </a:extLst>
          </p:cNvPr>
          <p:cNvSpPr>
            <a:spLocks noGrp="1" noChangeArrowheads="1"/>
          </p:cNvSpPr>
          <p:nvPr>
            <p:ph type="ctrTitle"/>
          </p:nvPr>
        </p:nvSpPr>
        <p:spPr>
          <a:xfrm>
            <a:off x="685800" y="762000"/>
            <a:ext cx="7747000" cy="2825750"/>
          </a:xfrm>
        </p:spPr>
        <p:txBody>
          <a:bodyPr/>
          <a:lstStyle/>
          <a:p>
            <a:pPr eaLnBrk="1" hangingPunct="1"/>
            <a:r>
              <a:rPr lang="en-US" altLang="en-US" sz="3600" b="1" dirty="0"/>
              <a:t>Guide to Computer Forensics</a:t>
            </a:r>
            <a:br>
              <a:rPr lang="en-US" altLang="en-US" sz="3600" b="1" dirty="0"/>
            </a:br>
            <a:r>
              <a:rPr lang="en-US" altLang="en-US" sz="3600" b="1" dirty="0"/>
              <a:t> and Investigations</a:t>
            </a:r>
            <a:br>
              <a:rPr lang="en-US" altLang="en-US" sz="3600" b="1" dirty="0"/>
            </a:br>
            <a:r>
              <a:rPr lang="en-US" altLang="en-US" sz="3600" b="1" dirty="0"/>
              <a:t>Sixth Edition</a:t>
            </a:r>
            <a:br>
              <a:rPr lang="en-US" altLang="en-US" sz="3600" b="1" dirty="0"/>
            </a:br>
            <a:r>
              <a:rPr lang="en-US" altLang="en-US" sz="3600" b="1" dirty="0"/>
              <a:t/>
            </a:r>
            <a:br>
              <a:rPr lang="en-US" altLang="en-US" sz="3600" b="1" dirty="0"/>
            </a:br>
            <a:r>
              <a:rPr lang="en-US" altLang="en-US" sz="3600" b="1" i="1" dirty="0"/>
              <a:t>Chapter 12</a:t>
            </a:r>
            <a:r>
              <a:rPr lang="en-US" altLang="en-US" sz="3600" i="1" dirty="0"/>
              <a:t/>
            </a:r>
            <a:br>
              <a:rPr lang="en-US" altLang="en-US" sz="3600" i="1" dirty="0"/>
            </a:br>
            <a:endParaRPr lang="en-US" altLang="en-US" sz="3600" b="1" dirty="0"/>
          </a:p>
        </p:txBody>
      </p:sp>
      <p:sp>
        <p:nvSpPr>
          <p:cNvPr id="7171" name="Rectangle 3">
            <a:extLst>
              <a:ext uri="{FF2B5EF4-FFF2-40B4-BE49-F238E27FC236}">
                <a16:creationId xmlns="" xmlns:a16="http://schemas.microsoft.com/office/drawing/2014/main" id="{02AE2E08-0EC3-8F48-BF51-B42DE78ECAB2}"/>
              </a:ext>
            </a:extLst>
          </p:cNvPr>
          <p:cNvSpPr>
            <a:spLocks noGrp="1" noChangeArrowheads="1"/>
          </p:cNvSpPr>
          <p:nvPr>
            <p:ph type="subTitle" idx="1"/>
          </p:nvPr>
        </p:nvSpPr>
        <p:spPr>
          <a:xfrm>
            <a:off x="698500" y="3352800"/>
            <a:ext cx="7747000" cy="738664"/>
          </a:xfrm>
        </p:spPr>
        <p:txBody>
          <a:bodyPr/>
          <a:lstStyle/>
          <a:p>
            <a:pPr eaLnBrk="1" hangingPunct="1">
              <a:lnSpc>
                <a:spcPct val="80000"/>
              </a:lnSpc>
            </a:pPr>
            <a:r>
              <a:rPr lang="en-US" altLang="en-US" sz="3000" i="1" dirty="0">
                <a:solidFill>
                  <a:schemeClr val="tx1"/>
                </a:solidFill>
              </a:rPr>
              <a:t>Mobile Device Forensics and the Internet of Anything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 xmlns:a16="http://schemas.microsoft.com/office/drawing/2014/main" id="{EEA4AE60-F27F-D44D-9E1E-34E83AB997E3}"/>
              </a:ext>
            </a:extLst>
          </p:cNvPr>
          <p:cNvSpPr>
            <a:spLocks noGrp="1" noChangeArrowheads="1"/>
          </p:cNvSpPr>
          <p:nvPr>
            <p:ph idx="1"/>
          </p:nvPr>
        </p:nvSpPr>
        <p:spPr/>
        <p:txBody>
          <a:bodyPr/>
          <a:lstStyle/>
          <a:p>
            <a:pPr eaLnBrk="1" hangingPunct="1"/>
            <a:r>
              <a:rPr lang="en-US" altLang="en-US"/>
              <a:t>Main components used for communication:</a:t>
            </a:r>
          </a:p>
          <a:p>
            <a:pPr lvl="1" eaLnBrk="1" hangingPunct="1"/>
            <a:r>
              <a:rPr lang="en-US" altLang="en-US" i="1"/>
              <a:t>Base transceiver station (BTS)</a:t>
            </a:r>
          </a:p>
          <a:p>
            <a:pPr lvl="1" eaLnBrk="1" hangingPunct="1"/>
            <a:r>
              <a:rPr lang="en-US" altLang="en-US" i="1"/>
              <a:t>Base station controller (BSC)</a:t>
            </a:r>
          </a:p>
          <a:p>
            <a:pPr lvl="1" eaLnBrk="1" hangingPunct="1"/>
            <a:r>
              <a:rPr lang="en-US" altLang="en-US" i="1"/>
              <a:t>Mobile switching center (MSC)</a:t>
            </a:r>
          </a:p>
        </p:txBody>
      </p:sp>
      <p:sp>
        <p:nvSpPr>
          <p:cNvPr id="17411" name="Rectangle 4">
            <a:extLst>
              <a:ext uri="{FF2B5EF4-FFF2-40B4-BE49-F238E27FC236}">
                <a16:creationId xmlns="" xmlns:a16="http://schemas.microsoft.com/office/drawing/2014/main" id="{6609CFB9-9C39-5E45-8BFE-DF60278DFB06}"/>
              </a:ext>
            </a:extLst>
          </p:cNvPr>
          <p:cNvSpPr>
            <a:spLocks noGrp="1" noChangeArrowheads="1"/>
          </p:cNvSpPr>
          <p:nvPr>
            <p:ph type="title"/>
          </p:nvPr>
        </p:nvSpPr>
        <p:spPr>
          <a:xfrm>
            <a:off x="762000" y="319383"/>
            <a:ext cx="8026400" cy="470898"/>
          </a:xfrm>
        </p:spPr>
        <p:txBody>
          <a:bodyPr/>
          <a:lstStyle/>
          <a:p>
            <a:pPr eaLnBrk="1" hangingPunct="1"/>
            <a:r>
              <a:rPr lang="en-US" altLang="en-US" dirty="0"/>
              <a:t>Mobile Phone Basics </a:t>
            </a:r>
            <a:r>
              <a:rPr lang="en-US" altLang="en-US" dirty="0" smtClean="0"/>
              <a:t>(5 </a:t>
            </a:r>
            <a:r>
              <a:rPr lang="en-US" altLang="en-US" dirty="0"/>
              <a:t>of </a:t>
            </a:r>
            <a:r>
              <a:rPr lang="en-US" altLang="en-US" dirty="0" smtClean="0"/>
              <a:t>5)</a:t>
            </a:r>
            <a:endParaRPr lang="en-US" altLang="en-US" dirty="0"/>
          </a:p>
        </p:txBody>
      </p:sp>
      <p:sp>
        <p:nvSpPr>
          <p:cNvPr id="4" name="Footer Placeholder 3">
            <a:extLst>
              <a:ext uri="{FF2B5EF4-FFF2-40B4-BE49-F238E27FC236}">
                <a16:creationId xmlns="" xmlns:a16="http://schemas.microsoft.com/office/drawing/2014/main" id="{9CC2F072-1C51-9941-B862-D053FDAD0996}"/>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 xmlns:a16="http://schemas.microsoft.com/office/drawing/2014/main" id="{2CEE7DB0-0660-D146-87EC-0C2FE9B94C20}"/>
              </a:ext>
            </a:extLst>
          </p:cNvPr>
          <p:cNvSpPr>
            <a:spLocks noGrp="1" noChangeArrowheads="1"/>
          </p:cNvSpPr>
          <p:nvPr>
            <p:ph idx="1"/>
          </p:nvPr>
        </p:nvSpPr>
        <p:spPr>
          <a:xfrm>
            <a:off x="365125" y="1538288"/>
            <a:ext cx="8415338" cy="2420663"/>
          </a:xfrm>
        </p:spPr>
        <p:txBody>
          <a:bodyPr/>
          <a:lstStyle/>
          <a:p>
            <a:pPr eaLnBrk="1" hangingPunct="1"/>
            <a:r>
              <a:rPr lang="en-US" altLang="en-US" dirty="0"/>
              <a:t>Mobile devices can range from simple phones to </a:t>
            </a:r>
            <a:r>
              <a:rPr lang="en-US" altLang="en-US" b="1" dirty="0"/>
              <a:t>smartphones</a:t>
            </a:r>
            <a:r>
              <a:rPr lang="en-US" altLang="en-US" dirty="0"/>
              <a:t>, tablets, and smartwatches</a:t>
            </a:r>
            <a:endParaRPr lang="en-US" altLang="en-US" b="1" dirty="0"/>
          </a:p>
          <a:p>
            <a:pPr eaLnBrk="1" hangingPunct="1"/>
            <a:r>
              <a:rPr lang="en-US" altLang="en-US" dirty="0"/>
              <a:t>Hardware components</a:t>
            </a:r>
          </a:p>
          <a:p>
            <a:pPr lvl="1" eaLnBrk="1" hangingPunct="1"/>
            <a:r>
              <a:rPr lang="en-US" altLang="en-US" dirty="0"/>
              <a:t>Microprocessor, ROM, RAM, a digital signal processor, a radio module, a microphone and speaker, hardware interfaces, and an LCD display</a:t>
            </a:r>
          </a:p>
          <a:p>
            <a:pPr eaLnBrk="1" hangingPunct="1"/>
            <a:r>
              <a:rPr lang="en-US" altLang="en-US" dirty="0"/>
              <a:t>Most basic phones have a proprietary OS</a:t>
            </a:r>
          </a:p>
          <a:p>
            <a:pPr lvl="1" eaLnBrk="1" hangingPunct="1"/>
            <a:r>
              <a:rPr lang="en-US" altLang="en-US" dirty="0"/>
              <a:t>Although smartphones use the same OSs as PCs</a:t>
            </a:r>
          </a:p>
        </p:txBody>
      </p:sp>
      <p:sp>
        <p:nvSpPr>
          <p:cNvPr id="18435" name="Rectangle 2">
            <a:extLst>
              <a:ext uri="{FF2B5EF4-FFF2-40B4-BE49-F238E27FC236}">
                <a16:creationId xmlns="" xmlns:a16="http://schemas.microsoft.com/office/drawing/2014/main" id="{8809563D-12BD-3D4F-A55D-CE6CACC70D4A}"/>
              </a:ext>
            </a:extLst>
          </p:cNvPr>
          <p:cNvSpPr>
            <a:spLocks noGrp="1" noChangeArrowheads="1"/>
          </p:cNvSpPr>
          <p:nvPr>
            <p:ph type="title"/>
          </p:nvPr>
        </p:nvSpPr>
        <p:spPr>
          <a:xfrm>
            <a:off x="762000" y="319383"/>
            <a:ext cx="8026400" cy="470898"/>
          </a:xfrm>
        </p:spPr>
        <p:txBody>
          <a:bodyPr/>
          <a:lstStyle/>
          <a:p>
            <a:pPr eaLnBrk="1" hangingPunct="1"/>
            <a:r>
              <a:rPr lang="en-US" altLang="en-US" dirty="0"/>
              <a:t>Inside Mobile Devices (1 of 5)</a:t>
            </a:r>
          </a:p>
        </p:txBody>
      </p:sp>
      <p:sp>
        <p:nvSpPr>
          <p:cNvPr id="4" name="Footer Placeholder 3">
            <a:extLst>
              <a:ext uri="{FF2B5EF4-FFF2-40B4-BE49-F238E27FC236}">
                <a16:creationId xmlns="" xmlns:a16="http://schemas.microsoft.com/office/drawing/2014/main" id="{DCC579B9-1156-F94A-91E3-9D759F7BCCE4}"/>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 xmlns:a16="http://schemas.microsoft.com/office/drawing/2014/main" id="{AB2C1DE0-6EAF-3F4C-8970-18CBD450CE53}"/>
              </a:ext>
            </a:extLst>
          </p:cNvPr>
          <p:cNvSpPr>
            <a:spLocks noGrp="1" noChangeArrowheads="1"/>
          </p:cNvSpPr>
          <p:nvPr>
            <p:ph idx="1"/>
          </p:nvPr>
        </p:nvSpPr>
        <p:spPr/>
        <p:txBody>
          <a:bodyPr/>
          <a:lstStyle/>
          <a:p>
            <a:pPr eaLnBrk="1" hangingPunct="1"/>
            <a:r>
              <a:rPr lang="en-US" altLang="en-US"/>
              <a:t>Phones store system data in </a:t>
            </a:r>
            <a:r>
              <a:rPr lang="en-US" altLang="en-US" b="1"/>
              <a:t>electronically erasable programmable read-only memory (EEPROM)</a:t>
            </a:r>
          </a:p>
          <a:p>
            <a:pPr lvl="1" eaLnBrk="1" hangingPunct="1"/>
            <a:r>
              <a:rPr lang="en-US" altLang="en-US"/>
              <a:t>Enables service providers to reprogram phones without having to physically access memory chips</a:t>
            </a:r>
          </a:p>
          <a:p>
            <a:pPr eaLnBrk="1" hangingPunct="1"/>
            <a:r>
              <a:rPr lang="en-US" altLang="en-US"/>
              <a:t>OS is stored in ROM</a:t>
            </a:r>
          </a:p>
          <a:p>
            <a:pPr lvl="1" eaLnBrk="1" hangingPunct="1"/>
            <a:r>
              <a:rPr lang="en-US" altLang="en-US"/>
              <a:t>Nonvolatile memory</a:t>
            </a:r>
          </a:p>
          <a:p>
            <a:pPr lvl="1" eaLnBrk="1" hangingPunct="1"/>
            <a:r>
              <a:rPr lang="en-US" altLang="en-US"/>
              <a:t>Available even if the phone loses power</a:t>
            </a:r>
          </a:p>
        </p:txBody>
      </p:sp>
      <p:sp>
        <p:nvSpPr>
          <p:cNvPr id="19459" name="Rectangle 2">
            <a:extLst>
              <a:ext uri="{FF2B5EF4-FFF2-40B4-BE49-F238E27FC236}">
                <a16:creationId xmlns="" xmlns:a16="http://schemas.microsoft.com/office/drawing/2014/main" id="{98FC48B8-4021-224D-8088-705480593356}"/>
              </a:ext>
            </a:extLst>
          </p:cNvPr>
          <p:cNvSpPr>
            <a:spLocks noGrp="1" noChangeArrowheads="1"/>
          </p:cNvSpPr>
          <p:nvPr>
            <p:ph type="title"/>
          </p:nvPr>
        </p:nvSpPr>
        <p:spPr>
          <a:xfrm>
            <a:off x="762000" y="319383"/>
            <a:ext cx="8026400" cy="470898"/>
          </a:xfrm>
        </p:spPr>
        <p:txBody>
          <a:bodyPr/>
          <a:lstStyle/>
          <a:p>
            <a:pPr eaLnBrk="1" hangingPunct="1"/>
            <a:r>
              <a:rPr lang="en-US" altLang="en-US" dirty="0"/>
              <a:t>Inside Mobile Devices (2 of 5)</a:t>
            </a:r>
          </a:p>
        </p:txBody>
      </p:sp>
      <p:sp>
        <p:nvSpPr>
          <p:cNvPr id="4" name="Footer Placeholder 3">
            <a:extLst>
              <a:ext uri="{FF2B5EF4-FFF2-40B4-BE49-F238E27FC236}">
                <a16:creationId xmlns="" xmlns:a16="http://schemas.microsoft.com/office/drawing/2014/main" id="{1603AD86-C386-1B4D-AF2C-FC1597C846B7}"/>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 xmlns:a16="http://schemas.microsoft.com/office/drawing/2014/main" id="{BF6ED30F-D164-E24B-ABB3-AB9403D12A70}"/>
              </a:ext>
            </a:extLst>
          </p:cNvPr>
          <p:cNvSpPr>
            <a:spLocks noGrp="1" noChangeArrowheads="1"/>
          </p:cNvSpPr>
          <p:nvPr>
            <p:ph idx="1"/>
          </p:nvPr>
        </p:nvSpPr>
        <p:spPr>
          <a:xfrm>
            <a:off x="365125" y="1538288"/>
            <a:ext cx="8415338" cy="2837700"/>
          </a:xfrm>
        </p:spPr>
        <p:txBody>
          <a:bodyPr/>
          <a:lstStyle/>
          <a:p>
            <a:pPr eaLnBrk="1" hangingPunct="1"/>
            <a:r>
              <a:rPr lang="en-US" altLang="en-US" dirty="0"/>
              <a:t>Personal digital assistants (PDAs) have been mostly replaced by iPods, iPads, and other mobile devices</a:t>
            </a:r>
          </a:p>
          <a:p>
            <a:pPr eaLnBrk="1" hangingPunct="1"/>
            <a:r>
              <a:rPr lang="en-US" altLang="en-US" dirty="0"/>
              <a:t>Their use has shifted to more specific markets</a:t>
            </a:r>
          </a:p>
          <a:p>
            <a:pPr lvl="1" eaLnBrk="1" hangingPunct="1"/>
            <a:r>
              <a:rPr lang="en-US" altLang="en-US" dirty="0"/>
              <a:t>Such as medical or industrial PDAs</a:t>
            </a:r>
          </a:p>
          <a:p>
            <a:pPr eaLnBrk="1" hangingPunct="1"/>
            <a:r>
              <a:rPr lang="en-US" altLang="en-US" dirty="0"/>
              <a:t>Peripheral memory cards used with PDAs:</a:t>
            </a:r>
          </a:p>
          <a:p>
            <a:pPr lvl="1" eaLnBrk="1" hangingPunct="1"/>
            <a:r>
              <a:rPr lang="en-US" altLang="en-US" i="1" dirty="0"/>
              <a:t>Compact Flash (CF)</a:t>
            </a:r>
          </a:p>
          <a:p>
            <a:pPr lvl="1" eaLnBrk="1" hangingPunct="1"/>
            <a:r>
              <a:rPr lang="en-US" altLang="en-US" i="1" dirty="0"/>
              <a:t>MultiMediaCard (MMC)</a:t>
            </a:r>
          </a:p>
          <a:p>
            <a:pPr lvl="1" eaLnBrk="1" hangingPunct="1"/>
            <a:r>
              <a:rPr lang="en-US" altLang="en-US" i="1" dirty="0"/>
              <a:t>Secure Digital (SD)</a:t>
            </a:r>
          </a:p>
        </p:txBody>
      </p:sp>
      <p:sp>
        <p:nvSpPr>
          <p:cNvPr id="20483" name="Rectangle 2">
            <a:extLst>
              <a:ext uri="{FF2B5EF4-FFF2-40B4-BE49-F238E27FC236}">
                <a16:creationId xmlns="" xmlns:a16="http://schemas.microsoft.com/office/drawing/2014/main" id="{B91691A4-D1C2-0D4E-B3FE-E5CEB5DECCA8}"/>
              </a:ext>
            </a:extLst>
          </p:cNvPr>
          <p:cNvSpPr>
            <a:spLocks noGrp="1" noChangeArrowheads="1"/>
          </p:cNvSpPr>
          <p:nvPr>
            <p:ph type="title"/>
          </p:nvPr>
        </p:nvSpPr>
        <p:spPr>
          <a:xfrm>
            <a:off x="762000" y="319383"/>
            <a:ext cx="8026400" cy="470898"/>
          </a:xfrm>
        </p:spPr>
        <p:txBody>
          <a:bodyPr/>
          <a:lstStyle/>
          <a:p>
            <a:pPr eaLnBrk="1" hangingPunct="1"/>
            <a:r>
              <a:rPr lang="en-US" altLang="en-US" dirty="0"/>
              <a:t>Inside Mobile Devices (3 of 5)</a:t>
            </a:r>
          </a:p>
        </p:txBody>
      </p:sp>
      <p:sp>
        <p:nvSpPr>
          <p:cNvPr id="4" name="Footer Placeholder 3">
            <a:extLst>
              <a:ext uri="{FF2B5EF4-FFF2-40B4-BE49-F238E27FC236}">
                <a16:creationId xmlns="" xmlns:a16="http://schemas.microsoft.com/office/drawing/2014/main" id="{9B2E40BC-DBC0-734E-B0B6-2C808482C568}"/>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 xmlns:a16="http://schemas.microsoft.com/office/drawing/2014/main" id="{7824D6FD-5C78-274F-970D-D497B8B83C98}"/>
              </a:ext>
            </a:extLst>
          </p:cNvPr>
          <p:cNvSpPr>
            <a:spLocks noGrp="1" noChangeArrowheads="1"/>
          </p:cNvSpPr>
          <p:nvPr>
            <p:ph idx="1"/>
          </p:nvPr>
        </p:nvSpPr>
        <p:spPr>
          <a:xfrm>
            <a:off x="365125" y="1538288"/>
            <a:ext cx="8415338" cy="2311402"/>
          </a:xfrm>
        </p:spPr>
        <p:txBody>
          <a:bodyPr/>
          <a:lstStyle/>
          <a:p>
            <a:pPr eaLnBrk="1" hangingPunct="1"/>
            <a:r>
              <a:rPr lang="en-US" altLang="en-US" b="1" dirty="0"/>
              <a:t>Subscriber identity module (SIM) cards</a:t>
            </a:r>
          </a:p>
          <a:p>
            <a:pPr lvl="1" eaLnBrk="1" hangingPunct="1"/>
            <a:r>
              <a:rPr lang="en-US" altLang="en-US" dirty="0"/>
              <a:t>Found most commonly in GSM devices</a:t>
            </a:r>
          </a:p>
          <a:p>
            <a:pPr lvl="1" eaLnBrk="1" hangingPunct="1"/>
            <a:r>
              <a:rPr lang="en-US" altLang="en-US" dirty="0"/>
              <a:t>Consist of a microprocessor and internal memory</a:t>
            </a:r>
          </a:p>
          <a:p>
            <a:pPr lvl="1" eaLnBrk="1" hangingPunct="1"/>
            <a:r>
              <a:rPr lang="en-US" altLang="en-US" dirty="0"/>
              <a:t>GSM refers to mobile phones as “mobile stations” and divides a station into two parts:</a:t>
            </a:r>
          </a:p>
          <a:p>
            <a:pPr lvl="2" eaLnBrk="1" hangingPunct="1"/>
            <a:r>
              <a:rPr lang="en-US" altLang="en-US" dirty="0"/>
              <a:t>The SIM card and the mobile equipment (ME)</a:t>
            </a:r>
          </a:p>
          <a:p>
            <a:pPr lvl="1" eaLnBrk="1" hangingPunct="1"/>
            <a:r>
              <a:rPr lang="en-US" altLang="en-US" dirty="0"/>
              <a:t>SIM cards come in three sizes</a:t>
            </a:r>
          </a:p>
          <a:p>
            <a:pPr lvl="1" eaLnBrk="1" hangingPunct="1"/>
            <a:r>
              <a:rPr lang="en-US" altLang="en-US" dirty="0"/>
              <a:t>Portability of information makes SIM cards versatile</a:t>
            </a:r>
          </a:p>
        </p:txBody>
      </p:sp>
      <p:sp>
        <p:nvSpPr>
          <p:cNvPr id="21507" name="Rectangle 2">
            <a:extLst>
              <a:ext uri="{FF2B5EF4-FFF2-40B4-BE49-F238E27FC236}">
                <a16:creationId xmlns="" xmlns:a16="http://schemas.microsoft.com/office/drawing/2014/main" id="{AF86FB6C-5B4B-8B4B-9C72-AC1E9A4D854E}"/>
              </a:ext>
            </a:extLst>
          </p:cNvPr>
          <p:cNvSpPr>
            <a:spLocks noGrp="1" noChangeArrowheads="1"/>
          </p:cNvSpPr>
          <p:nvPr>
            <p:ph type="title"/>
          </p:nvPr>
        </p:nvSpPr>
        <p:spPr>
          <a:xfrm>
            <a:off x="762000" y="319383"/>
            <a:ext cx="8026400" cy="470898"/>
          </a:xfrm>
        </p:spPr>
        <p:txBody>
          <a:bodyPr/>
          <a:lstStyle/>
          <a:p>
            <a:pPr eaLnBrk="1" hangingPunct="1"/>
            <a:r>
              <a:rPr lang="en-US" altLang="en-US" dirty="0"/>
              <a:t>Inside Mobile Devices (4 of 5)</a:t>
            </a:r>
          </a:p>
        </p:txBody>
      </p:sp>
      <p:sp>
        <p:nvSpPr>
          <p:cNvPr id="4" name="Footer Placeholder 3">
            <a:extLst>
              <a:ext uri="{FF2B5EF4-FFF2-40B4-BE49-F238E27FC236}">
                <a16:creationId xmlns="" xmlns:a16="http://schemas.microsoft.com/office/drawing/2014/main" id="{B708C777-0268-4B41-922F-3B887B5339DC}"/>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 xmlns:a16="http://schemas.microsoft.com/office/drawing/2014/main" id="{DB309FA9-E435-E743-90C8-D8014042217A}"/>
              </a:ext>
            </a:extLst>
          </p:cNvPr>
          <p:cNvSpPr>
            <a:spLocks noGrp="1" noChangeArrowheads="1"/>
          </p:cNvSpPr>
          <p:nvPr>
            <p:ph idx="1"/>
          </p:nvPr>
        </p:nvSpPr>
        <p:spPr>
          <a:xfrm>
            <a:off x="365125" y="1538288"/>
            <a:ext cx="8415338" cy="2034403"/>
          </a:xfrm>
        </p:spPr>
        <p:txBody>
          <a:bodyPr/>
          <a:lstStyle/>
          <a:p>
            <a:pPr eaLnBrk="1" hangingPunct="1"/>
            <a:r>
              <a:rPr lang="en-US" altLang="en-US" b="1" dirty="0"/>
              <a:t>Subscriber identity module (SIM) cards</a:t>
            </a:r>
            <a:r>
              <a:rPr lang="en-US" altLang="en-US" dirty="0"/>
              <a:t> (cont’d)</a:t>
            </a:r>
          </a:p>
          <a:p>
            <a:pPr lvl="1" eaLnBrk="1" hangingPunct="1"/>
            <a:r>
              <a:rPr lang="en-US" altLang="en-US" dirty="0"/>
              <a:t>The SIM card is necessary for the ME to work and serves these additional purposes:</a:t>
            </a:r>
          </a:p>
          <a:p>
            <a:pPr lvl="2" eaLnBrk="1" hangingPunct="1"/>
            <a:r>
              <a:rPr lang="en-US" altLang="en-US" dirty="0"/>
              <a:t>Identifies the subscriber to the network</a:t>
            </a:r>
          </a:p>
          <a:p>
            <a:pPr lvl="2" eaLnBrk="1" hangingPunct="1"/>
            <a:r>
              <a:rPr lang="en-US" altLang="en-US" dirty="0"/>
              <a:t>Stores service-related information</a:t>
            </a:r>
          </a:p>
          <a:p>
            <a:pPr lvl="2" eaLnBrk="1" hangingPunct="1"/>
            <a:r>
              <a:rPr lang="en-US" altLang="en-US" dirty="0"/>
              <a:t>Can be used to back up the device</a:t>
            </a:r>
          </a:p>
          <a:p>
            <a:pPr eaLnBrk="1" hangingPunct="1"/>
            <a:r>
              <a:rPr lang="en-US" altLang="en-US" dirty="0"/>
              <a:t>Many phones now include SD cards for external storage</a:t>
            </a:r>
          </a:p>
        </p:txBody>
      </p:sp>
      <p:sp>
        <p:nvSpPr>
          <p:cNvPr id="22531" name="Rectangle 2">
            <a:extLst>
              <a:ext uri="{FF2B5EF4-FFF2-40B4-BE49-F238E27FC236}">
                <a16:creationId xmlns="" xmlns:a16="http://schemas.microsoft.com/office/drawing/2014/main" id="{634CDB6E-9DB1-1A4A-B82A-E1DC731ACCCF}"/>
              </a:ext>
            </a:extLst>
          </p:cNvPr>
          <p:cNvSpPr>
            <a:spLocks noGrp="1" noChangeArrowheads="1"/>
          </p:cNvSpPr>
          <p:nvPr>
            <p:ph type="title"/>
          </p:nvPr>
        </p:nvSpPr>
        <p:spPr>
          <a:xfrm>
            <a:off x="762000" y="319383"/>
            <a:ext cx="8026400" cy="470898"/>
          </a:xfrm>
        </p:spPr>
        <p:txBody>
          <a:bodyPr/>
          <a:lstStyle/>
          <a:p>
            <a:pPr eaLnBrk="1" hangingPunct="1"/>
            <a:r>
              <a:rPr lang="en-US" altLang="en-US" dirty="0"/>
              <a:t>Inside Mobile Devices (5 of 5)</a:t>
            </a:r>
          </a:p>
        </p:txBody>
      </p:sp>
      <p:sp>
        <p:nvSpPr>
          <p:cNvPr id="4" name="Footer Placeholder 3">
            <a:extLst>
              <a:ext uri="{FF2B5EF4-FFF2-40B4-BE49-F238E27FC236}">
                <a16:creationId xmlns="" xmlns:a16="http://schemas.microsoft.com/office/drawing/2014/main" id="{D7801017-EBC6-B942-A213-56E6AE0DD03C}"/>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 xmlns:a16="http://schemas.microsoft.com/office/drawing/2014/main" id="{33CFC006-40D1-5440-8B1B-1A481A350C82}"/>
              </a:ext>
            </a:extLst>
          </p:cNvPr>
          <p:cNvSpPr>
            <a:spLocks noGrp="1" noChangeArrowheads="1"/>
          </p:cNvSpPr>
          <p:nvPr>
            <p:ph idx="1"/>
          </p:nvPr>
        </p:nvSpPr>
        <p:spPr/>
        <p:txBody>
          <a:bodyPr/>
          <a:lstStyle/>
          <a:p>
            <a:pPr eaLnBrk="1" hangingPunct="1"/>
            <a:r>
              <a:rPr lang="en-US" altLang="en-US"/>
              <a:t>The main concerns with mobile devices are loss of power, synchronization with cloud services, and remote wiping</a:t>
            </a:r>
          </a:p>
          <a:p>
            <a:pPr eaLnBrk="1" hangingPunct="1"/>
            <a:r>
              <a:rPr lang="en-US" altLang="en-US"/>
              <a:t>All mobile devices have volatile memory</a:t>
            </a:r>
          </a:p>
          <a:p>
            <a:pPr lvl="1" eaLnBrk="1" hangingPunct="1"/>
            <a:r>
              <a:rPr lang="en-US" altLang="en-US"/>
              <a:t>Making sure they don’t lose power before you can retrieve RAM data is critical</a:t>
            </a:r>
          </a:p>
          <a:p>
            <a:pPr eaLnBrk="1" hangingPunct="1"/>
            <a:r>
              <a:rPr lang="en-US" altLang="en-US"/>
              <a:t>Mobile device attached to a PC via a USB cable should be disconnected from the PC immediately</a:t>
            </a:r>
          </a:p>
          <a:p>
            <a:pPr lvl="1" eaLnBrk="1" hangingPunct="1"/>
            <a:r>
              <a:rPr lang="en-US" altLang="en-US"/>
              <a:t>Helps prevent synchronization that might occur automatically and overwrite data</a:t>
            </a:r>
          </a:p>
        </p:txBody>
      </p:sp>
      <p:sp>
        <p:nvSpPr>
          <p:cNvPr id="23555" name="Rectangle 2">
            <a:extLst>
              <a:ext uri="{FF2B5EF4-FFF2-40B4-BE49-F238E27FC236}">
                <a16:creationId xmlns="" xmlns:a16="http://schemas.microsoft.com/office/drawing/2014/main" id="{C663A6EF-807D-B340-B063-BB59BDA6FE35}"/>
              </a:ext>
            </a:extLst>
          </p:cNvPr>
          <p:cNvSpPr>
            <a:spLocks noGrp="1" noChangeArrowheads="1"/>
          </p:cNvSpPr>
          <p:nvPr>
            <p:ph type="title"/>
          </p:nvPr>
        </p:nvSpPr>
        <p:spPr>
          <a:xfrm>
            <a:off x="762000" y="81849"/>
            <a:ext cx="8026400" cy="945965"/>
          </a:xfrm>
        </p:spPr>
        <p:txBody>
          <a:bodyPr/>
          <a:lstStyle/>
          <a:p>
            <a:pPr eaLnBrk="1" hangingPunct="1"/>
            <a:r>
              <a:rPr lang="en-US" altLang="en-US" dirty="0"/>
              <a:t>Understanding Acquisition Procedures for Mobile Devices (1 of 7)</a:t>
            </a:r>
          </a:p>
        </p:txBody>
      </p:sp>
      <p:sp>
        <p:nvSpPr>
          <p:cNvPr id="4" name="Footer Placeholder 3">
            <a:extLst>
              <a:ext uri="{FF2B5EF4-FFF2-40B4-BE49-F238E27FC236}">
                <a16:creationId xmlns="" xmlns:a16="http://schemas.microsoft.com/office/drawing/2014/main" id="{6AFA005B-2A0D-5446-818B-214C9AD74144}"/>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3">
            <a:extLst>
              <a:ext uri="{FF2B5EF4-FFF2-40B4-BE49-F238E27FC236}">
                <a16:creationId xmlns="" xmlns:a16="http://schemas.microsoft.com/office/drawing/2014/main" id="{ED5730DD-6974-1147-8E11-1C4434B4EBE5}"/>
              </a:ext>
            </a:extLst>
          </p:cNvPr>
          <p:cNvSpPr>
            <a:spLocks noGrp="1" noChangeArrowheads="1"/>
          </p:cNvSpPr>
          <p:nvPr>
            <p:ph idx="1"/>
          </p:nvPr>
        </p:nvSpPr>
        <p:spPr>
          <a:xfrm>
            <a:off x="365125" y="1538288"/>
            <a:ext cx="8415338" cy="2991588"/>
          </a:xfrm>
        </p:spPr>
        <p:txBody>
          <a:bodyPr rtlCol="0"/>
          <a:lstStyle/>
          <a:p>
            <a:pPr eaLnBrk="1" fontAlgn="auto" hangingPunct="1">
              <a:spcAft>
                <a:spcPts val="0"/>
              </a:spcAft>
              <a:defRPr/>
            </a:pPr>
            <a:r>
              <a:rPr lang="en-US" altLang="en-US" dirty="0">
                <a:solidFill>
                  <a:schemeClr val="tx1">
                    <a:lumMod val="75000"/>
                    <a:lumOff val="25000"/>
                  </a:schemeClr>
                </a:solidFill>
              </a:rPr>
              <a:t>Depending on the warrant or subpoena, the time of seizure might be relevant</a:t>
            </a:r>
          </a:p>
          <a:p>
            <a:pPr eaLnBrk="1" fontAlgn="auto" hangingPunct="1">
              <a:spcAft>
                <a:spcPts val="0"/>
              </a:spcAft>
              <a:defRPr/>
            </a:pPr>
            <a:r>
              <a:rPr lang="en-US" altLang="en-US" dirty="0">
                <a:solidFill>
                  <a:schemeClr val="tx1">
                    <a:lumMod val="75000"/>
                    <a:lumOff val="25000"/>
                  </a:schemeClr>
                </a:solidFill>
              </a:rPr>
              <a:t>Messages might be received on the mobile device after seizure</a:t>
            </a:r>
          </a:p>
          <a:p>
            <a:pPr eaLnBrk="1" fontAlgn="auto" hangingPunct="1">
              <a:spcAft>
                <a:spcPts val="0"/>
              </a:spcAft>
              <a:defRPr/>
            </a:pPr>
            <a:r>
              <a:rPr lang="en-US" altLang="en-US" dirty="0">
                <a:solidFill>
                  <a:schemeClr val="tx1">
                    <a:lumMod val="75000"/>
                    <a:lumOff val="25000"/>
                  </a:schemeClr>
                </a:solidFill>
              </a:rPr>
              <a:t>Isolate the device from incoming signals with one of the following options:</a:t>
            </a:r>
          </a:p>
          <a:p>
            <a:pPr lvl="1" eaLnBrk="1" fontAlgn="auto" hangingPunct="1">
              <a:spcAft>
                <a:spcPts val="0"/>
              </a:spcAft>
              <a:defRPr/>
            </a:pPr>
            <a:r>
              <a:rPr lang="en-US" altLang="en-US" dirty="0">
                <a:solidFill>
                  <a:schemeClr val="tx1">
                    <a:lumMod val="75000"/>
                    <a:lumOff val="25000"/>
                  </a:schemeClr>
                </a:solidFill>
              </a:rPr>
              <a:t>Place the device in airplane mode</a:t>
            </a:r>
          </a:p>
          <a:p>
            <a:pPr lvl="1" eaLnBrk="1" fontAlgn="auto" hangingPunct="1">
              <a:spcAft>
                <a:spcPts val="0"/>
              </a:spcAft>
              <a:defRPr/>
            </a:pPr>
            <a:r>
              <a:rPr lang="en-US" altLang="en-US" dirty="0">
                <a:solidFill>
                  <a:schemeClr val="tx1">
                    <a:lumMod val="75000"/>
                    <a:lumOff val="25000"/>
                  </a:schemeClr>
                </a:solidFill>
              </a:rPr>
              <a:t>Place the device in a paint can</a:t>
            </a:r>
          </a:p>
          <a:p>
            <a:pPr lvl="1" eaLnBrk="1" fontAlgn="auto" hangingPunct="1">
              <a:spcAft>
                <a:spcPts val="0"/>
              </a:spcAft>
              <a:defRPr/>
            </a:pPr>
            <a:r>
              <a:rPr lang="en-US" altLang="en-US" dirty="0">
                <a:solidFill>
                  <a:schemeClr val="tx1">
                    <a:lumMod val="75000"/>
                    <a:lumOff val="25000"/>
                  </a:schemeClr>
                </a:solidFill>
              </a:rPr>
              <a:t>Use a Faraday bag</a:t>
            </a:r>
          </a:p>
          <a:p>
            <a:pPr lvl="1" eaLnBrk="1" fontAlgn="auto" hangingPunct="1">
              <a:spcAft>
                <a:spcPts val="0"/>
              </a:spcAft>
              <a:defRPr/>
            </a:pPr>
            <a:r>
              <a:rPr lang="en-US" altLang="en-US" dirty="0">
                <a:solidFill>
                  <a:schemeClr val="tx1">
                    <a:lumMod val="75000"/>
                    <a:lumOff val="25000"/>
                  </a:schemeClr>
                </a:solidFill>
              </a:rPr>
              <a:t>Turn the device off</a:t>
            </a:r>
          </a:p>
          <a:p>
            <a:pPr marL="0" indent="0" eaLnBrk="1" fontAlgn="auto" hangingPunct="1">
              <a:spcAft>
                <a:spcPts val="0"/>
              </a:spcAft>
              <a:buFontTx/>
              <a:buNone/>
              <a:defRPr/>
            </a:pPr>
            <a:endParaRPr lang="en-US" altLang="en-US" b="1" dirty="0">
              <a:solidFill>
                <a:schemeClr val="tx1">
                  <a:lumMod val="75000"/>
                  <a:lumOff val="25000"/>
                </a:schemeClr>
              </a:solidFill>
            </a:endParaRPr>
          </a:p>
        </p:txBody>
      </p:sp>
      <p:sp>
        <p:nvSpPr>
          <p:cNvPr id="24579" name="Rectangle 2">
            <a:extLst>
              <a:ext uri="{FF2B5EF4-FFF2-40B4-BE49-F238E27FC236}">
                <a16:creationId xmlns="" xmlns:a16="http://schemas.microsoft.com/office/drawing/2014/main" id="{0BFF50F5-22C8-2F48-B51A-46454237A188}"/>
              </a:ext>
            </a:extLst>
          </p:cNvPr>
          <p:cNvSpPr>
            <a:spLocks noGrp="1" noChangeArrowheads="1"/>
          </p:cNvSpPr>
          <p:nvPr>
            <p:ph type="title"/>
          </p:nvPr>
        </p:nvSpPr>
        <p:spPr>
          <a:xfrm>
            <a:off x="762000" y="81849"/>
            <a:ext cx="8026400" cy="945965"/>
          </a:xfrm>
        </p:spPr>
        <p:txBody>
          <a:bodyPr/>
          <a:lstStyle/>
          <a:p>
            <a:pPr eaLnBrk="1" hangingPunct="1"/>
            <a:r>
              <a:rPr lang="en-US" altLang="en-US" dirty="0"/>
              <a:t>Understanding Acquisition Procedures for Mobile Devices (2 of 7)</a:t>
            </a:r>
          </a:p>
        </p:txBody>
      </p:sp>
      <p:sp>
        <p:nvSpPr>
          <p:cNvPr id="4" name="Footer Placeholder 3">
            <a:extLst>
              <a:ext uri="{FF2B5EF4-FFF2-40B4-BE49-F238E27FC236}">
                <a16:creationId xmlns="" xmlns:a16="http://schemas.microsoft.com/office/drawing/2014/main" id="{13A11E23-D5FB-D34E-9EBB-945532B781D2}"/>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 xmlns:a16="http://schemas.microsoft.com/office/drawing/2014/main" id="{41F9567F-53AA-644F-997D-FA97590B05AE}"/>
              </a:ext>
            </a:extLst>
          </p:cNvPr>
          <p:cNvSpPr>
            <a:spLocks noGrp="1" noChangeArrowheads="1"/>
          </p:cNvSpPr>
          <p:nvPr>
            <p:ph idx="1"/>
          </p:nvPr>
        </p:nvSpPr>
        <p:spPr/>
        <p:txBody>
          <a:bodyPr/>
          <a:lstStyle/>
          <a:p>
            <a:pPr eaLnBrk="1" hangingPunct="1"/>
            <a:r>
              <a:rPr lang="en-US" altLang="en-US"/>
              <a:t>The drawback of using these isolating options is that the mobile device is put into roaming mode</a:t>
            </a:r>
          </a:p>
          <a:p>
            <a:pPr lvl="1" eaLnBrk="1" hangingPunct="1"/>
            <a:r>
              <a:rPr lang="en-US" altLang="en-US"/>
              <a:t>Accelerates battery drainage</a:t>
            </a:r>
          </a:p>
          <a:p>
            <a:pPr eaLnBrk="1" hangingPunct="1"/>
            <a:r>
              <a:rPr lang="en-US" altLang="en-US"/>
              <a:t>SANS DFIR Forensics recommends:</a:t>
            </a:r>
          </a:p>
          <a:p>
            <a:pPr lvl="1" eaLnBrk="1" hangingPunct="1"/>
            <a:r>
              <a:rPr lang="en-US" altLang="en-US"/>
              <a:t>If device is on and unlocked - isolate it from the network, disable the screen lock, remove passcode</a:t>
            </a:r>
          </a:p>
          <a:p>
            <a:pPr lvl="1" eaLnBrk="1" hangingPunct="1"/>
            <a:r>
              <a:rPr lang="en-US" altLang="en-US"/>
              <a:t>If device is on and locked - what you can do varies depending on the type of device</a:t>
            </a:r>
          </a:p>
          <a:p>
            <a:pPr lvl="1" eaLnBrk="1" hangingPunct="1"/>
            <a:r>
              <a:rPr lang="en-US" altLang="en-US"/>
              <a:t>If device is off - attempt a physical static acquisition and turn the device on</a:t>
            </a:r>
          </a:p>
        </p:txBody>
      </p:sp>
      <p:sp>
        <p:nvSpPr>
          <p:cNvPr id="25603" name="Rectangle 2">
            <a:extLst>
              <a:ext uri="{FF2B5EF4-FFF2-40B4-BE49-F238E27FC236}">
                <a16:creationId xmlns="" xmlns:a16="http://schemas.microsoft.com/office/drawing/2014/main" id="{50F39264-976C-DD4C-A1E3-DA23B99EF4AA}"/>
              </a:ext>
            </a:extLst>
          </p:cNvPr>
          <p:cNvSpPr>
            <a:spLocks noGrp="1" noChangeArrowheads="1"/>
          </p:cNvSpPr>
          <p:nvPr>
            <p:ph type="title"/>
          </p:nvPr>
        </p:nvSpPr>
        <p:spPr>
          <a:xfrm>
            <a:off x="762000" y="81849"/>
            <a:ext cx="8026400" cy="945965"/>
          </a:xfrm>
        </p:spPr>
        <p:txBody>
          <a:bodyPr/>
          <a:lstStyle/>
          <a:p>
            <a:pPr eaLnBrk="1" hangingPunct="1"/>
            <a:r>
              <a:rPr lang="en-US" altLang="en-US" dirty="0"/>
              <a:t>Understanding Acquisition Procedures for Mobile Devices (3 of 7)</a:t>
            </a:r>
          </a:p>
        </p:txBody>
      </p:sp>
      <p:sp>
        <p:nvSpPr>
          <p:cNvPr id="4" name="Footer Placeholder 3">
            <a:extLst>
              <a:ext uri="{FF2B5EF4-FFF2-40B4-BE49-F238E27FC236}">
                <a16:creationId xmlns="" xmlns:a16="http://schemas.microsoft.com/office/drawing/2014/main" id="{094E02C2-B1F0-744B-886A-B5262D7213DD}"/>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a:extLst>
              <a:ext uri="{FF2B5EF4-FFF2-40B4-BE49-F238E27FC236}">
                <a16:creationId xmlns="" xmlns:a16="http://schemas.microsoft.com/office/drawing/2014/main" id="{4C3EFE52-83A4-1240-891F-ED80EB9DF8A9}"/>
              </a:ext>
            </a:extLst>
          </p:cNvPr>
          <p:cNvSpPr>
            <a:spLocks noGrp="1" noChangeArrowheads="1"/>
          </p:cNvSpPr>
          <p:nvPr>
            <p:ph idx="1"/>
          </p:nvPr>
        </p:nvSpPr>
        <p:spPr/>
        <p:txBody>
          <a:bodyPr/>
          <a:lstStyle/>
          <a:p>
            <a:pPr eaLnBrk="1" hangingPunct="1"/>
            <a:r>
              <a:rPr lang="en-US" altLang="en-US"/>
              <a:t>Check these areas in the forensics lab :</a:t>
            </a:r>
          </a:p>
          <a:p>
            <a:pPr lvl="1" eaLnBrk="1" hangingPunct="1"/>
            <a:r>
              <a:rPr lang="en-US" altLang="en-US"/>
              <a:t>Internal memory</a:t>
            </a:r>
          </a:p>
          <a:p>
            <a:pPr lvl="1" eaLnBrk="1" hangingPunct="1"/>
            <a:r>
              <a:rPr lang="en-US" altLang="en-US"/>
              <a:t>SIM card</a:t>
            </a:r>
          </a:p>
          <a:p>
            <a:pPr lvl="1" eaLnBrk="1" hangingPunct="1"/>
            <a:r>
              <a:rPr lang="en-US" altLang="en-US"/>
              <a:t>Removable or external memory cards</a:t>
            </a:r>
          </a:p>
          <a:p>
            <a:pPr lvl="1" eaLnBrk="1" hangingPunct="1"/>
            <a:r>
              <a:rPr lang="en-US" altLang="en-US"/>
              <a:t>Network provider</a:t>
            </a:r>
          </a:p>
          <a:p>
            <a:pPr eaLnBrk="1" hangingPunct="1"/>
            <a:r>
              <a:rPr lang="en-US" altLang="en-US"/>
              <a:t>Checking network provider requires a search warrant or subpoena</a:t>
            </a:r>
          </a:p>
          <a:p>
            <a:pPr lvl="1" eaLnBrk="1" hangingPunct="1"/>
            <a:r>
              <a:rPr lang="en-US" altLang="en-US"/>
              <a:t>A new complication has surfaced because backups might be stored in a cloud provided by the carrier or third party</a:t>
            </a:r>
          </a:p>
        </p:txBody>
      </p:sp>
      <p:sp>
        <p:nvSpPr>
          <p:cNvPr id="26627" name="Rectangle 2">
            <a:extLst>
              <a:ext uri="{FF2B5EF4-FFF2-40B4-BE49-F238E27FC236}">
                <a16:creationId xmlns="" xmlns:a16="http://schemas.microsoft.com/office/drawing/2014/main" id="{2166E050-A8E5-8549-BA69-B63BCF7D9857}"/>
              </a:ext>
            </a:extLst>
          </p:cNvPr>
          <p:cNvSpPr>
            <a:spLocks noGrp="1" noChangeArrowheads="1"/>
          </p:cNvSpPr>
          <p:nvPr>
            <p:ph type="title"/>
          </p:nvPr>
        </p:nvSpPr>
        <p:spPr>
          <a:xfrm>
            <a:off x="762000" y="81849"/>
            <a:ext cx="8026400" cy="945965"/>
          </a:xfrm>
        </p:spPr>
        <p:txBody>
          <a:bodyPr/>
          <a:lstStyle/>
          <a:p>
            <a:pPr eaLnBrk="1" hangingPunct="1"/>
            <a:r>
              <a:rPr lang="en-US" altLang="en-US" dirty="0"/>
              <a:t>Understanding Acquisition Procedures for Mobile Devices (4 of 7)</a:t>
            </a:r>
          </a:p>
        </p:txBody>
      </p:sp>
      <p:sp>
        <p:nvSpPr>
          <p:cNvPr id="4" name="Footer Placeholder 3">
            <a:extLst>
              <a:ext uri="{FF2B5EF4-FFF2-40B4-BE49-F238E27FC236}">
                <a16:creationId xmlns="" xmlns:a16="http://schemas.microsoft.com/office/drawing/2014/main" id="{00832AA3-D43F-2149-B1F7-F14960311353}"/>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 xmlns:a16="http://schemas.microsoft.com/office/drawing/2014/main" id="{AC2E5807-5F9E-3C4D-A699-AC3BFE61312D}"/>
              </a:ext>
            </a:extLst>
          </p:cNvPr>
          <p:cNvSpPr>
            <a:spLocks noGrp="1" noChangeArrowheads="1"/>
          </p:cNvSpPr>
          <p:nvPr>
            <p:ph idx="1"/>
          </p:nvPr>
        </p:nvSpPr>
        <p:spPr>
          <a:xfrm>
            <a:off x="365125" y="1538288"/>
            <a:ext cx="8415338" cy="1477328"/>
          </a:xfrm>
        </p:spPr>
        <p:txBody>
          <a:bodyPr/>
          <a:lstStyle/>
          <a:p>
            <a:pPr eaLnBrk="1" hangingPunct="1"/>
            <a:r>
              <a:rPr lang="en-US" altLang="en-US" dirty="0"/>
              <a:t>Explain the basic concepts of mobile device forensics</a:t>
            </a:r>
          </a:p>
          <a:p>
            <a:pPr eaLnBrk="1" hangingPunct="1"/>
            <a:r>
              <a:rPr lang="en-US" altLang="en-US" dirty="0"/>
              <a:t>Describe procedures for acquiring data from mobile devices</a:t>
            </a:r>
          </a:p>
          <a:p>
            <a:pPr eaLnBrk="1" hangingPunct="1"/>
            <a:r>
              <a:rPr lang="en-US" altLang="en-US" dirty="0"/>
              <a:t>Summarize the challenges of forensic acquisitions of data stored on Internet of Anything devices</a:t>
            </a:r>
          </a:p>
        </p:txBody>
      </p:sp>
      <p:sp>
        <p:nvSpPr>
          <p:cNvPr id="8195" name="Rectangle 2">
            <a:extLst>
              <a:ext uri="{FF2B5EF4-FFF2-40B4-BE49-F238E27FC236}">
                <a16:creationId xmlns="" xmlns:a16="http://schemas.microsoft.com/office/drawing/2014/main" id="{AB37EC64-1011-844F-90FA-042293DEE117}"/>
              </a:ext>
            </a:extLst>
          </p:cNvPr>
          <p:cNvSpPr>
            <a:spLocks noGrp="1" noChangeArrowheads="1"/>
          </p:cNvSpPr>
          <p:nvPr>
            <p:ph type="title"/>
          </p:nvPr>
        </p:nvSpPr>
        <p:spPr>
          <a:xfrm>
            <a:off x="762000" y="406400"/>
            <a:ext cx="8026400" cy="296863"/>
          </a:xfrm>
        </p:spPr>
        <p:txBody>
          <a:bodyPr/>
          <a:lstStyle/>
          <a:p>
            <a:pPr eaLnBrk="1" hangingPunct="1"/>
            <a:r>
              <a:rPr lang="en-US" altLang="en-US"/>
              <a:t>Objectives</a:t>
            </a:r>
          </a:p>
        </p:txBody>
      </p:sp>
      <p:sp>
        <p:nvSpPr>
          <p:cNvPr id="4" name="Footer Placeholder 3">
            <a:extLst>
              <a:ext uri="{FF2B5EF4-FFF2-40B4-BE49-F238E27FC236}">
                <a16:creationId xmlns="" xmlns:a16="http://schemas.microsoft.com/office/drawing/2014/main" id="{5E966C61-BD31-F843-AB15-70E695F89A7B}"/>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 xmlns:a16="http://schemas.microsoft.com/office/drawing/2014/main" id="{55042F56-0641-1144-83C2-B5ECF3980EFC}"/>
              </a:ext>
            </a:extLst>
          </p:cNvPr>
          <p:cNvSpPr>
            <a:spLocks noGrp="1" noChangeArrowheads="1"/>
          </p:cNvSpPr>
          <p:nvPr>
            <p:ph idx="1"/>
          </p:nvPr>
        </p:nvSpPr>
        <p:spPr/>
        <p:txBody>
          <a:bodyPr/>
          <a:lstStyle/>
          <a:p>
            <a:pPr eaLnBrk="1" hangingPunct="1"/>
            <a:r>
              <a:rPr lang="en-US" altLang="en-US"/>
              <a:t>Due to the growing problem of mobile devices being stolen, service providers have started using remote wiping to remove a user’s personal information stored on a stolen device</a:t>
            </a:r>
          </a:p>
          <a:p>
            <a:pPr eaLnBrk="1" hangingPunct="1"/>
            <a:r>
              <a:rPr lang="en-US" altLang="en-US"/>
              <a:t>Memory storage on a mobile device is usually a combination of volatile and nonvolatile memory</a:t>
            </a:r>
          </a:p>
          <a:p>
            <a:pPr eaLnBrk="1" hangingPunct="1"/>
            <a:r>
              <a:rPr lang="en-US" altLang="en-US"/>
              <a:t>The file system for a SIM card is a hierarchical structure</a:t>
            </a:r>
          </a:p>
        </p:txBody>
      </p:sp>
      <p:sp>
        <p:nvSpPr>
          <p:cNvPr id="27651" name="Rectangle 2">
            <a:extLst>
              <a:ext uri="{FF2B5EF4-FFF2-40B4-BE49-F238E27FC236}">
                <a16:creationId xmlns="" xmlns:a16="http://schemas.microsoft.com/office/drawing/2014/main" id="{14124BF5-0802-3348-A7F8-1A6EC0F2680C}"/>
              </a:ext>
            </a:extLst>
          </p:cNvPr>
          <p:cNvSpPr>
            <a:spLocks noGrp="1" noChangeArrowheads="1"/>
          </p:cNvSpPr>
          <p:nvPr>
            <p:ph type="title"/>
          </p:nvPr>
        </p:nvSpPr>
        <p:spPr>
          <a:xfrm>
            <a:off x="762000" y="81849"/>
            <a:ext cx="8026400" cy="945965"/>
          </a:xfrm>
        </p:spPr>
        <p:txBody>
          <a:bodyPr/>
          <a:lstStyle/>
          <a:p>
            <a:pPr eaLnBrk="1" hangingPunct="1"/>
            <a:r>
              <a:rPr lang="en-US" altLang="en-US" dirty="0"/>
              <a:t>Understanding Acquisition Procedures for Mobile Devices (5 of 7)</a:t>
            </a:r>
          </a:p>
        </p:txBody>
      </p:sp>
      <p:sp>
        <p:nvSpPr>
          <p:cNvPr id="4" name="Footer Placeholder 3">
            <a:extLst>
              <a:ext uri="{FF2B5EF4-FFF2-40B4-BE49-F238E27FC236}">
                <a16:creationId xmlns="" xmlns:a16="http://schemas.microsoft.com/office/drawing/2014/main" id="{F130BCFC-82ED-2A47-94D0-A307F3821B5A}"/>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descr="The s I m file structure consists of m f in the first level. The second level consists of d f g s m, d f d c s 1800, d f telecom, and e f. In the third level, each d f consists of two e fs.">
            <a:extLst>
              <a:ext uri="{FF2B5EF4-FFF2-40B4-BE49-F238E27FC236}">
                <a16:creationId xmlns="" xmlns:a16="http://schemas.microsoft.com/office/drawing/2014/main" id="{27BAD49E-FD57-2248-B6DA-486ADFB5D62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0" y="1978897"/>
            <a:ext cx="4725988" cy="3308194"/>
          </a:xfrm>
        </p:spPr>
      </p:pic>
      <p:sp>
        <p:nvSpPr>
          <p:cNvPr id="28675" name="Rectangle 2">
            <a:extLst>
              <a:ext uri="{FF2B5EF4-FFF2-40B4-BE49-F238E27FC236}">
                <a16:creationId xmlns="" xmlns:a16="http://schemas.microsoft.com/office/drawing/2014/main" id="{98C36536-DDB0-2947-AD0E-78999A8BF4F1}"/>
              </a:ext>
            </a:extLst>
          </p:cNvPr>
          <p:cNvSpPr>
            <a:spLocks noGrp="1" noChangeArrowheads="1"/>
          </p:cNvSpPr>
          <p:nvPr>
            <p:ph type="title"/>
          </p:nvPr>
        </p:nvSpPr>
        <p:spPr>
          <a:xfrm>
            <a:off x="762000" y="81849"/>
            <a:ext cx="8026400" cy="945965"/>
          </a:xfrm>
        </p:spPr>
        <p:txBody>
          <a:bodyPr/>
          <a:lstStyle/>
          <a:p>
            <a:pPr eaLnBrk="1" hangingPunct="1"/>
            <a:r>
              <a:rPr lang="en-US" altLang="en-US" dirty="0"/>
              <a:t>Understanding Acquisition Procedures for Mobile Devices (6 of 7)</a:t>
            </a:r>
          </a:p>
        </p:txBody>
      </p:sp>
      <p:sp>
        <p:nvSpPr>
          <p:cNvPr id="4" name="Footer Placeholder 3">
            <a:extLst>
              <a:ext uri="{FF2B5EF4-FFF2-40B4-BE49-F238E27FC236}">
                <a16:creationId xmlns="" xmlns:a16="http://schemas.microsoft.com/office/drawing/2014/main" id="{6B02C1DF-649A-FA4D-AAEA-81848499F014}"/>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 xmlns:a16="http://schemas.microsoft.com/office/drawing/2014/main" id="{856B05F6-5BA2-EF4E-A647-1BA47F0F850C}"/>
              </a:ext>
            </a:extLst>
          </p:cNvPr>
          <p:cNvSpPr>
            <a:spLocks noGrp="1" noChangeArrowheads="1"/>
          </p:cNvSpPr>
          <p:nvPr>
            <p:ph idx="1"/>
          </p:nvPr>
        </p:nvSpPr>
        <p:spPr/>
        <p:txBody>
          <a:bodyPr/>
          <a:lstStyle/>
          <a:p>
            <a:pPr eaLnBrk="1" hangingPunct="1"/>
            <a:r>
              <a:rPr lang="en-US" altLang="en-US"/>
              <a:t>Information that can be retrieved falls into four categories:</a:t>
            </a:r>
          </a:p>
          <a:p>
            <a:pPr lvl="1" eaLnBrk="1" hangingPunct="1"/>
            <a:r>
              <a:rPr lang="en-US" altLang="en-US"/>
              <a:t>Service-related data, such as identifiers for the SIM card and the subscriber</a:t>
            </a:r>
          </a:p>
          <a:p>
            <a:pPr lvl="1" eaLnBrk="1" hangingPunct="1"/>
            <a:r>
              <a:rPr lang="en-US" altLang="en-US"/>
              <a:t>Call data, such as numbers dialed</a:t>
            </a:r>
          </a:p>
          <a:p>
            <a:pPr lvl="1" eaLnBrk="1" hangingPunct="1"/>
            <a:r>
              <a:rPr lang="en-US" altLang="en-US"/>
              <a:t>Message information</a:t>
            </a:r>
          </a:p>
          <a:p>
            <a:pPr lvl="1" eaLnBrk="1" hangingPunct="1"/>
            <a:r>
              <a:rPr lang="en-US" altLang="en-US"/>
              <a:t>Location information</a:t>
            </a:r>
          </a:p>
          <a:p>
            <a:pPr eaLnBrk="1" hangingPunct="1"/>
            <a:r>
              <a:rPr lang="en-US" altLang="en-US"/>
              <a:t>If power has been lost, PINs or other access codes might be required to view files</a:t>
            </a:r>
          </a:p>
        </p:txBody>
      </p:sp>
      <p:sp>
        <p:nvSpPr>
          <p:cNvPr id="29699" name="Rectangle 2">
            <a:extLst>
              <a:ext uri="{FF2B5EF4-FFF2-40B4-BE49-F238E27FC236}">
                <a16:creationId xmlns="" xmlns:a16="http://schemas.microsoft.com/office/drawing/2014/main" id="{348EEF98-E2DA-0A45-8B8A-42B170C537DE}"/>
              </a:ext>
            </a:extLst>
          </p:cNvPr>
          <p:cNvSpPr>
            <a:spLocks noGrp="1" noChangeArrowheads="1"/>
          </p:cNvSpPr>
          <p:nvPr>
            <p:ph type="title"/>
          </p:nvPr>
        </p:nvSpPr>
        <p:spPr>
          <a:xfrm>
            <a:off x="762000" y="81849"/>
            <a:ext cx="8026400" cy="945965"/>
          </a:xfrm>
        </p:spPr>
        <p:txBody>
          <a:bodyPr/>
          <a:lstStyle/>
          <a:p>
            <a:pPr eaLnBrk="1" hangingPunct="1"/>
            <a:r>
              <a:rPr lang="en-US" altLang="en-US" dirty="0"/>
              <a:t>Understanding Acquisition Procedures for Mobile Devices (7 of 7)</a:t>
            </a:r>
          </a:p>
        </p:txBody>
      </p:sp>
      <p:sp>
        <p:nvSpPr>
          <p:cNvPr id="4" name="Footer Placeholder 3">
            <a:extLst>
              <a:ext uri="{FF2B5EF4-FFF2-40B4-BE49-F238E27FC236}">
                <a16:creationId xmlns="" xmlns:a16="http://schemas.microsoft.com/office/drawing/2014/main" id="{A9F9EB9D-7A9A-C141-A41B-D943C419BD90}"/>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 xmlns:a16="http://schemas.microsoft.com/office/drawing/2014/main" id="{4C3D8B53-17FE-4C49-BD1E-4AF0E5256DDA}"/>
              </a:ext>
            </a:extLst>
          </p:cNvPr>
          <p:cNvSpPr>
            <a:spLocks noGrp="1" noChangeArrowheads="1"/>
          </p:cNvSpPr>
          <p:nvPr>
            <p:ph idx="1"/>
          </p:nvPr>
        </p:nvSpPr>
        <p:spPr/>
        <p:txBody>
          <a:bodyPr/>
          <a:lstStyle/>
          <a:p>
            <a:pPr eaLnBrk="1" hangingPunct="1"/>
            <a:r>
              <a:rPr lang="en-US" altLang="en-US"/>
              <a:t>Mobile forensics is an evolving science</a:t>
            </a:r>
          </a:p>
          <a:p>
            <a:pPr eaLnBrk="1" hangingPunct="1"/>
            <a:r>
              <a:rPr lang="en-US" altLang="en-US"/>
              <a:t>Biggest challenge is dealing with constantly changing phone models</a:t>
            </a:r>
          </a:p>
          <a:p>
            <a:pPr eaLnBrk="1" hangingPunct="1"/>
            <a:r>
              <a:rPr lang="en-US" altLang="en-US"/>
              <a:t>Procedures for working with mobile forensics software:</a:t>
            </a:r>
          </a:p>
          <a:p>
            <a:pPr lvl="1" eaLnBrk="1" hangingPunct="1"/>
            <a:r>
              <a:rPr lang="en-US" altLang="en-US"/>
              <a:t>Identify the mobile device</a:t>
            </a:r>
          </a:p>
          <a:p>
            <a:pPr lvl="1" eaLnBrk="1" hangingPunct="1"/>
            <a:r>
              <a:rPr lang="en-US" altLang="en-US"/>
              <a:t>Make sure you have installed the mobile device forensics software</a:t>
            </a:r>
          </a:p>
          <a:p>
            <a:pPr lvl="1" eaLnBrk="1" hangingPunct="1"/>
            <a:r>
              <a:rPr lang="en-US" altLang="en-US"/>
              <a:t>Attach the phone to power and connect cables</a:t>
            </a:r>
          </a:p>
          <a:p>
            <a:pPr lvl="1" eaLnBrk="1" hangingPunct="1"/>
            <a:r>
              <a:rPr lang="en-US" altLang="en-US"/>
              <a:t>Start the forensics software and download information</a:t>
            </a:r>
          </a:p>
        </p:txBody>
      </p:sp>
      <p:sp>
        <p:nvSpPr>
          <p:cNvPr id="30723" name="Rectangle 2">
            <a:extLst>
              <a:ext uri="{FF2B5EF4-FFF2-40B4-BE49-F238E27FC236}">
                <a16:creationId xmlns="" xmlns:a16="http://schemas.microsoft.com/office/drawing/2014/main" id="{EE140EF8-2DDB-3246-8487-D682DF9C15E0}"/>
              </a:ext>
            </a:extLst>
          </p:cNvPr>
          <p:cNvSpPr>
            <a:spLocks noGrp="1" noChangeArrowheads="1"/>
          </p:cNvSpPr>
          <p:nvPr>
            <p:ph type="title"/>
          </p:nvPr>
        </p:nvSpPr>
        <p:spPr>
          <a:xfrm>
            <a:off x="762000" y="319383"/>
            <a:ext cx="8026400" cy="470898"/>
          </a:xfrm>
        </p:spPr>
        <p:txBody>
          <a:bodyPr/>
          <a:lstStyle/>
          <a:p>
            <a:pPr eaLnBrk="1" hangingPunct="1"/>
            <a:r>
              <a:rPr lang="en-US" altLang="en-US" dirty="0"/>
              <a:t>Mobile Forensics Equipment (1 of 6)</a:t>
            </a:r>
          </a:p>
        </p:txBody>
      </p:sp>
      <p:sp>
        <p:nvSpPr>
          <p:cNvPr id="4" name="Footer Placeholder 3">
            <a:extLst>
              <a:ext uri="{FF2B5EF4-FFF2-40B4-BE49-F238E27FC236}">
                <a16:creationId xmlns="" xmlns:a16="http://schemas.microsoft.com/office/drawing/2014/main" id="{CA0546DA-80ED-644E-9A4F-98BA2A95FD24}"/>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 xmlns:a16="http://schemas.microsoft.com/office/drawing/2014/main" id="{C6A03482-0F5A-D24B-8910-B56013194B98}"/>
              </a:ext>
            </a:extLst>
          </p:cNvPr>
          <p:cNvSpPr>
            <a:spLocks noGrp="1" noChangeArrowheads="1"/>
          </p:cNvSpPr>
          <p:nvPr>
            <p:ph idx="1"/>
          </p:nvPr>
        </p:nvSpPr>
        <p:spPr>
          <a:xfrm>
            <a:off x="365125" y="1538288"/>
            <a:ext cx="8415338" cy="2586862"/>
          </a:xfrm>
        </p:spPr>
        <p:txBody>
          <a:bodyPr/>
          <a:lstStyle/>
          <a:p>
            <a:pPr eaLnBrk="1" hangingPunct="1"/>
            <a:r>
              <a:rPr lang="en-US" altLang="en-US" dirty="0"/>
              <a:t>SIM card readers</a:t>
            </a:r>
          </a:p>
          <a:p>
            <a:pPr lvl="1" eaLnBrk="1" hangingPunct="1"/>
            <a:r>
              <a:rPr lang="en-US" altLang="en-US" dirty="0"/>
              <a:t>A combination hardware/software device used to access the SIM card</a:t>
            </a:r>
          </a:p>
          <a:p>
            <a:pPr lvl="1" eaLnBrk="1" hangingPunct="1"/>
            <a:r>
              <a:rPr lang="en-US" altLang="en-US" dirty="0"/>
              <a:t>You need to be in a forensics lab equipped with appropriate antistatic devices</a:t>
            </a:r>
          </a:p>
          <a:p>
            <a:pPr lvl="1" eaLnBrk="1" hangingPunct="1"/>
            <a:r>
              <a:rPr lang="en-US" altLang="en-US" dirty="0"/>
              <a:t>General procedure is as follows:</a:t>
            </a:r>
          </a:p>
          <a:p>
            <a:pPr lvl="2" eaLnBrk="1" hangingPunct="1"/>
            <a:r>
              <a:rPr lang="en-US" altLang="en-US" dirty="0"/>
              <a:t>Remove the device’s back panel</a:t>
            </a:r>
          </a:p>
          <a:p>
            <a:pPr lvl="2" eaLnBrk="1" hangingPunct="1"/>
            <a:r>
              <a:rPr lang="en-US" altLang="en-US" dirty="0"/>
              <a:t>Remove the battery</a:t>
            </a:r>
          </a:p>
          <a:p>
            <a:pPr lvl="2" eaLnBrk="1" hangingPunct="1"/>
            <a:r>
              <a:rPr lang="en-US" altLang="en-US" dirty="0"/>
              <a:t>Remove the SIM card from holder</a:t>
            </a:r>
          </a:p>
          <a:p>
            <a:pPr lvl="2" eaLnBrk="1" hangingPunct="1"/>
            <a:r>
              <a:rPr lang="en-US" altLang="en-US" dirty="0"/>
              <a:t>Insert the SIM card into the card reader</a:t>
            </a:r>
          </a:p>
        </p:txBody>
      </p:sp>
      <p:sp>
        <p:nvSpPr>
          <p:cNvPr id="31747" name="Rectangle 2">
            <a:extLst>
              <a:ext uri="{FF2B5EF4-FFF2-40B4-BE49-F238E27FC236}">
                <a16:creationId xmlns="" xmlns:a16="http://schemas.microsoft.com/office/drawing/2014/main" id="{2F10F44C-2BEE-C143-971E-DCB21A12ECB4}"/>
              </a:ext>
            </a:extLst>
          </p:cNvPr>
          <p:cNvSpPr>
            <a:spLocks noGrp="1" noChangeArrowheads="1"/>
          </p:cNvSpPr>
          <p:nvPr>
            <p:ph type="title"/>
          </p:nvPr>
        </p:nvSpPr>
        <p:spPr>
          <a:xfrm>
            <a:off x="762000" y="319383"/>
            <a:ext cx="8026400" cy="470898"/>
          </a:xfrm>
        </p:spPr>
        <p:txBody>
          <a:bodyPr/>
          <a:lstStyle/>
          <a:p>
            <a:pPr eaLnBrk="1" hangingPunct="1"/>
            <a:r>
              <a:rPr lang="en-US" altLang="en-US" dirty="0"/>
              <a:t>Mobile Forensics Equipment (2 of 6)</a:t>
            </a:r>
          </a:p>
        </p:txBody>
      </p:sp>
      <p:sp>
        <p:nvSpPr>
          <p:cNvPr id="4" name="Footer Placeholder 3">
            <a:extLst>
              <a:ext uri="{FF2B5EF4-FFF2-40B4-BE49-F238E27FC236}">
                <a16:creationId xmlns="" xmlns:a16="http://schemas.microsoft.com/office/drawing/2014/main" id="{37E80E8D-0D9D-F74B-A343-EE1ED04452CB}"/>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a:extLst>
              <a:ext uri="{FF2B5EF4-FFF2-40B4-BE49-F238E27FC236}">
                <a16:creationId xmlns="" xmlns:a16="http://schemas.microsoft.com/office/drawing/2014/main" id="{920F2F5E-C299-2046-A146-3B04AD086679}"/>
              </a:ext>
            </a:extLst>
          </p:cNvPr>
          <p:cNvSpPr>
            <a:spLocks noGrp="1" noChangeArrowheads="1"/>
          </p:cNvSpPr>
          <p:nvPr>
            <p:ph idx="1"/>
          </p:nvPr>
        </p:nvSpPr>
        <p:spPr>
          <a:xfrm>
            <a:off x="365125" y="1538288"/>
            <a:ext cx="8415338" cy="2736134"/>
          </a:xfrm>
        </p:spPr>
        <p:txBody>
          <a:bodyPr/>
          <a:lstStyle/>
          <a:p>
            <a:pPr eaLnBrk="1" hangingPunct="1"/>
            <a:r>
              <a:rPr lang="en-US" altLang="en-US" dirty="0"/>
              <a:t>SIM card readers (cont’d)</a:t>
            </a:r>
          </a:p>
          <a:p>
            <a:pPr lvl="1" eaLnBrk="1" hangingPunct="1"/>
            <a:r>
              <a:rPr lang="en-US" altLang="en-US" dirty="0"/>
              <a:t>A variety of SIM card readers are available</a:t>
            </a:r>
          </a:p>
          <a:p>
            <a:pPr lvl="2" eaLnBrk="1" hangingPunct="1"/>
            <a:r>
              <a:rPr lang="en-US" altLang="en-US" dirty="0"/>
              <a:t>Some are forensically sound and some are not</a:t>
            </a:r>
          </a:p>
          <a:p>
            <a:pPr lvl="1" eaLnBrk="1" hangingPunct="1"/>
            <a:r>
              <a:rPr lang="en-US" altLang="en-US" dirty="0"/>
              <a:t>Documenting messages that haven’t been read yet is critical</a:t>
            </a:r>
          </a:p>
          <a:p>
            <a:pPr lvl="2" eaLnBrk="1" hangingPunct="1"/>
            <a:r>
              <a:rPr lang="en-US" altLang="en-US" dirty="0"/>
              <a:t>Use a tool that takes pictures of each screen</a:t>
            </a:r>
          </a:p>
          <a:p>
            <a:pPr eaLnBrk="1" hangingPunct="1"/>
            <a:r>
              <a:rPr lang="en-US" altLang="en-US" dirty="0"/>
              <a:t>Mobile phone forensics tools and methods</a:t>
            </a:r>
          </a:p>
          <a:p>
            <a:pPr lvl="1" eaLnBrk="1" hangingPunct="1"/>
            <a:r>
              <a:rPr lang="en-US" altLang="en-US" dirty="0" err="1"/>
              <a:t>AccessData</a:t>
            </a:r>
            <a:r>
              <a:rPr lang="en-US" altLang="en-US" dirty="0"/>
              <a:t> FTK Imager</a:t>
            </a:r>
          </a:p>
          <a:p>
            <a:pPr lvl="1" eaLnBrk="1" hangingPunct="1"/>
            <a:r>
              <a:rPr lang="es-EC" altLang="en-US" dirty="0"/>
              <a:t>MacLockPick 3.0</a:t>
            </a:r>
            <a:endParaRPr lang="en-US" altLang="en-US" dirty="0"/>
          </a:p>
        </p:txBody>
      </p:sp>
      <p:sp>
        <p:nvSpPr>
          <p:cNvPr id="32771" name="Rectangle 2">
            <a:extLst>
              <a:ext uri="{FF2B5EF4-FFF2-40B4-BE49-F238E27FC236}">
                <a16:creationId xmlns="" xmlns:a16="http://schemas.microsoft.com/office/drawing/2014/main" id="{4E89AA24-FEB8-6446-830E-EDFE0C3F324B}"/>
              </a:ext>
            </a:extLst>
          </p:cNvPr>
          <p:cNvSpPr>
            <a:spLocks noGrp="1" noChangeArrowheads="1"/>
          </p:cNvSpPr>
          <p:nvPr>
            <p:ph type="title"/>
          </p:nvPr>
        </p:nvSpPr>
        <p:spPr>
          <a:xfrm>
            <a:off x="762000" y="319383"/>
            <a:ext cx="8026400" cy="470898"/>
          </a:xfrm>
        </p:spPr>
        <p:txBody>
          <a:bodyPr/>
          <a:lstStyle/>
          <a:p>
            <a:pPr eaLnBrk="1" hangingPunct="1"/>
            <a:r>
              <a:rPr lang="en-US" altLang="en-US" dirty="0"/>
              <a:t>Mobile Forensics Equipment (3 of 6)</a:t>
            </a:r>
          </a:p>
        </p:txBody>
      </p:sp>
      <p:sp>
        <p:nvSpPr>
          <p:cNvPr id="4" name="Footer Placeholder 3">
            <a:extLst>
              <a:ext uri="{FF2B5EF4-FFF2-40B4-BE49-F238E27FC236}">
                <a16:creationId xmlns="" xmlns:a16="http://schemas.microsoft.com/office/drawing/2014/main" id="{0B9378F4-7749-8A4C-A302-61C83527FB98}"/>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 xmlns:a16="http://schemas.microsoft.com/office/drawing/2014/main" id="{9BF09744-A1B6-F144-9CB1-99EAC01EA4CC}"/>
              </a:ext>
            </a:extLst>
          </p:cNvPr>
          <p:cNvSpPr>
            <a:spLocks noGrp="1" noChangeArrowheads="1"/>
          </p:cNvSpPr>
          <p:nvPr>
            <p:ph idx="1"/>
          </p:nvPr>
        </p:nvSpPr>
        <p:spPr>
          <a:xfrm>
            <a:off x="365125" y="1538288"/>
            <a:ext cx="8415338" cy="2332946"/>
          </a:xfrm>
        </p:spPr>
        <p:txBody>
          <a:bodyPr/>
          <a:lstStyle/>
          <a:p>
            <a:pPr eaLnBrk="1" hangingPunct="1"/>
            <a:r>
              <a:rPr lang="en-US" altLang="en-US" dirty="0"/>
              <a:t>NIST guidelines list six types of mobile forensics methods:</a:t>
            </a:r>
          </a:p>
          <a:p>
            <a:pPr lvl="1" eaLnBrk="1" hangingPunct="1"/>
            <a:r>
              <a:rPr lang="en-US" altLang="en-US" dirty="0"/>
              <a:t>Manual extraction</a:t>
            </a:r>
          </a:p>
          <a:p>
            <a:pPr lvl="1" eaLnBrk="1" hangingPunct="1"/>
            <a:r>
              <a:rPr lang="en-US" altLang="en-US" dirty="0"/>
              <a:t>Logical extraction</a:t>
            </a:r>
          </a:p>
          <a:p>
            <a:pPr lvl="1" eaLnBrk="1" hangingPunct="1"/>
            <a:r>
              <a:rPr lang="en-US" altLang="en-US" dirty="0"/>
              <a:t>Physical extraction</a:t>
            </a:r>
          </a:p>
          <a:p>
            <a:pPr lvl="1" eaLnBrk="1" hangingPunct="1"/>
            <a:r>
              <a:rPr lang="en-US" altLang="en-US" dirty="0"/>
              <a:t>Hex dumping and Joint Test Action Group (JTAG) extraction</a:t>
            </a:r>
          </a:p>
          <a:p>
            <a:pPr lvl="1" eaLnBrk="1" hangingPunct="1"/>
            <a:r>
              <a:rPr lang="en-US" altLang="en-US" dirty="0"/>
              <a:t>Chip-off</a:t>
            </a:r>
          </a:p>
          <a:p>
            <a:pPr lvl="1" eaLnBrk="1" hangingPunct="1"/>
            <a:r>
              <a:rPr lang="en-US" altLang="en-US" dirty="0"/>
              <a:t>Micro read</a:t>
            </a:r>
          </a:p>
        </p:txBody>
      </p:sp>
      <p:sp>
        <p:nvSpPr>
          <p:cNvPr id="33795" name="Rectangle 2">
            <a:extLst>
              <a:ext uri="{FF2B5EF4-FFF2-40B4-BE49-F238E27FC236}">
                <a16:creationId xmlns="" xmlns:a16="http://schemas.microsoft.com/office/drawing/2014/main" id="{B1AFBD38-DA85-5A40-944C-E593232611A8}"/>
              </a:ext>
            </a:extLst>
          </p:cNvPr>
          <p:cNvSpPr>
            <a:spLocks noGrp="1" noChangeArrowheads="1"/>
          </p:cNvSpPr>
          <p:nvPr>
            <p:ph type="title"/>
          </p:nvPr>
        </p:nvSpPr>
        <p:spPr>
          <a:xfrm>
            <a:off x="762000" y="319383"/>
            <a:ext cx="8026400" cy="470898"/>
          </a:xfrm>
        </p:spPr>
        <p:txBody>
          <a:bodyPr/>
          <a:lstStyle/>
          <a:p>
            <a:pPr eaLnBrk="1" hangingPunct="1"/>
            <a:r>
              <a:rPr lang="en-US" altLang="en-US" dirty="0"/>
              <a:t>Mobile Forensics Equipment (4 of 6)</a:t>
            </a:r>
          </a:p>
        </p:txBody>
      </p:sp>
      <p:sp>
        <p:nvSpPr>
          <p:cNvPr id="4" name="Footer Placeholder 3">
            <a:extLst>
              <a:ext uri="{FF2B5EF4-FFF2-40B4-BE49-F238E27FC236}">
                <a16:creationId xmlns="" xmlns:a16="http://schemas.microsoft.com/office/drawing/2014/main" id="{9A527DA1-625F-E641-93AF-6169AB1FAD43}"/>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a:extLst>
              <a:ext uri="{FF2B5EF4-FFF2-40B4-BE49-F238E27FC236}">
                <a16:creationId xmlns="" xmlns:a16="http://schemas.microsoft.com/office/drawing/2014/main" id="{D65DB9C3-CE73-474A-8F1F-2D6CC442D5E3}"/>
              </a:ext>
            </a:extLst>
          </p:cNvPr>
          <p:cNvSpPr>
            <a:spLocks noGrp="1" noChangeArrowheads="1"/>
          </p:cNvSpPr>
          <p:nvPr>
            <p:ph idx="1"/>
          </p:nvPr>
        </p:nvSpPr>
        <p:spPr>
          <a:xfrm>
            <a:off x="365125" y="1538288"/>
            <a:ext cx="8415338" cy="3002360"/>
          </a:xfrm>
        </p:spPr>
        <p:txBody>
          <a:bodyPr/>
          <a:lstStyle/>
          <a:p>
            <a:pPr eaLnBrk="1" hangingPunct="1"/>
            <a:r>
              <a:rPr lang="en-US" altLang="en-US" dirty="0"/>
              <a:t>Paraben Software offers several tools:</a:t>
            </a:r>
          </a:p>
          <a:p>
            <a:pPr lvl="1" eaLnBrk="1" hangingPunct="1"/>
            <a:r>
              <a:rPr lang="en-US" altLang="en-US" dirty="0"/>
              <a:t>E3:DS – for mobile device investigations</a:t>
            </a:r>
          </a:p>
          <a:p>
            <a:pPr eaLnBrk="1" hangingPunct="1"/>
            <a:r>
              <a:rPr lang="en-US" altLang="en-US" dirty="0" err="1"/>
              <a:t>DataPilot</a:t>
            </a:r>
            <a:r>
              <a:rPr lang="en-US" altLang="en-US" dirty="0"/>
              <a:t> – has a collection of cables that can interface with phones from different manufacturers</a:t>
            </a:r>
          </a:p>
          <a:p>
            <a:pPr eaLnBrk="1" hangingPunct="1"/>
            <a:r>
              <a:rPr lang="en-US" altLang="en-US" dirty="0" err="1"/>
              <a:t>BitPam</a:t>
            </a:r>
            <a:r>
              <a:rPr lang="en-US" altLang="en-US" dirty="0"/>
              <a:t> - used to view data on many CDMA phones</a:t>
            </a:r>
          </a:p>
          <a:p>
            <a:pPr eaLnBrk="1" hangingPunct="1"/>
            <a:r>
              <a:rPr lang="en-US" altLang="en-US" dirty="0" err="1"/>
              <a:t>Cellebrite</a:t>
            </a:r>
            <a:r>
              <a:rPr lang="en-US" altLang="en-US" dirty="0"/>
              <a:t> UFED Forensic System - works with smartphones, PDAs, tablets, and GPS devices</a:t>
            </a:r>
          </a:p>
          <a:p>
            <a:pPr eaLnBrk="1" hangingPunct="1"/>
            <a:r>
              <a:rPr lang="en-US" altLang="en-US" dirty="0" err="1"/>
              <a:t>MOBILedit</a:t>
            </a:r>
            <a:r>
              <a:rPr lang="en-US" altLang="en-US" dirty="0"/>
              <a:t> Forensic - contains a built-in write-blocker</a:t>
            </a:r>
          </a:p>
        </p:txBody>
      </p:sp>
      <p:sp>
        <p:nvSpPr>
          <p:cNvPr id="34819" name="Rectangle 2">
            <a:extLst>
              <a:ext uri="{FF2B5EF4-FFF2-40B4-BE49-F238E27FC236}">
                <a16:creationId xmlns="" xmlns:a16="http://schemas.microsoft.com/office/drawing/2014/main" id="{C74F9D95-8898-6142-ABF0-0CA7A14E4DDE}"/>
              </a:ext>
            </a:extLst>
          </p:cNvPr>
          <p:cNvSpPr>
            <a:spLocks noGrp="1" noChangeArrowheads="1"/>
          </p:cNvSpPr>
          <p:nvPr>
            <p:ph type="title"/>
          </p:nvPr>
        </p:nvSpPr>
        <p:spPr>
          <a:xfrm>
            <a:off x="762000" y="319383"/>
            <a:ext cx="8026400" cy="470898"/>
          </a:xfrm>
        </p:spPr>
        <p:txBody>
          <a:bodyPr/>
          <a:lstStyle/>
          <a:p>
            <a:pPr eaLnBrk="1" hangingPunct="1"/>
            <a:r>
              <a:rPr lang="en-US" altLang="en-US" dirty="0"/>
              <a:t>Mobile Forensics Equipment (5 of 6)</a:t>
            </a:r>
          </a:p>
        </p:txBody>
      </p:sp>
      <p:sp>
        <p:nvSpPr>
          <p:cNvPr id="4" name="Footer Placeholder 3">
            <a:extLst>
              <a:ext uri="{FF2B5EF4-FFF2-40B4-BE49-F238E27FC236}">
                <a16:creationId xmlns="" xmlns:a16="http://schemas.microsoft.com/office/drawing/2014/main" id="{ACDFF758-CCB0-0D45-BAD1-4BBB812EF2B5}"/>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a:extLst>
              <a:ext uri="{FF2B5EF4-FFF2-40B4-BE49-F238E27FC236}">
                <a16:creationId xmlns="" xmlns:a16="http://schemas.microsoft.com/office/drawing/2014/main" id="{A16FA958-DC96-D14A-ACEC-ED32BA81D215}"/>
              </a:ext>
            </a:extLst>
          </p:cNvPr>
          <p:cNvSpPr>
            <a:spLocks noGrp="1" noChangeArrowheads="1"/>
          </p:cNvSpPr>
          <p:nvPr>
            <p:ph idx="1"/>
          </p:nvPr>
        </p:nvSpPr>
        <p:spPr>
          <a:xfrm>
            <a:off x="365125" y="1538288"/>
            <a:ext cx="8415338" cy="1477328"/>
          </a:xfrm>
        </p:spPr>
        <p:txBody>
          <a:bodyPr/>
          <a:lstStyle/>
          <a:p>
            <a:r>
              <a:rPr lang="en-US" dirty="0"/>
              <a:t>Software tools differ in the information they display and the level of detail</a:t>
            </a:r>
          </a:p>
          <a:p>
            <a:r>
              <a:rPr lang="en-US" dirty="0"/>
              <a:t>Some tools are designed for updating files, not retrieving data</a:t>
            </a:r>
          </a:p>
          <a:p>
            <a:r>
              <a:rPr lang="en-US" dirty="0"/>
              <a:t>In general, tools designed to edit information, although they are user friendly, usually aren’t forensically sound</a:t>
            </a:r>
          </a:p>
        </p:txBody>
      </p:sp>
      <p:sp>
        <p:nvSpPr>
          <p:cNvPr id="36867" name="Rectangle 2">
            <a:extLst>
              <a:ext uri="{FF2B5EF4-FFF2-40B4-BE49-F238E27FC236}">
                <a16:creationId xmlns="" xmlns:a16="http://schemas.microsoft.com/office/drawing/2014/main" id="{797A4FFF-AC5C-7B4B-87B9-A149CD9D8957}"/>
              </a:ext>
            </a:extLst>
          </p:cNvPr>
          <p:cNvSpPr>
            <a:spLocks noGrp="1" noChangeArrowheads="1"/>
          </p:cNvSpPr>
          <p:nvPr>
            <p:ph type="title"/>
          </p:nvPr>
        </p:nvSpPr>
        <p:spPr>
          <a:xfrm>
            <a:off x="762000" y="319383"/>
            <a:ext cx="8026400" cy="470898"/>
          </a:xfrm>
        </p:spPr>
        <p:txBody>
          <a:bodyPr/>
          <a:lstStyle/>
          <a:p>
            <a:pPr eaLnBrk="1" hangingPunct="1"/>
            <a:r>
              <a:rPr lang="en-US" altLang="en-US" dirty="0"/>
              <a:t>Mobile Forensics Equipment (6 of 6)</a:t>
            </a:r>
          </a:p>
        </p:txBody>
      </p:sp>
      <p:sp>
        <p:nvSpPr>
          <p:cNvPr id="4" name="Footer Placeholder 3">
            <a:extLst>
              <a:ext uri="{FF2B5EF4-FFF2-40B4-BE49-F238E27FC236}">
                <a16:creationId xmlns="" xmlns:a16="http://schemas.microsoft.com/office/drawing/2014/main" id="{519EF572-9FAE-FE42-82C2-7D91D1E47ABC}"/>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a:extLst>
              <a:ext uri="{FF2B5EF4-FFF2-40B4-BE49-F238E27FC236}">
                <a16:creationId xmlns="" xmlns:a16="http://schemas.microsoft.com/office/drawing/2014/main" id="{392D2513-FD17-2C4C-A68F-DAD52A9F7D5E}"/>
              </a:ext>
            </a:extLst>
          </p:cNvPr>
          <p:cNvSpPr>
            <a:spLocks noGrp="1"/>
          </p:cNvSpPr>
          <p:nvPr>
            <p:ph idx="1"/>
          </p:nvPr>
        </p:nvSpPr>
        <p:spPr>
          <a:xfrm>
            <a:off x="365125" y="1538288"/>
            <a:ext cx="8415338" cy="3270126"/>
          </a:xfrm>
        </p:spPr>
        <p:txBody>
          <a:bodyPr/>
          <a:lstStyle/>
          <a:p>
            <a:pPr eaLnBrk="1" hangingPunct="1"/>
            <a:r>
              <a:rPr lang="en-US" altLang="en-US" dirty="0" err="1"/>
              <a:t>Cellebrite</a:t>
            </a:r>
            <a:r>
              <a:rPr lang="en-US" altLang="en-US" dirty="0"/>
              <a:t> is often used by law enforcement</a:t>
            </a:r>
          </a:p>
          <a:p>
            <a:pPr lvl="1" eaLnBrk="1" hangingPunct="1"/>
            <a:r>
              <a:rPr lang="en-US" altLang="en-US" dirty="0"/>
              <a:t>You can determine the device’s make and model, learn what has to be done before connecting a mobile device to the UFED device, and then retrieve the data</a:t>
            </a:r>
          </a:p>
          <a:p>
            <a:pPr lvl="1" eaLnBrk="1" hangingPunct="1"/>
            <a:r>
              <a:rPr lang="en-US" altLang="en-US" dirty="0"/>
              <a:t>Three options for data extraction:</a:t>
            </a:r>
          </a:p>
          <a:p>
            <a:pPr lvl="2" eaLnBrk="1" hangingPunct="1"/>
            <a:r>
              <a:rPr lang="en-US" altLang="en-US" dirty="0"/>
              <a:t>Logical</a:t>
            </a:r>
          </a:p>
          <a:p>
            <a:pPr lvl="2" eaLnBrk="1" hangingPunct="1"/>
            <a:r>
              <a:rPr lang="en-US" altLang="en-US" dirty="0"/>
              <a:t>File system</a:t>
            </a:r>
          </a:p>
          <a:p>
            <a:pPr lvl="2" eaLnBrk="1" hangingPunct="1"/>
            <a:r>
              <a:rPr lang="en-US" altLang="en-US" dirty="0"/>
              <a:t>Physical</a:t>
            </a:r>
          </a:p>
          <a:p>
            <a:r>
              <a:rPr lang="en-US" dirty="0"/>
              <a:t>You can also simply connect a mobile device to a computer to browse the file system and examine and retrieve files</a:t>
            </a:r>
          </a:p>
          <a:p>
            <a:pPr lvl="1"/>
            <a:r>
              <a:rPr lang="en-US" dirty="0"/>
              <a:t>Needs a USB write-blocker</a:t>
            </a:r>
            <a:endParaRPr lang="en-US" altLang="en-US" dirty="0"/>
          </a:p>
        </p:txBody>
      </p:sp>
      <p:sp>
        <p:nvSpPr>
          <p:cNvPr id="37891" name="Title 1">
            <a:extLst>
              <a:ext uri="{FF2B5EF4-FFF2-40B4-BE49-F238E27FC236}">
                <a16:creationId xmlns="" xmlns:a16="http://schemas.microsoft.com/office/drawing/2014/main" id="{07D5CD04-D54F-5248-A451-05C6A0E8C984}"/>
              </a:ext>
            </a:extLst>
          </p:cNvPr>
          <p:cNvSpPr>
            <a:spLocks noGrp="1"/>
          </p:cNvSpPr>
          <p:nvPr>
            <p:ph type="title"/>
          </p:nvPr>
        </p:nvSpPr>
        <p:spPr>
          <a:xfrm>
            <a:off x="762000" y="319383"/>
            <a:ext cx="8026400" cy="470898"/>
          </a:xfrm>
        </p:spPr>
        <p:txBody>
          <a:bodyPr/>
          <a:lstStyle/>
          <a:p>
            <a:pPr eaLnBrk="1" hangingPunct="1"/>
            <a:r>
              <a:rPr lang="en-US" altLang="en-US" dirty="0"/>
              <a:t>Using Mobile Forensics Tools (1 of 4)</a:t>
            </a:r>
          </a:p>
        </p:txBody>
      </p:sp>
      <p:sp>
        <p:nvSpPr>
          <p:cNvPr id="4" name="Footer Placeholder 3">
            <a:extLst>
              <a:ext uri="{FF2B5EF4-FFF2-40B4-BE49-F238E27FC236}">
                <a16:creationId xmlns="" xmlns:a16="http://schemas.microsoft.com/office/drawing/2014/main" id="{DF44B103-3CB4-4546-9D79-2A2E491C897A}"/>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 xmlns:a16="http://schemas.microsoft.com/office/drawing/2014/main" id="{9B03F07E-136C-854D-B9E2-2D5332195271}"/>
              </a:ext>
            </a:extLst>
          </p:cNvPr>
          <p:cNvSpPr>
            <a:spLocks noGrp="1" noChangeArrowheads="1"/>
          </p:cNvSpPr>
          <p:nvPr>
            <p:ph idx="1"/>
          </p:nvPr>
        </p:nvSpPr>
        <p:spPr/>
        <p:txBody>
          <a:bodyPr/>
          <a:lstStyle/>
          <a:p>
            <a:pPr eaLnBrk="1" hangingPunct="1"/>
            <a:r>
              <a:rPr lang="en-US" altLang="en-US"/>
              <a:t>People store a wealth of information on cell phones</a:t>
            </a:r>
          </a:p>
          <a:p>
            <a:pPr lvl="1" eaLnBrk="1" hangingPunct="1"/>
            <a:r>
              <a:rPr lang="en-US" altLang="en-US"/>
              <a:t>People don’t think about securing their phones</a:t>
            </a:r>
          </a:p>
          <a:p>
            <a:pPr eaLnBrk="1" hangingPunct="1"/>
            <a:r>
              <a:rPr lang="en-US" altLang="en-US"/>
              <a:t>Items stored on cell phones:</a:t>
            </a:r>
          </a:p>
          <a:p>
            <a:pPr lvl="1" eaLnBrk="1" hangingPunct="1"/>
            <a:r>
              <a:rPr lang="en-US" altLang="en-US"/>
              <a:t>Incoming, outgoing, and missed calls</a:t>
            </a:r>
          </a:p>
          <a:p>
            <a:pPr lvl="1" eaLnBrk="1" hangingPunct="1"/>
            <a:r>
              <a:rPr lang="en-US" altLang="en-US"/>
              <a:t>Multimedia Message Service (MMS; text messages) and Short Message Service (SMS) messages</a:t>
            </a:r>
          </a:p>
          <a:p>
            <a:pPr lvl="1" eaLnBrk="1" hangingPunct="1"/>
            <a:r>
              <a:rPr lang="en-US" altLang="en-US"/>
              <a:t>E-mail accounts</a:t>
            </a:r>
          </a:p>
          <a:p>
            <a:pPr lvl="1" eaLnBrk="1" hangingPunct="1"/>
            <a:r>
              <a:rPr lang="en-US" altLang="en-US"/>
              <a:t>Instant-messaging (IM) logs</a:t>
            </a:r>
          </a:p>
          <a:p>
            <a:pPr lvl="1" eaLnBrk="1" hangingPunct="1"/>
            <a:r>
              <a:rPr lang="en-US" altLang="en-US"/>
              <a:t>Web pages</a:t>
            </a:r>
          </a:p>
          <a:p>
            <a:pPr lvl="1" eaLnBrk="1" hangingPunct="1"/>
            <a:r>
              <a:rPr lang="en-US" altLang="en-US"/>
              <a:t>Pictures, video, and music files</a:t>
            </a:r>
          </a:p>
          <a:p>
            <a:pPr eaLnBrk="1" hangingPunct="1"/>
            <a:endParaRPr lang="en-US" altLang="en-US"/>
          </a:p>
        </p:txBody>
      </p:sp>
      <p:sp>
        <p:nvSpPr>
          <p:cNvPr id="9219" name="Rectangle 2">
            <a:extLst>
              <a:ext uri="{FF2B5EF4-FFF2-40B4-BE49-F238E27FC236}">
                <a16:creationId xmlns="" xmlns:a16="http://schemas.microsoft.com/office/drawing/2014/main" id="{E0E5954C-4FBA-DC4B-9E74-6C0B07FC28A2}"/>
              </a:ext>
            </a:extLst>
          </p:cNvPr>
          <p:cNvSpPr>
            <a:spLocks noGrp="1" noChangeArrowheads="1"/>
          </p:cNvSpPr>
          <p:nvPr>
            <p:ph type="title"/>
          </p:nvPr>
        </p:nvSpPr>
        <p:spPr>
          <a:xfrm>
            <a:off x="762000" y="83934"/>
            <a:ext cx="8026400" cy="941796"/>
          </a:xfrm>
        </p:spPr>
        <p:txBody>
          <a:bodyPr/>
          <a:lstStyle/>
          <a:p>
            <a:pPr eaLnBrk="1" hangingPunct="1"/>
            <a:r>
              <a:rPr lang="en-US" altLang="en-US" dirty="0"/>
              <a:t>Understanding Mobile Device Forensics (1 of 3)</a:t>
            </a:r>
          </a:p>
        </p:txBody>
      </p:sp>
      <p:sp>
        <p:nvSpPr>
          <p:cNvPr id="4" name="Footer Placeholder 3">
            <a:extLst>
              <a:ext uri="{FF2B5EF4-FFF2-40B4-BE49-F238E27FC236}">
                <a16:creationId xmlns="" xmlns:a16="http://schemas.microsoft.com/office/drawing/2014/main" id="{4DC2E065-0327-4E49-A230-304E2FA81A01}"/>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descr="The screenshot shows internal storage window. In the left pane, the internal storage option is selected. The right pane shows the following folders: alarms, android, d c I m, download, movies, music, notifications, pictures, podcasts, and ringtones.">
            <a:extLst>
              <a:ext uri="{FF2B5EF4-FFF2-40B4-BE49-F238E27FC236}">
                <a16:creationId xmlns="" xmlns:a16="http://schemas.microsoft.com/office/drawing/2014/main" id="{3BB82EB9-90FE-8445-9DA2-4F83863F91E0}"/>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95910" y="1676400"/>
            <a:ext cx="5553768" cy="3554412"/>
          </a:xfrm>
        </p:spPr>
      </p:pic>
      <p:sp>
        <p:nvSpPr>
          <p:cNvPr id="38915" name="Title 1">
            <a:extLst>
              <a:ext uri="{FF2B5EF4-FFF2-40B4-BE49-F238E27FC236}">
                <a16:creationId xmlns="" xmlns:a16="http://schemas.microsoft.com/office/drawing/2014/main" id="{45E692DB-33F5-CA46-B86F-996E9D30D481}"/>
              </a:ext>
            </a:extLst>
          </p:cNvPr>
          <p:cNvSpPr>
            <a:spLocks noGrp="1"/>
          </p:cNvSpPr>
          <p:nvPr>
            <p:ph type="title"/>
          </p:nvPr>
        </p:nvSpPr>
        <p:spPr>
          <a:xfrm>
            <a:off x="762000" y="317299"/>
            <a:ext cx="8026400" cy="475066"/>
          </a:xfrm>
        </p:spPr>
        <p:txBody>
          <a:bodyPr/>
          <a:lstStyle/>
          <a:p>
            <a:pPr eaLnBrk="1" hangingPunct="1"/>
            <a:r>
              <a:rPr lang="en-US" altLang="en-US" dirty="0"/>
              <a:t>Using Mobile Forensics Tools (2 of 4)</a:t>
            </a:r>
          </a:p>
        </p:txBody>
      </p:sp>
      <p:sp>
        <p:nvSpPr>
          <p:cNvPr id="4" name="Footer Placeholder 3">
            <a:extLst>
              <a:ext uri="{FF2B5EF4-FFF2-40B4-BE49-F238E27FC236}">
                <a16:creationId xmlns="" xmlns:a16="http://schemas.microsoft.com/office/drawing/2014/main" id="{B716BB2E-7488-F14A-AF2C-672B4AA90268}"/>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descr="The screenshot shows magnet axiom process 1.2.0.6464 window. In the left pane, the evidence sources option is selected. The right pane displays evidence sources. The evidence sources window shows the following labels: gain access to the device, and progress. Below the progress list, the next button beside prepare the device is selected. Two buttons namely, back and next are shown. ">
            <a:extLst>
              <a:ext uri="{FF2B5EF4-FFF2-40B4-BE49-F238E27FC236}">
                <a16:creationId xmlns="" xmlns:a16="http://schemas.microsoft.com/office/drawing/2014/main" id="{EEABF9BC-7A2E-0345-A245-DEE1589E74A9}"/>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33931" y="1703388"/>
            <a:ext cx="5277726" cy="3706812"/>
          </a:xfrm>
        </p:spPr>
      </p:pic>
      <p:sp>
        <p:nvSpPr>
          <p:cNvPr id="39939" name="Title 1">
            <a:extLst>
              <a:ext uri="{FF2B5EF4-FFF2-40B4-BE49-F238E27FC236}">
                <a16:creationId xmlns="" xmlns:a16="http://schemas.microsoft.com/office/drawing/2014/main" id="{9D90B27F-CCD6-ED48-84ED-286F7D880689}"/>
              </a:ext>
            </a:extLst>
          </p:cNvPr>
          <p:cNvSpPr>
            <a:spLocks noGrp="1"/>
          </p:cNvSpPr>
          <p:nvPr>
            <p:ph type="title"/>
          </p:nvPr>
        </p:nvSpPr>
        <p:spPr>
          <a:xfrm>
            <a:off x="762000" y="317299"/>
            <a:ext cx="8026400" cy="475066"/>
          </a:xfrm>
        </p:spPr>
        <p:txBody>
          <a:bodyPr/>
          <a:lstStyle/>
          <a:p>
            <a:pPr eaLnBrk="1" hangingPunct="1"/>
            <a:r>
              <a:rPr lang="en-US" altLang="en-US" dirty="0"/>
              <a:t>Using Mobile Forensics Tools (3 of 4)</a:t>
            </a:r>
          </a:p>
        </p:txBody>
      </p:sp>
      <p:sp>
        <p:nvSpPr>
          <p:cNvPr id="4" name="Footer Placeholder 3">
            <a:extLst>
              <a:ext uri="{FF2B5EF4-FFF2-40B4-BE49-F238E27FC236}">
                <a16:creationId xmlns="" xmlns:a16="http://schemas.microsoft.com/office/drawing/2014/main" id="{4616930E-D5C0-5948-AE76-4D46B92DB746}"/>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a:extLst>
              <a:ext uri="{FF2B5EF4-FFF2-40B4-BE49-F238E27FC236}">
                <a16:creationId xmlns="" xmlns:a16="http://schemas.microsoft.com/office/drawing/2014/main" id="{8549888A-C900-5B48-BA07-B0C4CD328C5B}"/>
              </a:ext>
            </a:extLst>
          </p:cNvPr>
          <p:cNvSpPr>
            <a:spLocks noGrp="1"/>
          </p:cNvSpPr>
          <p:nvPr>
            <p:ph idx="1"/>
          </p:nvPr>
        </p:nvSpPr>
        <p:spPr/>
        <p:txBody>
          <a:bodyPr/>
          <a:lstStyle/>
          <a:p>
            <a:pPr eaLnBrk="1" hangingPunct="1"/>
            <a:r>
              <a:rPr lang="en-US" altLang="en-US"/>
              <a:t>Many mobile forensics tools are available</a:t>
            </a:r>
          </a:p>
          <a:p>
            <a:pPr lvl="1" eaLnBrk="1" hangingPunct="1"/>
            <a:r>
              <a:rPr lang="en-US" altLang="en-US"/>
              <a:t>Most aren’t free</a:t>
            </a:r>
          </a:p>
          <a:p>
            <a:pPr eaLnBrk="1" hangingPunct="1"/>
            <a:r>
              <a:rPr lang="en-US" altLang="en-US"/>
              <a:t>Methods and techniques for acquiring evidence will change as market continues to expand and mature</a:t>
            </a:r>
          </a:p>
          <a:p>
            <a:pPr eaLnBrk="1" hangingPunct="1"/>
            <a:r>
              <a:rPr lang="en-US" altLang="en-US"/>
              <a:t>Subscribe to user groups and professional organizations to stay abreast of what’s happening in the industry</a:t>
            </a:r>
          </a:p>
        </p:txBody>
      </p:sp>
      <p:sp>
        <p:nvSpPr>
          <p:cNvPr id="41987" name="Title 1">
            <a:extLst>
              <a:ext uri="{FF2B5EF4-FFF2-40B4-BE49-F238E27FC236}">
                <a16:creationId xmlns="" xmlns:a16="http://schemas.microsoft.com/office/drawing/2014/main" id="{D2D91B27-B67C-BB4D-934E-36C37363900B}"/>
              </a:ext>
            </a:extLst>
          </p:cNvPr>
          <p:cNvSpPr>
            <a:spLocks noGrp="1"/>
          </p:cNvSpPr>
          <p:nvPr>
            <p:ph type="title"/>
          </p:nvPr>
        </p:nvSpPr>
        <p:spPr>
          <a:xfrm>
            <a:off x="762000" y="317299"/>
            <a:ext cx="8026400" cy="475066"/>
          </a:xfrm>
        </p:spPr>
        <p:txBody>
          <a:bodyPr/>
          <a:lstStyle/>
          <a:p>
            <a:pPr eaLnBrk="1" hangingPunct="1"/>
            <a:r>
              <a:rPr lang="en-US" altLang="en-US" dirty="0"/>
              <a:t>Using Mobile Forensics Tools (4 of 4)</a:t>
            </a:r>
          </a:p>
        </p:txBody>
      </p:sp>
      <p:sp>
        <p:nvSpPr>
          <p:cNvPr id="4" name="Footer Placeholder 3">
            <a:extLst>
              <a:ext uri="{FF2B5EF4-FFF2-40B4-BE49-F238E27FC236}">
                <a16:creationId xmlns="" xmlns:a16="http://schemas.microsoft.com/office/drawing/2014/main" id="{AA113136-674E-674C-ABB6-B40FB01C9248}"/>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a:extLst>
              <a:ext uri="{FF2B5EF4-FFF2-40B4-BE49-F238E27FC236}">
                <a16:creationId xmlns="" xmlns:a16="http://schemas.microsoft.com/office/drawing/2014/main" id="{FDAE33F7-F2E3-5349-981B-8B1FB903182F}"/>
              </a:ext>
            </a:extLst>
          </p:cNvPr>
          <p:cNvSpPr>
            <a:spLocks noGrp="1"/>
          </p:cNvSpPr>
          <p:nvPr>
            <p:ph idx="1"/>
          </p:nvPr>
        </p:nvSpPr>
        <p:spPr>
          <a:xfrm>
            <a:off x="365125" y="1538288"/>
            <a:ext cx="8415338" cy="3390159"/>
          </a:xfrm>
        </p:spPr>
        <p:txBody>
          <a:bodyPr/>
          <a:lstStyle/>
          <a:p>
            <a:pPr eaLnBrk="1" hangingPunct="1"/>
            <a:r>
              <a:rPr lang="en-US" altLang="en-US" dirty="0"/>
              <a:t>In 2010, VMware and BlackBerry were developing</a:t>
            </a:r>
          </a:p>
          <a:p>
            <a:pPr lvl="1" eaLnBrk="1" hangingPunct="1"/>
            <a:r>
              <a:rPr lang="en-US" altLang="en-US" dirty="0"/>
              <a:t>Type 2 hypervisors for mobile devices</a:t>
            </a:r>
          </a:p>
          <a:p>
            <a:pPr lvl="1" eaLnBrk="1" hangingPunct="1"/>
            <a:r>
              <a:rPr lang="en-US" altLang="en-US" dirty="0"/>
              <a:t>Useful for security and protecting personal information but will add another level of complexity to forensics investigations</a:t>
            </a:r>
          </a:p>
          <a:p>
            <a:pPr eaLnBrk="1" hangingPunct="1"/>
            <a:r>
              <a:rPr lang="en-US" altLang="en-US" dirty="0"/>
              <a:t>Separate personal information from business-related data</a:t>
            </a:r>
          </a:p>
          <a:p>
            <a:pPr lvl="1" eaLnBrk="1" hangingPunct="1"/>
            <a:r>
              <a:rPr lang="en-US" altLang="en-US" dirty="0"/>
              <a:t>Bring your own device (BYOD) practices make it even more difficult</a:t>
            </a:r>
          </a:p>
          <a:p>
            <a:pPr eaLnBrk="1" hangingPunct="1"/>
            <a:r>
              <a:rPr lang="en-US" altLang="en-US" dirty="0"/>
              <a:t>Internet of Things (</a:t>
            </a:r>
            <a:r>
              <a:rPr lang="en-US" altLang="en-US" dirty="0" err="1"/>
              <a:t>IoT</a:t>
            </a:r>
            <a:r>
              <a:rPr lang="en-US" altLang="en-US" dirty="0"/>
              <a:t>)</a:t>
            </a:r>
          </a:p>
          <a:p>
            <a:pPr lvl="1" eaLnBrk="1" hangingPunct="1"/>
            <a:r>
              <a:rPr lang="en-US" altLang="en-US" dirty="0"/>
              <a:t>The number of devices that connect to the Internet is higher than the amount of people</a:t>
            </a:r>
          </a:p>
          <a:p>
            <a:pPr lvl="2" eaLnBrk="1" hangingPunct="1"/>
            <a:r>
              <a:rPr lang="en-US" altLang="en-US" dirty="0"/>
              <a:t>That number is expected to reach 50 billion in the next few decades</a:t>
            </a:r>
          </a:p>
        </p:txBody>
      </p:sp>
      <p:sp>
        <p:nvSpPr>
          <p:cNvPr id="43011" name="Title 1">
            <a:extLst>
              <a:ext uri="{FF2B5EF4-FFF2-40B4-BE49-F238E27FC236}">
                <a16:creationId xmlns="" xmlns:a16="http://schemas.microsoft.com/office/drawing/2014/main" id="{85038C88-A849-094D-A6AA-E5C4286E88AE}"/>
              </a:ext>
            </a:extLst>
          </p:cNvPr>
          <p:cNvSpPr>
            <a:spLocks noGrp="1"/>
          </p:cNvSpPr>
          <p:nvPr>
            <p:ph type="title"/>
          </p:nvPr>
        </p:nvSpPr>
        <p:spPr>
          <a:xfrm>
            <a:off x="762000" y="81850"/>
            <a:ext cx="8026400" cy="945965"/>
          </a:xfrm>
        </p:spPr>
        <p:txBody>
          <a:bodyPr/>
          <a:lstStyle/>
          <a:p>
            <a:pPr eaLnBrk="1" hangingPunct="1"/>
            <a:r>
              <a:rPr lang="en-US" dirty="0"/>
              <a:t>Understanding Forensics in the Internet of Anything (1 of 3)</a:t>
            </a:r>
            <a:endParaRPr lang="en-US" altLang="en-US" dirty="0"/>
          </a:p>
        </p:txBody>
      </p:sp>
      <p:sp>
        <p:nvSpPr>
          <p:cNvPr id="4" name="Footer Placeholder 3">
            <a:extLst>
              <a:ext uri="{FF2B5EF4-FFF2-40B4-BE49-F238E27FC236}">
                <a16:creationId xmlns="" xmlns:a16="http://schemas.microsoft.com/office/drawing/2014/main" id="{4012E3E1-1845-AB4A-8968-9CF71CF660EE}"/>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a:extLst>
              <a:ext uri="{FF2B5EF4-FFF2-40B4-BE49-F238E27FC236}">
                <a16:creationId xmlns="" xmlns:a16="http://schemas.microsoft.com/office/drawing/2014/main" id="{FDAE33F7-F2E3-5349-981B-8B1FB903182F}"/>
              </a:ext>
            </a:extLst>
          </p:cNvPr>
          <p:cNvSpPr>
            <a:spLocks noGrp="1"/>
          </p:cNvSpPr>
          <p:nvPr>
            <p:ph idx="1"/>
          </p:nvPr>
        </p:nvSpPr>
        <p:spPr>
          <a:xfrm>
            <a:off x="365125" y="1538288"/>
            <a:ext cx="8415338" cy="3916457"/>
          </a:xfrm>
        </p:spPr>
        <p:txBody>
          <a:bodyPr/>
          <a:lstStyle/>
          <a:p>
            <a:pPr eaLnBrk="1" hangingPunct="1"/>
            <a:r>
              <a:rPr lang="en-US" altLang="en-US" dirty="0"/>
              <a:t>Evolution from Internet of Thing (</a:t>
            </a:r>
            <a:r>
              <a:rPr lang="en-US" altLang="en-US" dirty="0" err="1"/>
              <a:t>IoT</a:t>
            </a:r>
            <a:r>
              <a:rPr lang="en-US" altLang="en-US" dirty="0"/>
              <a:t>) to Internet of Everything (IoE) to Internet of Anything (</a:t>
            </a:r>
            <a:r>
              <a:rPr lang="en-US" altLang="en-US" dirty="0" err="1"/>
              <a:t>IoA</a:t>
            </a:r>
            <a:r>
              <a:rPr lang="en-US" altLang="en-US" dirty="0"/>
              <a:t>)</a:t>
            </a:r>
          </a:p>
          <a:p>
            <a:r>
              <a:rPr lang="en-US" altLang="en-US" dirty="0"/>
              <a:t>IoE </a:t>
            </a:r>
            <a:r>
              <a:rPr lang="en-US" dirty="0"/>
              <a:t>adds features that aren’t tangible but are widespread on the Internet</a:t>
            </a:r>
          </a:p>
          <a:p>
            <a:pPr lvl="1"/>
            <a:r>
              <a:rPr lang="en-US" dirty="0"/>
              <a:t>Google search engine and YouTube</a:t>
            </a:r>
          </a:p>
          <a:p>
            <a:r>
              <a:rPr lang="en-US" dirty="0" err="1"/>
              <a:t>IoA</a:t>
            </a:r>
            <a:r>
              <a:rPr lang="en-US" dirty="0"/>
              <a:t> includes cars, homes, pets, livestock, and applications for making all these things work together</a:t>
            </a:r>
          </a:p>
          <a:p>
            <a:pPr lvl="1"/>
            <a:r>
              <a:rPr lang="en-US" dirty="0"/>
              <a:t>Eventually will include 5G smart devices</a:t>
            </a:r>
          </a:p>
          <a:p>
            <a:r>
              <a:rPr lang="en-US" altLang="en-US" dirty="0"/>
              <a:t>5G devices categories:</a:t>
            </a:r>
          </a:p>
          <a:p>
            <a:pPr lvl="1"/>
            <a:r>
              <a:rPr lang="en-US" altLang="en-US" dirty="0" smtClean="0"/>
              <a:t>enhanced </a:t>
            </a:r>
            <a:r>
              <a:rPr lang="en-US" altLang="en-US" dirty="0"/>
              <a:t>Mobile Broadband (</a:t>
            </a:r>
            <a:r>
              <a:rPr lang="en-US" altLang="en-US" dirty="0" err="1"/>
              <a:t>eMBB</a:t>
            </a:r>
            <a:r>
              <a:rPr lang="en-US" altLang="en-US" dirty="0"/>
              <a:t>)</a:t>
            </a:r>
          </a:p>
          <a:p>
            <a:pPr lvl="1"/>
            <a:r>
              <a:rPr lang="en-US" altLang="en-US" dirty="0"/>
              <a:t>Ultra-reliable and Low-latency Communications (</a:t>
            </a:r>
            <a:r>
              <a:rPr lang="en-US" altLang="en-US" dirty="0" err="1"/>
              <a:t>uRLLC</a:t>
            </a:r>
            <a:r>
              <a:rPr lang="en-US" altLang="en-US" dirty="0"/>
              <a:t>)</a:t>
            </a:r>
          </a:p>
          <a:p>
            <a:pPr lvl="1"/>
            <a:r>
              <a:rPr lang="en-US" altLang="en-US" dirty="0"/>
              <a:t>massive Machine Type Communications (</a:t>
            </a:r>
            <a:r>
              <a:rPr lang="en-US" altLang="en-US" dirty="0" err="1"/>
              <a:t>mMTC</a:t>
            </a:r>
            <a:r>
              <a:rPr lang="en-US" altLang="en-US" dirty="0"/>
              <a:t>)</a:t>
            </a:r>
          </a:p>
        </p:txBody>
      </p:sp>
      <p:sp>
        <p:nvSpPr>
          <p:cNvPr id="43011" name="Title 1">
            <a:extLst>
              <a:ext uri="{FF2B5EF4-FFF2-40B4-BE49-F238E27FC236}">
                <a16:creationId xmlns="" xmlns:a16="http://schemas.microsoft.com/office/drawing/2014/main" id="{85038C88-A849-094D-A6AA-E5C4286E88AE}"/>
              </a:ext>
            </a:extLst>
          </p:cNvPr>
          <p:cNvSpPr>
            <a:spLocks noGrp="1"/>
          </p:cNvSpPr>
          <p:nvPr>
            <p:ph type="title"/>
          </p:nvPr>
        </p:nvSpPr>
        <p:spPr>
          <a:xfrm>
            <a:off x="762000" y="81850"/>
            <a:ext cx="8026400" cy="945965"/>
          </a:xfrm>
        </p:spPr>
        <p:txBody>
          <a:bodyPr/>
          <a:lstStyle/>
          <a:p>
            <a:pPr eaLnBrk="1" hangingPunct="1"/>
            <a:r>
              <a:rPr lang="en-US" dirty="0"/>
              <a:t>Understanding Forensics in the Internet of Anything (2 of 3)</a:t>
            </a:r>
            <a:endParaRPr lang="en-US" altLang="en-US" dirty="0"/>
          </a:p>
        </p:txBody>
      </p:sp>
      <p:sp>
        <p:nvSpPr>
          <p:cNvPr id="4" name="Footer Placeholder 3">
            <a:extLst>
              <a:ext uri="{FF2B5EF4-FFF2-40B4-BE49-F238E27FC236}">
                <a16:creationId xmlns="" xmlns:a16="http://schemas.microsoft.com/office/drawing/2014/main" id="{4012E3E1-1845-AB4A-8968-9CF71CF660EE}"/>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38002063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a:extLst>
              <a:ext uri="{FF2B5EF4-FFF2-40B4-BE49-F238E27FC236}">
                <a16:creationId xmlns="" xmlns:a16="http://schemas.microsoft.com/office/drawing/2014/main" id="{FDAE33F7-F2E3-5349-981B-8B1FB903182F}"/>
              </a:ext>
            </a:extLst>
          </p:cNvPr>
          <p:cNvSpPr>
            <a:spLocks noGrp="1"/>
          </p:cNvSpPr>
          <p:nvPr>
            <p:ph idx="1"/>
          </p:nvPr>
        </p:nvSpPr>
        <p:spPr>
          <a:xfrm>
            <a:off x="365125" y="1538288"/>
            <a:ext cx="8415338" cy="2545312"/>
          </a:xfrm>
        </p:spPr>
        <p:txBody>
          <a:bodyPr/>
          <a:lstStyle/>
          <a:p>
            <a:r>
              <a:rPr lang="en-US" dirty="0"/>
              <a:t>5G devices introduce new challenges for digital forensics:</a:t>
            </a:r>
          </a:p>
          <a:p>
            <a:pPr lvl="1"/>
            <a:r>
              <a:rPr lang="en-US" dirty="0"/>
              <a:t>People-to-device communications (P2D)</a:t>
            </a:r>
          </a:p>
          <a:p>
            <a:pPr lvl="1"/>
            <a:r>
              <a:rPr lang="en-US" dirty="0"/>
              <a:t>Device-to-device (D2D) communications</a:t>
            </a:r>
          </a:p>
          <a:p>
            <a:pPr lvl="1"/>
            <a:r>
              <a:rPr lang="en-US" dirty="0"/>
              <a:t>Device-to-cloud (D2C) communications</a:t>
            </a:r>
          </a:p>
          <a:p>
            <a:pPr eaLnBrk="1" hangingPunct="1"/>
            <a:r>
              <a:rPr lang="en-US" altLang="en-US" dirty="0"/>
              <a:t>Wearable computers will pose many new challenges for investigators</a:t>
            </a:r>
          </a:p>
          <a:p>
            <a:r>
              <a:rPr lang="en-US" dirty="0"/>
              <a:t>Vehicle system forensics</a:t>
            </a:r>
          </a:p>
          <a:p>
            <a:pPr lvl="1"/>
            <a:r>
              <a:rPr lang="en-US" dirty="0"/>
              <a:t>Addresses the many parts that have sensors in cars</a:t>
            </a:r>
            <a:endParaRPr lang="en-US" altLang="en-US" dirty="0"/>
          </a:p>
        </p:txBody>
      </p:sp>
      <p:sp>
        <p:nvSpPr>
          <p:cNvPr id="43011" name="Title 1">
            <a:extLst>
              <a:ext uri="{FF2B5EF4-FFF2-40B4-BE49-F238E27FC236}">
                <a16:creationId xmlns="" xmlns:a16="http://schemas.microsoft.com/office/drawing/2014/main" id="{85038C88-A849-094D-A6AA-E5C4286E88AE}"/>
              </a:ext>
            </a:extLst>
          </p:cNvPr>
          <p:cNvSpPr>
            <a:spLocks noGrp="1"/>
          </p:cNvSpPr>
          <p:nvPr>
            <p:ph type="title"/>
          </p:nvPr>
        </p:nvSpPr>
        <p:spPr>
          <a:xfrm>
            <a:off x="762000" y="81850"/>
            <a:ext cx="8026400" cy="945965"/>
          </a:xfrm>
        </p:spPr>
        <p:txBody>
          <a:bodyPr/>
          <a:lstStyle/>
          <a:p>
            <a:pPr eaLnBrk="1" hangingPunct="1"/>
            <a:r>
              <a:rPr lang="en-US" dirty="0"/>
              <a:t>Understanding Forensics in the Internet of Anything (3 of 3)</a:t>
            </a:r>
            <a:endParaRPr lang="en-US" altLang="en-US" dirty="0"/>
          </a:p>
        </p:txBody>
      </p:sp>
      <p:sp>
        <p:nvSpPr>
          <p:cNvPr id="4" name="Footer Placeholder 3">
            <a:extLst>
              <a:ext uri="{FF2B5EF4-FFF2-40B4-BE49-F238E27FC236}">
                <a16:creationId xmlns="" xmlns:a16="http://schemas.microsoft.com/office/drawing/2014/main" id="{4012E3E1-1845-AB4A-8968-9CF71CF660EE}"/>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extLst>
      <p:ext uri="{BB962C8B-B14F-4D97-AF65-F5344CB8AC3E}">
        <p14:creationId xmlns:p14="http://schemas.microsoft.com/office/powerpoint/2010/main" val="7045433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a:extLst>
              <a:ext uri="{FF2B5EF4-FFF2-40B4-BE49-F238E27FC236}">
                <a16:creationId xmlns="" xmlns:a16="http://schemas.microsoft.com/office/drawing/2014/main" id="{74BC99E4-19D3-E844-BAAD-150689E7DF33}"/>
              </a:ext>
            </a:extLst>
          </p:cNvPr>
          <p:cNvSpPr>
            <a:spLocks noGrp="1" noChangeArrowheads="1"/>
          </p:cNvSpPr>
          <p:nvPr>
            <p:ph idx="1"/>
          </p:nvPr>
        </p:nvSpPr>
        <p:spPr>
          <a:xfrm>
            <a:off x="365125" y="1538288"/>
            <a:ext cx="8415338" cy="3093154"/>
          </a:xfrm>
        </p:spPr>
        <p:txBody>
          <a:bodyPr/>
          <a:lstStyle/>
          <a:p>
            <a:pPr eaLnBrk="1" hangingPunct="1"/>
            <a:r>
              <a:rPr lang="en-US" altLang="en-US" dirty="0"/>
              <a:t>People store a wealth of information on smartphones, including calls, text messages, picture and music files, address books, and more</a:t>
            </a:r>
          </a:p>
          <a:p>
            <a:pPr eaLnBrk="1" hangingPunct="1"/>
            <a:r>
              <a:rPr lang="en-US" altLang="en-US" dirty="0"/>
              <a:t>Mobile devices have gone through four generations: analog, digital personal communications service (PCS), third-generation (3G), and fourth-generation (4G)</a:t>
            </a:r>
          </a:p>
          <a:p>
            <a:r>
              <a:rPr lang="en-US" dirty="0"/>
              <a:t>5G standards are being negotiated and developed by the IMT 2020 working group of the International Telecommunications Union</a:t>
            </a:r>
            <a:endParaRPr lang="en-US" altLang="en-US" dirty="0"/>
          </a:p>
          <a:p>
            <a:pPr eaLnBrk="1" hangingPunct="1"/>
            <a:r>
              <a:rPr lang="en-US" altLang="en-US" dirty="0"/>
              <a:t>Mobile devices range from basic, inexpensive phones used primarily for phone calls to smartphones</a:t>
            </a:r>
          </a:p>
        </p:txBody>
      </p:sp>
      <p:sp>
        <p:nvSpPr>
          <p:cNvPr id="44035" name="Rectangle 2">
            <a:extLst>
              <a:ext uri="{FF2B5EF4-FFF2-40B4-BE49-F238E27FC236}">
                <a16:creationId xmlns="" xmlns:a16="http://schemas.microsoft.com/office/drawing/2014/main" id="{7E49AB8B-3AA1-6A46-8360-6CA570CC9596}"/>
              </a:ext>
            </a:extLst>
          </p:cNvPr>
          <p:cNvSpPr>
            <a:spLocks noGrp="1" noChangeArrowheads="1"/>
          </p:cNvSpPr>
          <p:nvPr>
            <p:ph type="title"/>
          </p:nvPr>
        </p:nvSpPr>
        <p:spPr>
          <a:xfrm>
            <a:off x="762000" y="317299"/>
            <a:ext cx="8026400" cy="475066"/>
          </a:xfrm>
        </p:spPr>
        <p:txBody>
          <a:bodyPr/>
          <a:lstStyle/>
          <a:p>
            <a:pPr eaLnBrk="1" hangingPunct="1"/>
            <a:r>
              <a:rPr lang="en-US" altLang="en-US" dirty="0"/>
              <a:t>Summary (1 of 3)</a:t>
            </a:r>
          </a:p>
        </p:txBody>
      </p:sp>
      <p:sp>
        <p:nvSpPr>
          <p:cNvPr id="4" name="Footer Placeholder 3">
            <a:extLst>
              <a:ext uri="{FF2B5EF4-FFF2-40B4-BE49-F238E27FC236}">
                <a16:creationId xmlns="" xmlns:a16="http://schemas.microsoft.com/office/drawing/2014/main" id="{D0B44F72-3EAE-A046-8C7F-61B162D70E31}"/>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a:extLst>
              <a:ext uri="{FF2B5EF4-FFF2-40B4-BE49-F238E27FC236}">
                <a16:creationId xmlns="" xmlns:a16="http://schemas.microsoft.com/office/drawing/2014/main" id="{90DE37B3-CDE6-4A4F-B4CF-98843942F503}"/>
              </a:ext>
            </a:extLst>
          </p:cNvPr>
          <p:cNvSpPr>
            <a:spLocks noGrp="1" noChangeArrowheads="1"/>
          </p:cNvSpPr>
          <p:nvPr>
            <p:ph idx="1"/>
          </p:nvPr>
        </p:nvSpPr>
        <p:spPr>
          <a:xfrm>
            <a:off x="365125" y="1538288"/>
            <a:ext cx="8415338" cy="3985706"/>
          </a:xfrm>
        </p:spPr>
        <p:txBody>
          <a:bodyPr/>
          <a:lstStyle/>
          <a:p>
            <a:pPr eaLnBrk="1" hangingPunct="1"/>
            <a:r>
              <a:rPr lang="en-US" altLang="en-US" dirty="0"/>
              <a:t>Data can be retrieved from several different places in phones</a:t>
            </a:r>
          </a:p>
          <a:p>
            <a:pPr eaLnBrk="1" hangingPunct="1"/>
            <a:r>
              <a:rPr lang="en-US" altLang="en-US" dirty="0"/>
              <a:t>Use of personal digital assistants (PDAs) has declined due to the popularity of smartphones</a:t>
            </a:r>
          </a:p>
          <a:p>
            <a:pPr eaLnBrk="1" hangingPunct="1"/>
            <a:r>
              <a:rPr lang="en-US" altLang="en-US" dirty="0"/>
              <a:t>As with computers, proper search and seizure procedures must be followed for mobile devices</a:t>
            </a:r>
          </a:p>
          <a:p>
            <a:pPr eaLnBrk="1" hangingPunct="1"/>
            <a:r>
              <a:rPr lang="en-US" altLang="en-US" dirty="0"/>
              <a:t>To isolate a mobile device from incoming messages, you can put it in airplane mode, turn the device off, or place it in a special treated paint can or evidence bag</a:t>
            </a:r>
          </a:p>
          <a:p>
            <a:pPr eaLnBrk="1" hangingPunct="1"/>
            <a:r>
              <a:rPr lang="en-US" altLang="en-US" dirty="0"/>
              <a:t>SIM cards store data in a hierarchical file structure</a:t>
            </a:r>
          </a:p>
          <a:p>
            <a:pPr eaLnBrk="1" hangingPunct="1"/>
            <a:r>
              <a:rPr lang="en-US" altLang="en-US" dirty="0"/>
              <a:t>Mobile device forensics is becoming more important as these devices grow in popularity</a:t>
            </a:r>
          </a:p>
        </p:txBody>
      </p:sp>
      <p:sp>
        <p:nvSpPr>
          <p:cNvPr id="45059" name="Rectangle 2">
            <a:extLst>
              <a:ext uri="{FF2B5EF4-FFF2-40B4-BE49-F238E27FC236}">
                <a16:creationId xmlns="" xmlns:a16="http://schemas.microsoft.com/office/drawing/2014/main" id="{E9F27A22-DBC2-5E47-B0EC-F94667BAD79E}"/>
              </a:ext>
            </a:extLst>
          </p:cNvPr>
          <p:cNvSpPr>
            <a:spLocks noGrp="1" noChangeArrowheads="1"/>
          </p:cNvSpPr>
          <p:nvPr>
            <p:ph type="title"/>
          </p:nvPr>
        </p:nvSpPr>
        <p:spPr>
          <a:xfrm>
            <a:off x="762000" y="317299"/>
            <a:ext cx="8026400" cy="475066"/>
          </a:xfrm>
        </p:spPr>
        <p:txBody>
          <a:bodyPr/>
          <a:lstStyle/>
          <a:p>
            <a:pPr eaLnBrk="1" hangingPunct="1"/>
            <a:r>
              <a:rPr lang="en-US" altLang="en-US" dirty="0"/>
              <a:t>Summary (2 of 3)</a:t>
            </a:r>
          </a:p>
        </p:txBody>
      </p:sp>
      <p:sp>
        <p:nvSpPr>
          <p:cNvPr id="4" name="Footer Placeholder 3">
            <a:extLst>
              <a:ext uri="{FF2B5EF4-FFF2-40B4-BE49-F238E27FC236}">
                <a16:creationId xmlns="" xmlns:a16="http://schemas.microsoft.com/office/drawing/2014/main" id="{D8ECD890-C861-7A46-B95C-A1EE0AD96A57}"/>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a:extLst>
              <a:ext uri="{FF2B5EF4-FFF2-40B4-BE49-F238E27FC236}">
                <a16:creationId xmlns="" xmlns:a16="http://schemas.microsoft.com/office/drawing/2014/main" id="{7B1EE140-7F3F-FB45-9FBE-349FA388061A}"/>
              </a:ext>
            </a:extLst>
          </p:cNvPr>
          <p:cNvSpPr>
            <a:spLocks noGrp="1" noChangeArrowheads="1"/>
          </p:cNvSpPr>
          <p:nvPr>
            <p:ph idx="1"/>
          </p:nvPr>
        </p:nvSpPr>
        <p:spPr>
          <a:xfrm>
            <a:off x="365125" y="1538288"/>
            <a:ext cx="8415338" cy="1769715"/>
          </a:xfrm>
        </p:spPr>
        <p:txBody>
          <a:bodyPr/>
          <a:lstStyle/>
          <a:p>
            <a:pPr eaLnBrk="1" hangingPunct="1"/>
            <a:r>
              <a:rPr lang="en-US" altLang="en-US" dirty="0"/>
              <a:t>Many software tools are available for reading data stored in mobile devices</a:t>
            </a:r>
          </a:p>
          <a:p>
            <a:r>
              <a:rPr lang="en-US" dirty="0"/>
              <a:t>The Internet of Things (</a:t>
            </a:r>
            <a:r>
              <a:rPr lang="en-US" dirty="0" err="1"/>
              <a:t>IoT</a:t>
            </a:r>
            <a:r>
              <a:rPr lang="en-US" dirty="0"/>
              <a:t>) has resulted in yet another challenge for digital forensics investigators</a:t>
            </a:r>
          </a:p>
          <a:p>
            <a:r>
              <a:rPr lang="en-US" dirty="0"/>
              <a:t>Collecting information from wearable computers will </a:t>
            </a:r>
            <a:r>
              <a:rPr lang="en-US"/>
              <a:t>pose many new </a:t>
            </a:r>
            <a:r>
              <a:rPr lang="en-US" dirty="0"/>
              <a:t>challenges </a:t>
            </a:r>
            <a:r>
              <a:rPr lang="en-US"/>
              <a:t>for investigators</a:t>
            </a:r>
            <a:endParaRPr lang="en-US" dirty="0"/>
          </a:p>
        </p:txBody>
      </p:sp>
      <p:sp>
        <p:nvSpPr>
          <p:cNvPr id="46083" name="Rectangle 2">
            <a:extLst>
              <a:ext uri="{FF2B5EF4-FFF2-40B4-BE49-F238E27FC236}">
                <a16:creationId xmlns="" xmlns:a16="http://schemas.microsoft.com/office/drawing/2014/main" id="{0DF7FA2C-48B3-6244-A797-6F85B866413D}"/>
              </a:ext>
            </a:extLst>
          </p:cNvPr>
          <p:cNvSpPr>
            <a:spLocks noGrp="1" noChangeArrowheads="1"/>
          </p:cNvSpPr>
          <p:nvPr>
            <p:ph type="title"/>
          </p:nvPr>
        </p:nvSpPr>
        <p:spPr>
          <a:xfrm>
            <a:off x="762000" y="317299"/>
            <a:ext cx="8026400" cy="475066"/>
          </a:xfrm>
        </p:spPr>
        <p:txBody>
          <a:bodyPr/>
          <a:lstStyle/>
          <a:p>
            <a:pPr eaLnBrk="1" hangingPunct="1"/>
            <a:r>
              <a:rPr lang="en-US" altLang="en-US" dirty="0"/>
              <a:t>Summary (3 of 3)</a:t>
            </a:r>
          </a:p>
        </p:txBody>
      </p:sp>
      <p:sp>
        <p:nvSpPr>
          <p:cNvPr id="4" name="Footer Placeholder 3">
            <a:extLst>
              <a:ext uri="{FF2B5EF4-FFF2-40B4-BE49-F238E27FC236}">
                <a16:creationId xmlns="" xmlns:a16="http://schemas.microsoft.com/office/drawing/2014/main" id="{0764DCFF-ECE0-414E-A0A2-D682E1ABF7EA}"/>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 xmlns:a16="http://schemas.microsoft.com/office/drawing/2014/main" id="{C9D0268E-80D1-0E43-83AE-F6A35046A7F7}"/>
              </a:ext>
            </a:extLst>
          </p:cNvPr>
          <p:cNvSpPr>
            <a:spLocks noGrp="1" noChangeArrowheads="1"/>
          </p:cNvSpPr>
          <p:nvPr>
            <p:ph idx="1"/>
          </p:nvPr>
        </p:nvSpPr>
        <p:spPr>
          <a:xfrm>
            <a:off x="365125" y="1538288"/>
            <a:ext cx="8415338" cy="3071610"/>
          </a:xfrm>
        </p:spPr>
        <p:txBody>
          <a:bodyPr/>
          <a:lstStyle/>
          <a:p>
            <a:pPr eaLnBrk="1" hangingPunct="1"/>
            <a:r>
              <a:rPr lang="en-US" altLang="en-US" dirty="0"/>
              <a:t>Items stored on cell phones: (cont’d)</a:t>
            </a:r>
          </a:p>
          <a:p>
            <a:pPr lvl="1" eaLnBrk="1" hangingPunct="1"/>
            <a:r>
              <a:rPr lang="en-US" altLang="en-US" dirty="0"/>
              <a:t>Calendars and address books</a:t>
            </a:r>
          </a:p>
          <a:p>
            <a:pPr lvl="1" eaLnBrk="1" hangingPunct="1"/>
            <a:r>
              <a:rPr lang="en-US" altLang="en-US" dirty="0"/>
              <a:t>Social media account information</a:t>
            </a:r>
          </a:p>
          <a:p>
            <a:pPr lvl="1" eaLnBrk="1" hangingPunct="1"/>
            <a:r>
              <a:rPr lang="en-US" altLang="en-US" dirty="0"/>
              <a:t>GPS data</a:t>
            </a:r>
          </a:p>
          <a:p>
            <a:pPr lvl="1" eaLnBrk="1" hangingPunct="1"/>
            <a:r>
              <a:rPr lang="en-US" altLang="en-US" dirty="0"/>
              <a:t>Voice recordings and voicemail</a:t>
            </a:r>
          </a:p>
          <a:p>
            <a:pPr lvl="1" eaLnBrk="1" hangingPunct="1"/>
            <a:r>
              <a:rPr lang="en-US" altLang="en-US" dirty="0"/>
              <a:t>Bank account logins</a:t>
            </a:r>
          </a:p>
          <a:p>
            <a:pPr lvl="1" eaLnBrk="1" hangingPunct="1"/>
            <a:r>
              <a:rPr lang="en-US" altLang="en-US" dirty="0"/>
              <a:t>Access to your home</a:t>
            </a:r>
          </a:p>
          <a:p>
            <a:pPr eaLnBrk="1" hangingPunct="1"/>
            <a:r>
              <a:rPr lang="en-US" altLang="en-US" dirty="0"/>
              <a:t>A search warrant is needed to examine mobile devices because they can contain so much information</a:t>
            </a:r>
          </a:p>
        </p:txBody>
      </p:sp>
      <p:sp>
        <p:nvSpPr>
          <p:cNvPr id="10243" name="Rectangle 2">
            <a:extLst>
              <a:ext uri="{FF2B5EF4-FFF2-40B4-BE49-F238E27FC236}">
                <a16:creationId xmlns="" xmlns:a16="http://schemas.microsoft.com/office/drawing/2014/main" id="{31E43291-FD7C-5A40-A793-13FC498CCFF8}"/>
              </a:ext>
            </a:extLst>
          </p:cNvPr>
          <p:cNvSpPr>
            <a:spLocks noGrp="1" noChangeArrowheads="1"/>
          </p:cNvSpPr>
          <p:nvPr>
            <p:ph type="title"/>
          </p:nvPr>
        </p:nvSpPr>
        <p:spPr>
          <a:xfrm>
            <a:off x="762000" y="83934"/>
            <a:ext cx="8026400" cy="941796"/>
          </a:xfrm>
        </p:spPr>
        <p:txBody>
          <a:bodyPr/>
          <a:lstStyle/>
          <a:p>
            <a:pPr eaLnBrk="1" hangingPunct="1"/>
            <a:r>
              <a:rPr lang="en-US" altLang="en-US" dirty="0"/>
              <a:t>Understanding Mobile Device Forensics (2 of 3)</a:t>
            </a:r>
          </a:p>
        </p:txBody>
      </p:sp>
      <p:sp>
        <p:nvSpPr>
          <p:cNvPr id="4" name="Footer Placeholder 3">
            <a:extLst>
              <a:ext uri="{FF2B5EF4-FFF2-40B4-BE49-F238E27FC236}">
                <a16:creationId xmlns="" xmlns:a16="http://schemas.microsoft.com/office/drawing/2014/main" id="{F86DD500-18C4-604C-82DD-B3421B7FB847}"/>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 xmlns:a16="http://schemas.microsoft.com/office/drawing/2014/main" id="{360EA350-9D94-B545-8458-00F78F623DB3}"/>
              </a:ext>
            </a:extLst>
          </p:cNvPr>
          <p:cNvSpPr>
            <a:spLocks noGrp="1" noChangeArrowheads="1"/>
          </p:cNvSpPr>
          <p:nvPr>
            <p:ph idx="1"/>
          </p:nvPr>
        </p:nvSpPr>
        <p:spPr>
          <a:xfrm>
            <a:off x="365125" y="1538288"/>
            <a:ext cx="8415338" cy="1528111"/>
          </a:xfrm>
        </p:spPr>
        <p:txBody>
          <a:bodyPr/>
          <a:lstStyle/>
          <a:p>
            <a:pPr eaLnBrk="1" hangingPunct="1"/>
            <a:r>
              <a:rPr lang="en-US" altLang="en-US" dirty="0"/>
              <a:t>Investigating cell phones and mobile devices is a challenging tasks in digital forensics</a:t>
            </a:r>
          </a:p>
          <a:p>
            <a:pPr lvl="1" eaLnBrk="1" hangingPunct="1"/>
            <a:r>
              <a:rPr lang="en-US" altLang="en-US" dirty="0"/>
              <a:t>No single standard exists for how and where phones store messages</a:t>
            </a:r>
          </a:p>
          <a:p>
            <a:pPr lvl="1" eaLnBrk="1" hangingPunct="1"/>
            <a:r>
              <a:rPr lang="en-US" altLang="en-US" dirty="0"/>
              <a:t>New phones come out about every six months and they are rarely compatible with previous models</a:t>
            </a:r>
          </a:p>
        </p:txBody>
      </p:sp>
      <p:sp>
        <p:nvSpPr>
          <p:cNvPr id="11267" name="Rectangle 2">
            <a:extLst>
              <a:ext uri="{FF2B5EF4-FFF2-40B4-BE49-F238E27FC236}">
                <a16:creationId xmlns="" xmlns:a16="http://schemas.microsoft.com/office/drawing/2014/main" id="{AB514120-48EF-5D45-9F71-C409E930CD96}"/>
              </a:ext>
            </a:extLst>
          </p:cNvPr>
          <p:cNvSpPr>
            <a:spLocks noGrp="1" noChangeArrowheads="1"/>
          </p:cNvSpPr>
          <p:nvPr>
            <p:ph type="title"/>
          </p:nvPr>
        </p:nvSpPr>
        <p:spPr>
          <a:xfrm>
            <a:off x="762000" y="83934"/>
            <a:ext cx="8026400" cy="941796"/>
          </a:xfrm>
        </p:spPr>
        <p:txBody>
          <a:bodyPr/>
          <a:lstStyle/>
          <a:p>
            <a:pPr eaLnBrk="1" hangingPunct="1"/>
            <a:r>
              <a:rPr lang="en-US" altLang="en-US"/>
              <a:t>Understanding Mobile Device Forensics (3 of 3)</a:t>
            </a:r>
          </a:p>
        </p:txBody>
      </p:sp>
      <p:sp>
        <p:nvSpPr>
          <p:cNvPr id="4" name="Footer Placeholder 3">
            <a:extLst>
              <a:ext uri="{FF2B5EF4-FFF2-40B4-BE49-F238E27FC236}">
                <a16:creationId xmlns="" xmlns:a16="http://schemas.microsoft.com/office/drawing/2014/main" id="{2C641CCA-A4FA-5C4D-9D29-1B111BDEC424}"/>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 xmlns:a16="http://schemas.microsoft.com/office/drawing/2014/main" id="{375CC3FA-09E6-BC44-BCDA-3B6EA1A1B87D}"/>
              </a:ext>
            </a:extLst>
          </p:cNvPr>
          <p:cNvSpPr>
            <a:spLocks noGrp="1" noChangeArrowheads="1"/>
          </p:cNvSpPr>
          <p:nvPr>
            <p:ph idx="1"/>
          </p:nvPr>
        </p:nvSpPr>
        <p:spPr>
          <a:xfrm>
            <a:off x="365125" y="1538288"/>
            <a:ext cx="8415338" cy="3544047"/>
          </a:xfrm>
        </p:spPr>
        <p:txBody>
          <a:bodyPr/>
          <a:lstStyle/>
          <a:p>
            <a:pPr eaLnBrk="1" hangingPunct="1"/>
            <a:r>
              <a:rPr lang="en-US" altLang="en-US" dirty="0"/>
              <a:t>Mobile phone technology has advanced rapidly</a:t>
            </a:r>
          </a:p>
          <a:p>
            <a:pPr eaLnBrk="1" hangingPunct="1"/>
            <a:r>
              <a:rPr lang="en-US" altLang="en-US" dirty="0"/>
              <a:t>By the end of 2008, mobile phones had gone through three generations:</a:t>
            </a:r>
          </a:p>
          <a:p>
            <a:pPr lvl="1" eaLnBrk="1" hangingPunct="1"/>
            <a:r>
              <a:rPr lang="en-US" altLang="en-US" dirty="0"/>
              <a:t>Analog</a:t>
            </a:r>
          </a:p>
          <a:p>
            <a:pPr lvl="1" eaLnBrk="1" hangingPunct="1"/>
            <a:r>
              <a:rPr lang="en-US" altLang="en-US" dirty="0"/>
              <a:t>Digital personal communications service (PCS)</a:t>
            </a:r>
          </a:p>
          <a:p>
            <a:pPr lvl="1" eaLnBrk="1" hangingPunct="1"/>
            <a:r>
              <a:rPr lang="en-US" altLang="en-US" b="1" dirty="0"/>
              <a:t>Third-generation (3G)</a:t>
            </a:r>
          </a:p>
          <a:p>
            <a:pPr eaLnBrk="1" hangingPunct="1"/>
            <a:r>
              <a:rPr lang="en-US" altLang="en-US" b="1" dirty="0"/>
              <a:t>Fourth-generation (4G) </a:t>
            </a:r>
            <a:r>
              <a:rPr lang="en-US" altLang="en-US" dirty="0"/>
              <a:t>was introduced in 2009</a:t>
            </a:r>
          </a:p>
          <a:p>
            <a:pPr eaLnBrk="1" hangingPunct="1"/>
            <a:r>
              <a:rPr lang="en-US" altLang="en-US" dirty="0"/>
              <a:t>Several digital networks are used in the mobile phone industry</a:t>
            </a:r>
          </a:p>
          <a:p>
            <a:pPr eaLnBrk="1" hangingPunct="1"/>
            <a:r>
              <a:rPr lang="en-US" altLang="en-US" b="1" dirty="0"/>
              <a:t>Fifth-generation (5G)</a:t>
            </a:r>
            <a:r>
              <a:rPr lang="en-US" altLang="en-US" dirty="0"/>
              <a:t> cellular networks</a:t>
            </a:r>
          </a:p>
          <a:p>
            <a:pPr lvl="1" eaLnBrk="1" hangingPunct="1"/>
            <a:r>
              <a:rPr lang="en-US" altLang="en-US" dirty="0"/>
              <a:t>Expected to be finalized in 2020, will incorporate emerging technologies</a:t>
            </a:r>
          </a:p>
        </p:txBody>
      </p:sp>
      <p:sp>
        <p:nvSpPr>
          <p:cNvPr id="12291" name="Rectangle 2">
            <a:extLst>
              <a:ext uri="{FF2B5EF4-FFF2-40B4-BE49-F238E27FC236}">
                <a16:creationId xmlns="" xmlns:a16="http://schemas.microsoft.com/office/drawing/2014/main" id="{2E0BB645-261E-CF46-ADA7-8E46427CAEA2}"/>
              </a:ext>
            </a:extLst>
          </p:cNvPr>
          <p:cNvSpPr>
            <a:spLocks noGrp="1" noChangeArrowheads="1"/>
          </p:cNvSpPr>
          <p:nvPr>
            <p:ph type="title"/>
          </p:nvPr>
        </p:nvSpPr>
        <p:spPr>
          <a:xfrm>
            <a:off x="762000" y="319383"/>
            <a:ext cx="8026400" cy="470898"/>
          </a:xfrm>
        </p:spPr>
        <p:txBody>
          <a:bodyPr/>
          <a:lstStyle/>
          <a:p>
            <a:pPr eaLnBrk="1" hangingPunct="1"/>
            <a:r>
              <a:rPr lang="en-US" altLang="en-US" dirty="0"/>
              <a:t>Mobile Phone Basics (1 of </a:t>
            </a:r>
            <a:r>
              <a:rPr lang="en-US" altLang="en-US" dirty="0" smtClean="0"/>
              <a:t>5)</a:t>
            </a:r>
            <a:endParaRPr lang="en-US" altLang="en-US" dirty="0"/>
          </a:p>
        </p:txBody>
      </p:sp>
      <p:sp>
        <p:nvSpPr>
          <p:cNvPr id="4" name="Footer Placeholder 3">
            <a:extLst>
              <a:ext uri="{FF2B5EF4-FFF2-40B4-BE49-F238E27FC236}">
                <a16:creationId xmlns="" xmlns:a16="http://schemas.microsoft.com/office/drawing/2014/main" id="{CF6A4499-76D0-F746-815F-B52DE6D66E44}"/>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a:extLst>
              <a:ext uri="{FF2B5EF4-FFF2-40B4-BE49-F238E27FC236}">
                <a16:creationId xmlns="" xmlns:a16="http://schemas.microsoft.com/office/drawing/2014/main" id="{5EC04D29-2A23-7544-AA45-FFAD3AF1F4F8}"/>
              </a:ext>
            </a:extLst>
          </p:cNvPr>
          <p:cNvSpPr>
            <a:spLocks noGrp="1"/>
          </p:cNvSpPr>
          <p:nvPr>
            <p:ph idx="1"/>
          </p:nvPr>
        </p:nvSpPr>
        <p:spPr/>
        <p:txBody>
          <a:bodyPr/>
          <a:lstStyle/>
          <a:p>
            <a:pPr eaLnBrk="1" hangingPunct="1"/>
            <a:r>
              <a:rPr lang="en-US" altLang="en-US"/>
              <a:t>Most </a:t>
            </a:r>
            <a:r>
              <a:rPr lang="en-US" altLang="en-US" b="1"/>
              <a:t>Code Division Multiple Access (CDMA) </a:t>
            </a:r>
            <a:r>
              <a:rPr lang="en-US" altLang="en-US"/>
              <a:t>networks conform to IS-95</a:t>
            </a:r>
          </a:p>
          <a:p>
            <a:pPr lvl="1" eaLnBrk="1" hangingPunct="1"/>
            <a:r>
              <a:rPr lang="en-US" altLang="en-US"/>
              <a:t>These systems are referred to as CDMAOne</a:t>
            </a:r>
          </a:p>
          <a:p>
            <a:pPr lvl="1" eaLnBrk="1" hangingPunct="1"/>
            <a:r>
              <a:rPr lang="en-US" altLang="en-US"/>
              <a:t>When they went to 3G services, they became CDMA2000</a:t>
            </a:r>
          </a:p>
          <a:p>
            <a:pPr eaLnBrk="1" hangingPunct="1"/>
            <a:r>
              <a:rPr lang="en-US" altLang="en-US" b="1"/>
              <a:t>Global System for Mobile Communications (GSM) </a:t>
            </a:r>
            <a:r>
              <a:rPr lang="en-US" altLang="en-US"/>
              <a:t>uses the </a:t>
            </a:r>
            <a:r>
              <a:rPr lang="en-US" altLang="en-US" b="1"/>
              <a:t>Time Division Multiple Access (TDMA) </a:t>
            </a:r>
            <a:r>
              <a:rPr lang="en-US" altLang="en-US"/>
              <a:t>technique</a:t>
            </a:r>
          </a:p>
          <a:p>
            <a:pPr lvl="1" eaLnBrk="1" hangingPunct="1"/>
            <a:r>
              <a:rPr lang="en-US" altLang="en-US"/>
              <a:t>Multiple phones take turns sharing a channel</a:t>
            </a:r>
          </a:p>
        </p:txBody>
      </p:sp>
      <p:sp>
        <p:nvSpPr>
          <p:cNvPr id="14339" name="Title 1">
            <a:extLst>
              <a:ext uri="{FF2B5EF4-FFF2-40B4-BE49-F238E27FC236}">
                <a16:creationId xmlns="" xmlns:a16="http://schemas.microsoft.com/office/drawing/2014/main" id="{85023EB9-A498-CB49-877E-E0B1B580B3CC}"/>
              </a:ext>
            </a:extLst>
          </p:cNvPr>
          <p:cNvSpPr>
            <a:spLocks noGrp="1"/>
          </p:cNvSpPr>
          <p:nvPr>
            <p:ph type="title"/>
          </p:nvPr>
        </p:nvSpPr>
        <p:spPr>
          <a:xfrm>
            <a:off x="762000" y="319383"/>
            <a:ext cx="8026400" cy="470898"/>
          </a:xfrm>
        </p:spPr>
        <p:txBody>
          <a:bodyPr/>
          <a:lstStyle/>
          <a:p>
            <a:pPr eaLnBrk="1" hangingPunct="1"/>
            <a:r>
              <a:rPr lang="en-US" altLang="en-US" dirty="0"/>
              <a:t>Mobile Phone Basics </a:t>
            </a:r>
            <a:r>
              <a:rPr lang="en-US" altLang="en-US" dirty="0" smtClean="0"/>
              <a:t>(2 </a:t>
            </a:r>
            <a:r>
              <a:rPr lang="en-US" altLang="en-US" dirty="0"/>
              <a:t>of </a:t>
            </a:r>
            <a:r>
              <a:rPr lang="en-US" altLang="en-US" dirty="0" smtClean="0"/>
              <a:t>5)</a:t>
            </a:r>
            <a:endParaRPr lang="en-US" altLang="en-US" dirty="0"/>
          </a:p>
        </p:txBody>
      </p:sp>
      <p:sp>
        <p:nvSpPr>
          <p:cNvPr id="4" name="Footer Placeholder 3">
            <a:extLst>
              <a:ext uri="{FF2B5EF4-FFF2-40B4-BE49-F238E27FC236}">
                <a16:creationId xmlns="" xmlns:a16="http://schemas.microsoft.com/office/drawing/2014/main" id="{CC4B4FD3-CBE7-E140-AB73-AA2E26796080}"/>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a:extLst>
              <a:ext uri="{FF2B5EF4-FFF2-40B4-BE49-F238E27FC236}">
                <a16:creationId xmlns="" xmlns:a16="http://schemas.microsoft.com/office/drawing/2014/main" id="{B602F76A-B476-AB47-B4B3-80FB951F30CB}"/>
              </a:ext>
            </a:extLst>
          </p:cNvPr>
          <p:cNvSpPr>
            <a:spLocks noGrp="1"/>
          </p:cNvSpPr>
          <p:nvPr>
            <p:ph idx="1"/>
          </p:nvPr>
        </p:nvSpPr>
        <p:spPr/>
        <p:txBody>
          <a:bodyPr/>
          <a:lstStyle/>
          <a:p>
            <a:pPr eaLnBrk="1" hangingPunct="1"/>
            <a:r>
              <a:rPr lang="en-US" altLang="en-US"/>
              <a:t>The 3G standard was developed by the </a:t>
            </a:r>
            <a:r>
              <a:rPr lang="en-US" altLang="en-US" b="1"/>
              <a:t>International Telecommunications Union (ITU) </a:t>
            </a:r>
            <a:r>
              <a:rPr lang="en-US" altLang="en-US"/>
              <a:t>under the United Nations</a:t>
            </a:r>
          </a:p>
          <a:p>
            <a:pPr lvl="1" eaLnBrk="1" hangingPunct="1"/>
            <a:r>
              <a:rPr lang="en-US" altLang="en-US"/>
              <a:t>It is compatible with CDMA, GSM, and TDMA</a:t>
            </a:r>
          </a:p>
          <a:p>
            <a:pPr lvl="1" eaLnBrk="1" hangingPunct="1"/>
            <a:r>
              <a:rPr lang="en-US" altLang="en-US"/>
              <a:t>The </a:t>
            </a:r>
            <a:r>
              <a:rPr lang="en-US" altLang="en-US" b="1"/>
              <a:t>Enhanced Data GSM Environment (EDGE) </a:t>
            </a:r>
            <a:r>
              <a:rPr lang="en-US" altLang="en-US"/>
              <a:t>standard was developed specifically for 3G</a:t>
            </a:r>
          </a:p>
        </p:txBody>
      </p:sp>
      <p:sp>
        <p:nvSpPr>
          <p:cNvPr id="15363" name="Title 1">
            <a:extLst>
              <a:ext uri="{FF2B5EF4-FFF2-40B4-BE49-F238E27FC236}">
                <a16:creationId xmlns="" xmlns:a16="http://schemas.microsoft.com/office/drawing/2014/main" id="{A6841ACC-67C7-274F-BD3E-92A02ED249BA}"/>
              </a:ext>
            </a:extLst>
          </p:cNvPr>
          <p:cNvSpPr>
            <a:spLocks noGrp="1"/>
          </p:cNvSpPr>
          <p:nvPr>
            <p:ph type="title"/>
          </p:nvPr>
        </p:nvSpPr>
        <p:spPr>
          <a:xfrm>
            <a:off x="762000" y="319383"/>
            <a:ext cx="8026400" cy="470898"/>
          </a:xfrm>
        </p:spPr>
        <p:txBody>
          <a:bodyPr/>
          <a:lstStyle/>
          <a:p>
            <a:pPr eaLnBrk="1" hangingPunct="1"/>
            <a:r>
              <a:rPr lang="en-US" altLang="en-US" dirty="0"/>
              <a:t>Mobile Phone Basics </a:t>
            </a:r>
            <a:r>
              <a:rPr lang="en-US" altLang="en-US" dirty="0" smtClean="0"/>
              <a:t>(3 </a:t>
            </a:r>
            <a:r>
              <a:rPr lang="en-US" altLang="en-US" dirty="0"/>
              <a:t>of </a:t>
            </a:r>
            <a:r>
              <a:rPr lang="en-US" altLang="en-US" dirty="0"/>
              <a:t>5</a:t>
            </a:r>
            <a:r>
              <a:rPr lang="en-US" altLang="en-US" dirty="0" smtClean="0"/>
              <a:t>)</a:t>
            </a:r>
            <a:endParaRPr lang="en-US" altLang="en-US" dirty="0"/>
          </a:p>
        </p:txBody>
      </p:sp>
      <p:sp>
        <p:nvSpPr>
          <p:cNvPr id="4" name="Footer Placeholder 3">
            <a:extLst>
              <a:ext uri="{FF2B5EF4-FFF2-40B4-BE49-F238E27FC236}">
                <a16:creationId xmlns="" xmlns:a16="http://schemas.microsoft.com/office/drawing/2014/main" id="{1EB37205-F643-2143-8590-D8AFD8E8A78B}"/>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a:extLst>
              <a:ext uri="{FF2B5EF4-FFF2-40B4-BE49-F238E27FC236}">
                <a16:creationId xmlns="" xmlns:a16="http://schemas.microsoft.com/office/drawing/2014/main" id="{0A1ABAFE-30ED-A44B-B378-A99E9EDC0551}"/>
              </a:ext>
            </a:extLst>
          </p:cNvPr>
          <p:cNvSpPr>
            <a:spLocks noGrp="1"/>
          </p:cNvSpPr>
          <p:nvPr>
            <p:ph idx="1"/>
          </p:nvPr>
        </p:nvSpPr>
        <p:spPr/>
        <p:txBody>
          <a:bodyPr/>
          <a:lstStyle/>
          <a:p>
            <a:pPr eaLnBrk="1" hangingPunct="1"/>
            <a:r>
              <a:rPr lang="en-US" altLang="en-US"/>
              <a:t>4G networks can use the following technologies:</a:t>
            </a:r>
          </a:p>
          <a:p>
            <a:pPr lvl="1" eaLnBrk="1" hangingPunct="1"/>
            <a:r>
              <a:rPr lang="en-US" altLang="en-US" b="1" i="1"/>
              <a:t>Orthogonal Frequency Division Multiplexing (OFDM)</a:t>
            </a:r>
          </a:p>
          <a:p>
            <a:pPr lvl="1" eaLnBrk="1" hangingPunct="1"/>
            <a:r>
              <a:rPr lang="en-US" altLang="en-US" i="1"/>
              <a:t>Mobile WiMAX</a:t>
            </a:r>
          </a:p>
          <a:p>
            <a:pPr lvl="1" eaLnBrk="1" hangingPunct="1"/>
            <a:r>
              <a:rPr lang="en-US" altLang="en-US" i="1"/>
              <a:t>Ultra Mobile Broadband (UMB)</a:t>
            </a:r>
          </a:p>
          <a:p>
            <a:pPr lvl="1" eaLnBrk="1" hangingPunct="1"/>
            <a:r>
              <a:rPr lang="en-US" altLang="en-US" i="1"/>
              <a:t>Multiple Input Multiple Output (MIMO)</a:t>
            </a:r>
          </a:p>
          <a:p>
            <a:pPr lvl="1" eaLnBrk="1" hangingPunct="1"/>
            <a:r>
              <a:rPr lang="en-US" altLang="en-US" i="1"/>
              <a:t>Long Term Evolution (LTE)</a:t>
            </a:r>
          </a:p>
        </p:txBody>
      </p:sp>
      <p:sp>
        <p:nvSpPr>
          <p:cNvPr id="16387" name="Title 1">
            <a:extLst>
              <a:ext uri="{FF2B5EF4-FFF2-40B4-BE49-F238E27FC236}">
                <a16:creationId xmlns="" xmlns:a16="http://schemas.microsoft.com/office/drawing/2014/main" id="{729567AD-74AC-9441-8A4C-ED1C8B1ADE5D}"/>
              </a:ext>
            </a:extLst>
          </p:cNvPr>
          <p:cNvSpPr>
            <a:spLocks noGrp="1"/>
          </p:cNvSpPr>
          <p:nvPr>
            <p:ph type="title"/>
          </p:nvPr>
        </p:nvSpPr>
        <p:spPr>
          <a:xfrm>
            <a:off x="762000" y="319383"/>
            <a:ext cx="8026400" cy="470898"/>
          </a:xfrm>
        </p:spPr>
        <p:txBody>
          <a:bodyPr/>
          <a:lstStyle/>
          <a:p>
            <a:pPr eaLnBrk="1" hangingPunct="1"/>
            <a:r>
              <a:rPr lang="en-US" altLang="en-US" dirty="0"/>
              <a:t>Mobile Phone Basics </a:t>
            </a:r>
            <a:r>
              <a:rPr lang="en-US" altLang="en-US" dirty="0" smtClean="0"/>
              <a:t>(4 </a:t>
            </a:r>
            <a:r>
              <a:rPr lang="en-US" altLang="en-US" dirty="0"/>
              <a:t>of </a:t>
            </a:r>
            <a:r>
              <a:rPr lang="en-US" altLang="en-US" dirty="0" smtClean="0"/>
              <a:t>5)</a:t>
            </a:r>
            <a:endParaRPr lang="en-US" altLang="en-US" dirty="0"/>
          </a:p>
        </p:txBody>
      </p:sp>
      <p:sp>
        <p:nvSpPr>
          <p:cNvPr id="4" name="Footer Placeholder 3">
            <a:extLst>
              <a:ext uri="{FF2B5EF4-FFF2-40B4-BE49-F238E27FC236}">
                <a16:creationId xmlns="" xmlns:a16="http://schemas.microsoft.com/office/drawing/2014/main" id="{006D1881-59EB-FA45-81F9-6250C82F45F9}"/>
              </a:ext>
            </a:extLst>
          </p:cNvPr>
          <p:cNvSpPr>
            <a:spLocks noGrp="1"/>
          </p:cNvSpPr>
          <p:nvPr>
            <p:ph type="ftr" sz="quarter" idx="10"/>
          </p:nvPr>
        </p:nvSpPr>
        <p:spPr/>
        <p:txBody>
          <a:bodyPr/>
          <a:lstStyle/>
          <a:p>
            <a:pPr>
              <a:defRPr/>
            </a:pPr>
            <a:r>
              <a:rPr lang="en-US"/>
              <a:t>© 2019 Cengage. May not be copied, scanned, or duplicated, in whole or in part, except for use as permitted in a license distributed with a certain product or service or otherwise on a password-protected website for classroom use.</a:t>
            </a:r>
          </a:p>
        </p:txBody>
      </p:sp>
    </p:spTree>
  </p:cSld>
  <p:clrMapOvr>
    <a:masterClrMapping/>
  </p:clrMapOvr>
</p:sld>
</file>

<file path=ppt/theme/theme1.xml><?xml version="1.0" encoding="utf-8"?>
<a:theme xmlns:a="http://schemas.openxmlformats.org/drawingml/2006/main" name="Office Theme">
  <a:themeElements>
    <a:clrScheme name="Cengage">
      <a:dk1>
        <a:srgbClr val="000000"/>
      </a:dk1>
      <a:lt1>
        <a:srgbClr val="FFFFFF"/>
      </a:lt1>
      <a:dk2>
        <a:srgbClr val="000000"/>
      </a:dk2>
      <a:lt2>
        <a:srgbClr val="AAAEB4"/>
      </a:lt2>
      <a:accent1>
        <a:srgbClr val="0D3857"/>
      </a:accent1>
      <a:accent2>
        <a:srgbClr val="055C91"/>
      </a:accent2>
      <a:accent3>
        <a:srgbClr val="81C0DA"/>
      </a:accent3>
      <a:accent4>
        <a:srgbClr val="B0D3DF"/>
      </a:accent4>
      <a:accent5>
        <a:srgbClr val="E0DCCD"/>
      </a:accent5>
      <a:accent6>
        <a:srgbClr val="7C7666"/>
      </a:accent6>
      <a:hlink>
        <a:srgbClr val="055C91"/>
      </a:hlink>
      <a:folHlink>
        <a:srgbClr val="81C0DA"/>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21121</TotalTime>
  <Words>3877</Words>
  <Application>Microsoft Office PowerPoint</Application>
  <PresentationFormat>On-screen Show (4:3)</PresentationFormat>
  <Paragraphs>283</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Guide to Computer Forensics  and Investigations Sixth Edition  Chapter 12 </vt:lpstr>
      <vt:lpstr>Objectives</vt:lpstr>
      <vt:lpstr>Understanding Mobile Device Forensics (1 of 3)</vt:lpstr>
      <vt:lpstr>Understanding Mobile Device Forensics (2 of 3)</vt:lpstr>
      <vt:lpstr>Understanding Mobile Device Forensics (3 of 3)</vt:lpstr>
      <vt:lpstr>Mobile Phone Basics (1 of 5)</vt:lpstr>
      <vt:lpstr>Mobile Phone Basics (2 of 5)</vt:lpstr>
      <vt:lpstr>Mobile Phone Basics (3 of 5)</vt:lpstr>
      <vt:lpstr>Mobile Phone Basics (4 of 5)</vt:lpstr>
      <vt:lpstr>Mobile Phone Basics (5 of 5)</vt:lpstr>
      <vt:lpstr>Inside Mobile Devices (1 of 5)</vt:lpstr>
      <vt:lpstr>Inside Mobile Devices (2 of 5)</vt:lpstr>
      <vt:lpstr>Inside Mobile Devices (3 of 5)</vt:lpstr>
      <vt:lpstr>Inside Mobile Devices (4 of 5)</vt:lpstr>
      <vt:lpstr>Inside Mobile Devices (5 of 5)</vt:lpstr>
      <vt:lpstr>Understanding Acquisition Procedures for Mobile Devices (1 of 7)</vt:lpstr>
      <vt:lpstr>Understanding Acquisition Procedures for Mobile Devices (2 of 7)</vt:lpstr>
      <vt:lpstr>Understanding Acquisition Procedures for Mobile Devices (3 of 7)</vt:lpstr>
      <vt:lpstr>Understanding Acquisition Procedures for Mobile Devices (4 of 7)</vt:lpstr>
      <vt:lpstr>Understanding Acquisition Procedures for Mobile Devices (5 of 7)</vt:lpstr>
      <vt:lpstr>Understanding Acquisition Procedures for Mobile Devices (6 of 7)</vt:lpstr>
      <vt:lpstr>Understanding Acquisition Procedures for Mobile Devices (7 of 7)</vt:lpstr>
      <vt:lpstr>Mobile Forensics Equipment (1 of 6)</vt:lpstr>
      <vt:lpstr>Mobile Forensics Equipment (2 of 6)</vt:lpstr>
      <vt:lpstr>Mobile Forensics Equipment (3 of 6)</vt:lpstr>
      <vt:lpstr>Mobile Forensics Equipment (4 of 6)</vt:lpstr>
      <vt:lpstr>Mobile Forensics Equipment (5 of 6)</vt:lpstr>
      <vt:lpstr>Mobile Forensics Equipment (6 of 6)</vt:lpstr>
      <vt:lpstr>Using Mobile Forensics Tools (1 of 4)</vt:lpstr>
      <vt:lpstr>Using Mobile Forensics Tools (2 of 4)</vt:lpstr>
      <vt:lpstr>Using Mobile Forensics Tools (3 of 4)</vt:lpstr>
      <vt:lpstr>Using Mobile Forensics Tools (4 of 4)</vt:lpstr>
      <vt:lpstr>Understanding Forensics in the Internet of Anything (1 of 3)</vt:lpstr>
      <vt:lpstr>Understanding Forensics in the Internet of Anything (2 of 3)</vt:lpstr>
      <vt:lpstr>Understanding Forensics in the Internet of Anything (3 of 3)</vt:lpstr>
      <vt:lpstr>Summary (1 of 3)</vt:lpstr>
      <vt:lpstr>Summary (2 of 3)</vt:lpstr>
      <vt:lpstr>Summary (3 of 3)</vt:lpstr>
    </vt:vector>
  </TitlesOfParts>
  <Company>Course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dc:title>
  <dc:creator>Course Technology</dc:creator>
  <cp:lastModifiedBy>PaulRefurb</cp:lastModifiedBy>
  <cp:revision>725</cp:revision>
  <dcterms:created xsi:type="dcterms:W3CDTF">2002-09-27T23:29:22Z</dcterms:created>
  <dcterms:modified xsi:type="dcterms:W3CDTF">2018-03-22T16:01:32Z</dcterms:modified>
</cp:coreProperties>
</file>