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8" r:id="rId3"/>
    <p:sldId id="259" r:id="rId4"/>
    <p:sldId id="260" r:id="rId5"/>
    <p:sldId id="269" r:id="rId6"/>
    <p:sldId id="268" r:id="rId7"/>
    <p:sldId id="281" r:id="rId8"/>
    <p:sldId id="282" r:id="rId9"/>
    <p:sldId id="267" r:id="rId10"/>
    <p:sldId id="288" r:id="rId11"/>
    <p:sldId id="287" r:id="rId12"/>
    <p:sldId id="283" r:id="rId13"/>
    <p:sldId id="284" r:id="rId14"/>
    <p:sldId id="285" r:id="rId15"/>
    <p:sldId id="286" r:id="rId16"/>
    <p:sldId id="28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98" autoAdjust="0"/>
    <p:restoredTop sz="96318" autoAdjust="0"/>
  </p:normalViewPr>
  <p:slideViewPr>
    <p:cSldViewPr>
      <p:cViewPr varScale="1">
        <p:scale>
          <a:sx n="116" d="100"/>
          <a:sy n="116" d="100"/>
        </p:scale>
        <p:origin x="171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3/15/2016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35671331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12</a:t>
            </a:fld>
            <a:endParaRPr lang="en-US"/>
          </a:p>
        </p:txBody>
      </p:sp>
    </p:spTree>
    <p:extLst>
      <p:ext uri="{BB962C8B-B14F-4D97-AF65-F5344CB8AC3E}">
        <p14:creationId xmlns:p14="http://schemas.microsoft.com/office/powerpoint/2010/main" val="2476426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14</a:t>
            </a:fld>
            <a:endParaRPr lang="en-US"/>
          </a:p>
        </p:txBody>
      </p:sp>
    </p:spTree>
    <p:extLst>
      <p:ext uri="{BB962C8B-B14F-4D97-AF65-F5344CB8AC3E}">
        <p14:creationId xmlns:p14="http://schemas.microsoft.com/office/powerpoint/2010/main" val="4180914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3/15/2016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3/15/2016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3/15/2016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3/15/2016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ommunity.mis.temple.edu/mis5302sec001sp16" TargetMode="External"/><Relationship Id="rId2" Type="http://schemas.openxmlformats.org/officeDocument/2006/relationships/hyperlink" Target="https://cb.hbsp.harvard.edu/cbmp/access/47932851"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video.mit.edu/watch/the-world-is-flat-30-932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B8ofWFx525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uportal3.temple.edu/tuc/lynda/interim.js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mailto:mcmartin@temple.ed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67" b="1" dirty="0" smtClean="0">
                <a:solidFill>
                  <a:srgbClr val="FF0000"/>
                </a:solidFill>
              </a:rPr>
              <a:t>WELCOME to MIS 5302</a:t>
            </a:r>
            <a:r>
              <a:rPr lang="en-US" dirty="0" smtClean="0">
                <a:solidFill>
                  <a:srgbClr val="000000"/>
                </a:solidFill>
              </a:rPr>
              <a:t/>
            </a:r>
            <a:br>
              <a:rPr lang="en-US" dirty="0" smtClean="0">
                <a:solidFill>
                  <a:srgbClr val="000000"/>
                </a:solidFill>
              </a:rPr>
            </a:br>
            <a:r>
              <a:rPr lang="en-US" dirty="0" smtClean="0">
                <a:solidFill>
                  <a:srgbClr val="000000"/>
                </a:solidFill>
              </a:rPr>
              <a:t>Managing Technology and Systems</a:t>
            </a:r>
            <a:endParaRPr lang="en-US" dirty="0">
              <a:solidFill>
                <a:srgbClr val="000000"/>
              </a:solidFill>
            </a:endParaRPr>
          </a:p>
        </p:txBody>
      </p:sp>
      <p:sp>
        <p:nvSpPr>
          <p:cNvPr id="3" name="Subtitle 2"/>
          <p:cNvSpPr>
            <a:spLocks noGrp="1"/>
          </p:cNvSpPr>
          <p:nvPr>
            <p:ph type="subTitle" idx="1"/>
          </p:nvPr>
        </p:nvSpPr>
        <p:spPr>
          <a:xfrm>
            <a:off x="1371600" y="4495800"/>
            <a:ext cx="6400800" cy="1752600"/>
          </a:xfrm>
        </p:spPr>
        <p:txBody>
          <a:bodyPr>
            <a:normAutofit/>
          </a:bodyPr>
          <a:lstStyle/>
          <a:p>
            <a:r>
              <a:rPr lang="en-US" dirty="0" smtClean="0">
                <a:solidFill>
                  <a:srgbClr val="000000"/>
                </a:solidFill>
              </a:rPr>
              <a:t>Spring 2016</a:t>
            </a:r>
          </a:p>
          <a:p>
            <a:r>
              <a:rPr lang="en-US" sz="2400" dirty="0" smtClean="0">
                <a:solidFill>
                  <a:srgbClr val="FF0000"/>
                </a:solidFill>
              </a:rPr>
              <a:t>Marie-Christine Martin</a:t>
            </a:r>
            <a:br>
              <a:rPr lang="en-US" sz="2400" dirty="0" smtClean="0">
                <a:solidFill>
                  <a:srgbClr val="FF0000"/>
                </a:solidFill>
              </a:rPr>
            </a:br>
            <a:r>
              <a:rPr lang="en-US" sz="2400" dirty="0" smtClean="0">
                <a:solidFill>
                  <a:srgbClr val="FF0000"/>
                </a:solidFill>
              </a:rPr>
              <a:t>(mcmartin@temple.edu)</a:t>
            </a:r>
            <a:endParaRPr lang="en-US" sz="2400" dirty="0">
              <a:solidFill>
                <a:srgbClr val="FF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fontScale="90000"/>
          </a:bodyPr>
          <a:lstStyle/>
          <a:p>
            <a:pPr algn="l"/>
            <a:r>
              <a:rPr lang="en-US" b="1" dirty="0" smtClean="0">
                <a:solidFill>
                  <a:srgbClr val="FF0000"/>
                </a:solidFill>
              </a:rPr>
              <a:t>Required Readings:</a:t>
            </a:r>
            <a:br>
              <a:rPr lang="en-US" b="1" dirty="0" smtClean="0">
                <a:solidFill>
                  <a:srgbClr val="FF0000"/>
                </a:solidFill>
              </a:rPr>
            </a:br>
            <a:r>
              <a:rPr lang="en-US" sz="2800" dirty="0" smtClean="0"/>
              <a:t> </a:t>
            </a:r>
            <a:br>
              <a:rPr lang="en-US" sz="2800" dirty="0" smtClean="0"/>
            </a:br>
            <a:r>
              <a:rPr lang="en-US" sz="2400" dirty="0" smtClean="0"/>
              <a:t>The materials for this course are drawn from multiple sources.</a:t>
            </a:r>
            <a:r>
              <a:rPr lang="en-US" sz="2400" b="1" dirty="0" smtClean="0"/>
              <a:t/>
            </a:r>
            <a:br>
              <a:rPr lang="en-US" sz="2400" b="1" dirty="0" smtClean="0"/>
            </a:br>
            <a:r>
              <a:rPr lang="en-US" sz="2400" dirty="0" smtClean="0"/>
              <a:t> </a:t>
            </a:r>
            <a:r>
              <a:rPr lang="en-US" sz="2400" b="1" dirty="0" smtClean="0"/>
              <a:t/>
            </a:r>
            <a:br>
              <a:rPr lang="en-US" sz="2400" b="1" dirty="0" smtClean="0"/>
            </a:br>
            <a:r>
              <a:rPr lang="en-US" sz="2400" dirty="0" smtClean="0"/>
              <a:t>1. There is no required textbook for this course. You need to purchase the required case studies online at </a:t>
            </a:r>
            <a:r>
              <a:rPr lang="en-US" sz="2400" dirty="0" smtClean="0">
                <a:hlinkClick r:id="rId2"/>
              </a:rPr>
              <a:t>https</a:t>
            </a:r>
            <a:r>
              <a:rPr lang="en-US" sz="2400" dirty="0">
                <a:hlinkClick r:id="rId2"/>
              </a:rPr>
              <a:t>://cb.hbsp.harvard.edu/cbmp/access/47932851</a:t>
            </a:r>
            <a:r>
              <a:rPr lang="en-US" sz="2400" dirty="0"/>
              <a:t> </a:t>
            </a:r>
            <a:r>
              <a:rPr lang="en-US" sz="2400" dirty="0" smtClean="0"/>
              <a:t>(note: registration &amp; login required to access and order the course packet.  You must use this code to receive the student discount).</a:t>
            </a:r>
            <a:r>
              <a:rPr lang="en-US" sz="2400" b="1" dirty="0" smtClean="0"/>
              <a:t/>
            </a:r>
            <a:br>
              <a:rPr lang="en-US" sz="2400" b="1" dirty="0" smtClean="0"/>
            </a:br>
            <a:r>
              <a:rPr lang="en-US" sz="2400" dirty="0" smtClean="0"/>
              <a:t> </a:t>
            </a:r>
            <a:r>
              <a:rPr lang="en-US" sz="2400" b="1" dirty="0" smtClean="0"/>
              <a:t/>
            </a:r>
            <a:br>
              <a:rPr lang="en-US" sz="2400" b="1" dirty="0" smtClean="0"/>
            </a:br>
            <a:r>
              <a:rPr lang="en-US" sz="2400" dirty="0" smtClean="0"/>
              <a:t>2. There are additional assigned readings throughout the course. These are available for free on the web.  Web articles links are available on the course blog:</a:t>
            </a:r>
            <a:br>
              <a:rPr lang="en-US" sz="2400" dirty="0" smtClean="0"/>
            </a:br>
            <a:r>
              <a:rPr lang="en-US" sz="2400" dirty="0" smtClean="0">
                <a:hlinkClick r:id="rId3"/>
              </a:rPr>
              <a:t>http</a:t>
            </a:r>
            <a:r>
              <a:rPr lang="en-US" sz="2400" dirty="0">
                <a:hlinkClick r:id="rId3"/>
              </a:rPr>
              <a:t>://</a:t>
            </a:r>
            <a:r>
              <a:rPr lang="en-US" sz="2400" dirty="0" smtClean="0">
                <a:hlinkClick r:id="rId3"/>
              </a:rPr>
              <a:t>community.mis.temple.edu/mis5302sec001sp16</a:t>
            </a:r>
            <a:r>
              <a:rPr lang="en-US" sz="2400" dirty="0" smtClean="0"/>
              <a:t/>
            </a:r>
            <a:br>
              <a:rPr lang="en-US" sz="2400"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fontScale="90000"/>
          </a:bodyPr>
          <a:lstStyle/>
          <a:p>
            <a:pPr algn="l"/>
            <a:r>
              <a:rPr lang="en-US" b="1" dirty="0" smtClean="0">
                <a:solidFill>
                  <a:srgbClr val="FF0000"/>
                </a:solidFill>
              </a:rPr>
              <a:t>Classroom Etiquette:</a:t>
            </a:r>
            <a:r>
              <a:rPr lang="en-US" dirty="0" smtClean="0">
                <a:solidFill>
                  <a:srgbClr val="000000"/>
                </a:solidFill>
              </a:rPr>
              <a:t/>
            </a:r>
            <a:br>
              <a:rPr lang="en-US" dirty="0" smtClean="0">
                <a:solidFill>
                  <a:srgbClr val="000000"/>
                </a:solidFill>
              </a:rPr>
            </a:br>
            <a:r>
              <a:rPr lang="en-US" dirty="0" smtClean="0">
                <a:solidFill>
                  <a:srgbClr val="000000"/>
                </a:solidFill>
              </a:rPr>
              <a:t/>
            </a:r>
            <a:br>
              <a:rPr lang="en-US" dirty="0" smtClean="0">
                <a:solidFill>
                  <a:srgbClr val="000000"/>
                </a:solidFill>
              </a:rPr>
            </a:br>
            <a:r>
              <a:rPr lang="en-US" sz="2667" dirty="0" smtClean="0"/>
              <a:t>Your </a:t>
            </a:r>
            <a:r>
              <a:rPr lang="en-US" sz="2667" dirty="0"/>
              <a:t>behavior in class directly impacts the value you and your fellow students gain from the course.</a:t>
            </a:r>
            <a:r>
              <a:rPr lang="en-US" sz="2667" dirty="0" smtClean="0"/>
              <a:t> </a:t>
            </a:r>
            <a:br>
              <a:rPr lang="en-US" sz="2667" dirty="0" smtClean="0"/>
            </a:br>
            <a:r>
              <a:rPr lang="en-US" sz="2667" dirty="0"/>
              <a:t/>
            </a:r>
            <a:br>
              <a:rPr lang="en-US" sz="2667" dirty="0"/>
            </a:br>
            <a:r>
              <a:rPr lang="en-US" sz="2667" dirty="0" smtClean="0"/>
              <a:t>To </a:t>
            </a:r>
            <a:r>
              <a:rPr lang="en-US" sz="2667" dirty="0"/>
              <a:t>that end, the following are rules of conduct in this class</a:t>
            </a:r>
            <a:r>
              <a:rPr lang="en-US" sz="2667" dirty="0" smtClean="0"/>
              <a:t>:</a:t>
            </a:r>
            <a:br>
              <a:rPr lang="en-US" sz="2667" dirty="0" smtClean="0"/>
            </a:br>
            <a:r>
              <a:rPr lang="en-US" sz="2667" dirty="0" smtClean="0"/>
              <a:t>- Do </a:t>
            </a:r>
            <a:r>
              <a:rPr lang="en-US" sz="2667" dirty="0"/>
              <a:t>not arrive late or leave early.</a:t>
            </a:r>
            <a:r>
              <a:rPr lang="en-US" sz="2667" dirty="0" smtClean="0"/>
              <a:t/>
            </a:r>
            <a:br>
              <a:rPr lang="en-US" sz="2667" dirty="0" smtClean="0"/>
            </a:br>
            <a:r>
              <a:rPr lang="en-US" sz="2667" dirty="0" smtClean="0"/>
              <a:t>- Do </a:t>
            </a:r>
            <a:r>
              <a:rPr lang="en-US" sz="2667" dirty="0"/>
              <a:t>not leave in the middle of the class. </a:t>
            </a:r>
            <a:r>
              <a:rPr lang="en-US" sz="2667" dirty="0" smtClean="0"/>
              <a:t/>
            </a:r>
            <a:br>
              <a:rPr lang="en-US" sz="2667" dirty="0" smtClean="0"/>
            </a:br>
            <a:r>
              <a:rPr lang="en-US" sz="2667" dirty="0" smtClean="0"/>
              <a:t>- Turn </a:t>
            </a:r>
            <a:r>
              <a:rPr lang="en-US" sz="2667" dirty="0"/>
              <a:t>off </a:t>
            </a:r>
            <a:r>
              <a:rPr lang="en-US" sz="2667" dirty="0" smtClean="0"/>
              <a:t>cell </a:t>
            </a:r>
            <a:r>
              <a:rPr lang="en-US" sz="2667" dirty="0"/>
              <a:t>phones </a:t>
            </a:r>
            <a:r>
              <a:rPr lang="en-US" sz="2667" dirty="0" smtClean="0"/>
              <a:t>while </a:t>
            </a:r>
            <a:r>
              <a:rPr lang="en-US" sz="2667" dirty="0"/>
              <a:t>you are in class.</a:t>
            </a:r>
            <a:r>
              <a:rPr lang="en-US" sz="2667" dirty="0" smtClean="0"/>
              <a:t/>
            </a:r>
            <a:br>
              <a:rPr lang="en-US" sz="2667" dirty="0" smtClean="0"/>
            </a:br>
            <a:r>
              <a:rPr lang="en-US" sz="2667" dirty="0" smtClean="0"/>
              <a:t>- You </a:t>
            </a:r>
            <a:r>
              <a:rPr lang="en-US" sz="2667" dirty="0"/>
              <a:t>can use a laptop computer as long as it is related to the class (taking notes). Do not use your computer to check your email, browse the Internet, or send instant messages during the class.</a:t>
            </a:r>
            <a:r>
              <a:rPr lang="en-US" sz="2667" dirty="0" smtClean="0"/>
              <a:t/>
            </a:r>
            <a:br>
              <a:rPr lang="en-US" sz="2667" dirty="0" smtClean="0"/>
            </a:br>
            <a:r>
              <a:rPr lang="en-US" sz="2667" dirty="0" smtClean="0"/>
              <a:t>- Do </a:t>
            </a:r>
            <a:r>
              <a:rPr lang="en-US" sz="2667" dirty="0"/>
              <a:t>not engage in side discussions while others are speaking</a:t>
            </a:r>
            <a:r>
              <a:rPr lang="en-US" sz="2667" dirty="0" smtClean="0"/>
              <a:t>.</a:t>
            </a:r>
            <a:r>
              <a:rPr lang="en-US" sz="2800" dirty="0" smtClean="0"/>
              <a:t/>
            </a:r>
            <a:br>
              <a:rPr lang="en-US" sz="2800"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648701" cy="3418498"/>
          </a:xfrm>
        </p:spPr>
        <p:txBody>
          <a:bodyPr anchor="t">
            <a:normAutofit fontScale="90000"/>
          </a:bodyPr>
          <a:lstStyle/>
          <a:p>
            <a:pPr algn="l">
              <a:defRPr/>
            </a:pPr>
            <a:r>
              <a:rPr lang="en-US" sz="3600" spc="200" dirty="0" smtClean="0">
                <a:solidFill>
                  <a:srgbClr val="595959"/>
                </a:solidFill>
                <a:latin typeface="Helvetica Neue"/>
                <a:cs typeface="Helvetica Neue"/>
              </a:rPr>
              <a:t>Video and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latin typeface="Helvetica Neue"/>
                <a:cs typeface="Helvetica Neue"/>
              </a:rPr>
              <a:t>The World is </a:t>
            </a:r>
            <a:r>
              <a:rPr lang="en-US" sz="8400" b="1" cap="all" spc="200" dirty="0" smtClean="0">
                <a:solidFill>
                  <a:srgbClr val="FF0000"/>
                </a:solidFill>
                <a:latin typeface="Helvetica Neue"/>
                <a:cs typeface="Helvetica Neue"/>
              </a:rPr>
              <a:t>FLAT</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2667" u="sng" dirty="0" smtClean="0">
                <a:hlinkClick r:id="rId3"/>
              </a:rPr>
              <a:t>http://video.mit.edu/watch/the-world-is-flat-30-9321/</a:t>
            </a:r>
            <a:r>
              <a:rPr lang="en-US" sz="2667" dirty="0" smtClean="0"/>
              <a:t/>
            </a:r>
            <a:br>
              <a:rPr lang="en-US" sz="2667" dirty="0" smtClean="0"/>
            </a:b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401747" y="2743199"/>
            <a:ext cx="6989654" cy="4114801"/>
          </a:xfrm>
        </p:spPr>
        <p:txBody>
          <a:bodyPr>
            <a:normAutofit fontScale="90000"/>
          </a:bodyPr>
          <a:lstStyle/>
          <a:p>
            <a:pPr lvl="0" algn="l"/>
            <a:r>
              <a:rPr lang="en-US" sz="3556" dirty="0" smtClean="0"/>
              <a:t>-  What </a:t>
            </a:r>
            <a:r>
              <a:rPr lang="en-US" sz="3556" dirty="0"/>
              <a:t>is the overall point of the video?</a:t>
            </a:r>
            <a:r>
              <a:rPr lang="en-US" sz="3556" dirty="0" smtClean="0"/>
              <a:t/>
            </a:r>
            <a:br>
              <a:rPr lang="en-US" sz="3556" dirty="0" smtClean="0"/>
            </a:br>
            <a:r>
              <a:rPr lang="en-US" sz="3556" dirty="0" smtClean="0"/>
              <a:t>-  What </a:t>
            </a:r>
            <a:r>
              <a:rPr lang="en-US" sz="3556" dirty="0"/>
              <a:t>are the four main flatteners and their implications?</a:t>
            </a:r>
            <a:r>
              <a:rPr lang="en-US" sz="3556" dirty="0" smtClean="0"/>
              <a:t/>
            </a:r>
            <a:br>
              <a:rPr lang="en-US" sz="3556" dirty="0" smtClean="0"/>
            </a:br>
            <a:r>
              <a:rPr lang="en-US" sz="3556" dirty="0" smtClean="0"/>
              <a:t>-  What </a:t>
            </a:r>
            <a:r>
              <a:rPr lang="en-US" sz="3556" dirty="0"/>
              <a:t>does a company have to do to be competitive?</a:t>
            </a:r>
            <a:r>
              <a:rPr lang="en-US" sz="3556" dirty="0" smtClean="0"/>
              <a:t/>
            </a:r>
            <a:br>
              <a:rPr lang="en-US" sz="3556" dirty="0" smtClean="0"/>
            </a:br>
            <a:r>
              <a:rPr lang="en-US" sz="3556" dirty="0" smtClean="0"/>
              <a:t>-  What </a:t>
            </a:r>
            <a:r>
              <a:rPr lang="en-US" sz="3556" dirty="0"/>
              <a:t>does an individual have to do to be competitive ?</a:t>
            </a:r>
            <a:r>
              <a:rPr lang="en-US" sz="3556" dirty="0" smtClean="0"/>
              <a:t> </a:t>
            </a: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endParaRPr lang="en-US"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fontScale="90000"/>
          </a:bodyPr>
          <a:lstStyle/>
          <a:p>
            <a:pPr algn="l">
              <a:defRPr/>
            </a:pPr>
            <a:r>
              <a:rPr lang="en-US" sz="3600" spc="200" dirty="0" smtClean="0">
                <a:solidFill>
                  <a:srgbClr val="595959"/>
                </a:solidFill>
                <a:latin typeface="Helvetica Neue"/>
                <a:cs typeface="Helvetica Neue"/>
              </a:rPr>
              <a:t>Video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latin typeface="Helvetica Neue"/>
                <a:cs typeface="Helvetica Neue"/>
              </a:rPr>
              <a:t>The </a:t>
            </a:r>
            <a:r>
              <a:rPr lang="en-US" sz="8000" b="1" cap="all" spc="200" dirty="0" smtClean="0">
                <a:solidFill>
                  <a:srgbClr val="FF0000"/>
                </a:solidFill>
                <a:latin typeface="Helvetica Neue"/>
                <a:cs typeface="Helvetica Neue"/>
              </a:rPr>
              <a:t>filter bubble</a:t>
            </a:r>
            <a:br>
              <a:rPr lang="en-US" sz="8000" b="1" cap="all" spc="200" dirty="0" smtClean="0">
                <a:solidFill>
                  <a:srgbClr val="FF0000"/>
                </a:solidFill>
                <a:latin typeface="Helvetica Neue"/>
                <a:cs typeface="Helvetica Neue"/>
              </a:rPr>
            </a:br>
            <a:r>
              <a:rPr lang="en-US" sz="8000" b="1" cap="all" spc="200" dirty="0" smtClean="0">
                <a:solidFill>
                  <a:srgbClr val="FF0000"/>
                </a:solidFill>
                <a:latin typeface="Helvetica Neue"/>
                <a:cs typeface="Helvetica Neue"/>
              </a:rPr>
              <a:t/>
            </a:r>
            <a:br>
              <a:rPr lang="en-US" sz="8000" b="1" cap="all" spc="200" dirty="0" smtClean="0">
                <a:solidFill>
                  <a:srgbClr val="FF0000"/>
                </a:solidFill>
                <a:latin typeface="Helvetica Neue"/>
                <a:cs typeface="Helvetica Neue"/>
              </a:rPr>
            </a:br>
            <a:r>
              <a:rPr lang="en-US" sz="3111" dirty="0" smtClean="0">
                <a:hlinkClick r:id="rId3"/>
              </a:rPr>
              <a:t>https://www.youtube.com/watch?v=B8ofWFx525s</a:t>
            </a:r>
            <a:r>
              <a:rPr lang="en-US" spc="200" dirty="0" smtClean="0">
                <a:solidFill>
                  <a:srgbClr val="595959"/>
                </a:solidFill>
                <a:latin typeface="Helvetica Neue"/>
                <a:cs typeface="Helvetica Neue"/>
                <a:hlinkClick r:id="rId3"/>
              </a:rPr>
              <a:t/>
            </a:r>
            <a:br>
              <a:rPr lang="en-US" spc="200" dirty="0" smtClean="0">
                <a:solidFill>
                  <a:srgbClr val="595959"/>
                </a:solidFill>
                <a:latin typeface="Helvetica Neue"/>
                <a:cs typeface="Helvetica Neue"/>
                <a:hlinkClick r:id="rId3"/>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401747" y="2209799"/>
            <a:ext cx="6989654" cy="4648201"/>
          </a:xfrm>
        </p:spPr>
        <p:txBody>
          <a:bodyPr>
            <a:normAutofit/>
          </a:bodyPr>
          <a:lstStyle/>
          <a:p>
            <a:pPr lvl="0" algn="l"/>
            <a:r>
              <a:rPr lang="en-US" sz="2800" dirty="0" smtClean="0"/>
              <a:t>-  How does this change your perception of the web?</a:t>
            </a:r>
            <a:br>
              <a:rPr lang="en-US" sz="2800" dirty="0" smtClean="0"/>
            </a:br>
            <a:r>
              <a:rPr lang="en-US" sz="2800" dirty="0" smtClean="0"/>
              <a:t>-  If you have a computer, make sure you are signed in and search on Google.  Search for “Washington DC”.  Do you all get the same results?</a:t>
            </a:r>
            <a:br>
              <a:rPr lang="en-US" sz="2800" dirty="0" smtClean="0"/>
            </a:br>
            <a:r>
              <a:rPr lang="en-US" sz="2800" dirty="0" smtClean="0"/>
              <a:t>-  Is the web broadening our knowledge or reinforcing what we already know?</a:t>
            </a:r>
            <a:br>
              <a:rPr lang="en-US" sz="2800" dirty="0" smtClean="0"/>
            </a:br>
            <a:r>
              <a:rPr lang="en-US" sz="2800" dirty="0" smtClean="0"/>
              <a:t>-  Is this “service” valuable to you?</a:t>
            </a:r>
            <a:endParaRPr lang="en-US" sz="2800"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5486400"/>
          </a:xfrm>
        </p:spPr>
        <p:txBody>
          <a:bodyPr>
            <a:normAutofit fontScale="90000"/>
          </a:bodyPr>
          <a:lstStyle/>
          <a:p>
            <a:pPr algn="l"/>
            <a:r>
              <a:rPr lang="en-US" b="1" dirty="0" smtClean="0">
                <a:solidFill>
                  <a:srgbClr val="000000"/>
                </a:solidFill>
              </a:rPr>
              <a:t>Next Week:</a:t>
            </a:r>
            <a:r>
              <a:rPr lang="en-US" b="1" dirty="0" smtClean="0">
                <a:solidFill>
                  <a:srgbClr val="FF0000"/>
                </a:solidFill>
              </a:rPr>
              <a:t> Learn IT Assignments #1</a:t>
            </a:r>
            <a:r>
              <a:rPr lang="en-US" dirty="0" smtClean="0">
                <a:solidFill>
                  <a:srgbClr val="000000"/>
                </a:solidFill>
              </a:rPr>
              <a:t/>
            </a:r>
            <a:br>
              <a:rPr lang="en-US" dirty="0" smtClean="0">
                <a:solidFill>
                  <a:srgbClr val="000000"/>
                </a:solidFill>
              </a:rPr>
            </a:br>
            <a:r>
              <a:rPr lang="en-US" sz="2000" b="1" dirty="0" smtClean="0"/>
              <a:t>Lynda.com Software Training</a:t>
            </a:r>
            <a:br>
              <a:rPr lang="en-US" sz="2000" b="1" dirty="0" smtClean="0"/>
            </a:br>
            <a:r>
              <a:rPr lang="en-US" sz="1800" b="1" dirty="0" smtClean="0"/>
              <a:t/>
            </a:r>
            <a:br>
              <a:rPr lang="en-US" sz="1800" b="1" dirty="0" smtClean="0"/>
            </a:br>
            <a:r>
              <a:rPr lang="en-US" sz="1800" b="1" dirty="0" smtClean="0"/>
              <a:t>Overview</a:t>
            </a:r>
            <a:br>
              <a:rPr lang="en-US" sz="1800" b="1" dirty="0" smtClean="0"/>
            </a:br>
            <a:r>
              <a:rPr lang="en-US" sz="1800" dirty="0" smtClean="0"/>
              <a:t>As a student at Temple University you have access to the technology training materials at lynda.com</a:t>
            </a:r>
            <a:br>
              <a:rPr lang="en-US" sz="1800" dirty="0" smtClean="0"/>
            </a:br>
            <a:r>
              <a:rPr lang="en-US" sz="1800" dirty="0" smtClean="0"/>
              <a:t/>
            </a:r>
            <a:br>
              <a:rPr lang="en-US" sz="1800" dirty="0" smtClean="0"/>
            </a:br>
            <a:r>
              <a:rPr lang="en-US" sz="1800" dirty="0" smtClean="0"/>
              <a:t/>
            </a:r>
            <a:br>
              <a:rPr lang="en-US" sz="1800" dirty="0" smtClean="0"/>
            </a:br>
            <a:r>
              <a:rPr lang="en-US" sz="1800" b="1" dirty="0" smtClean="0"/>
              <a:t>Activity Requirements</a:t>
            </a:r>
            <a:br>
              <a:rPr lang="en-US" sz="1800" b="1" dirty="0" smtClean="0"/>
            </a:br>
            <a:r>
              <a:rPr lang="en-US" sz="1800" dirty="0" smtClean="0"/>
              <a:t>Login at </a:t>
            </a:r>
            <a:r>
              <a:rPr lang="en-US" sz="1800" dirty="0" smtClean="0">
                <a:hlinkClick r:id="rId2"/>
              </a:rPr>
              <a:t>lynda.com</a:t>
            </a:r>
            <a:r>
              <a:rPr lang="en-US" sz="1800" dirty="0" smtClean="0"/>
              <a:t/>
            </a:r>
            <a:br>
              <a:rPr lang="en-US" sz="1800" dirty="0" smtClean="0"/>
            </a:br>
            <a:r>
              <a:rPr lang="en-US" sz="1800" dirty="0" smtClean="0"/>
              <a:t>Select one or more training modules (target 45-90 minutes of content length)</a:t>
            </a:r>
            <a:br>
              <a:rPr lang="en-US" sz="1800" dirty="0" smtClean="0"/>
            </a:br>
            <a:r>
              <a:rPr lang="en-US" sz="1800" dirty="0" smtClean="0"/>
              <a:t>Complete the module(s)</a:t>
            </a:r>
            <a:br>
              <a:rPr lang="en-US" sz="1800" dirty="0" smtClean="0"/>
            </a:br>
            <a:r>
              <a:rPr lang="en-US" sz="1800" dirty="0" smtClean="0"/>
              <a:t/>
            </a:r>
            <a:br>
              <a:rPr lang="en-US" sz="1800" dirty="0" smtClean="0"/>
            </a:br>
            <a:r>
              <a:rPr lang="en-US" sz="1800" dirty="0" smtClean="0"/>
              <a:t>Prepare a 1 page document answering the following questions </a:t>
            </a:r>
            <a:br>
              <a:rPr lang="en-US" sz="1800" dirty="0" smtClean="0"/>
            </a:br>
            <a:r>
              <a:rPr lang="en-US" sz="1800" dirty="0" smtClean="0"/>
              <a:t>-  What module(s) did you complete?</a:t>
            </a:r>
            <a:br>
              <a:rPr lang="en-US" sz="1800" dirty="0" smtClean="0"/>
            </a:br>
            <a:r>
              <a:rPr lang="en-US" sz="1800" dirty="0" smtClean="0"/>
              <a:t>-  Why did you make this selection?</a:t>
            </a:r>
            <a:br>
              <a:rPr lang="en-US" sz="1800" dirty="0" smtClean="0"/>
            </a:br>
            <a:r>
              <a:rPr lang="en-US" sz="1800" dirty="0" smtClean="0"/>
              <a:t>-  What are 3 key things you learned?</a:t>
            </a:r>
            <a:br>
              <a:rPr lang="en-US" sz="1800" dirty="0" smtClean="0"/>
            </a:br>
            <a:r>
              <a:rPr lang="en-US" sz="1800" dirty="0" smtClean="0"/>
              <a:t>-  Are you likely to use this resource again? Would you recommend it to others? Why or why not?</a:t>
            </a:r>
            <a:br>
              <a:rPr lang="en-US" sz="1800" dirty="0" smtClean="0"/>
            </a:br>
            <a:r>
              <a:rPr lang="en-US" sz="1800" dirty="0" smtClean="0"/>
              <a:t/>
            </a:r>
            <a:br>
              <a:rPr lang="en-US" sz="1800" dirty="0" smtClean="0"/>
            </a:br>
            <a:r>
              <a:rPr lang="en-US" sz="1800" dirty="0" smtClean="0"/>
              <a:t>Submit a hard copy of your 1 page summary by the assigned due date.</a:t>
            </a:r>
            <a:endParaRPr lang="en-US" sz="1800" dirty="0"/>
          </a:p>
        </p:txBody>
      </p:sp>
      <p:sp>
        <p:nvSpPr>
          <p:cNvPr id="3" name="Rectangle 2"/>
          <p:cNvSpPr/>
          <p:nvPr/>
        </p:nvSpPr>
        <p:spPr>
          <a:xfrm>
            <a:off x="152400" y="6085702"/>
            <a:ext cx="8839200" cy="584775"/>
          </a:xfrm>
          <a:prstGeom prst="rect">
            <a:avLst/>
          </a:prstGeom>
        </p:spPr>
        <p:txBody>
          <a:bodyPr wrap="square">
            <a:spAutoFit/>
          </a:bodyPr>
          <a:lstStyle/>
          <a:p>
            <a:r>
              <a:rPr lang="en-US" sz="3200" b="1" dirty="0">
                <a:solidFill>
                  <a:srgbClr val="000000"/>
                </a:solidFill>
              </a:rPr>
              <a:t>Next Week:</a:t>
            </a:r>
            <a:r>
              <a:rPr lang="en-US" sz="3200" b="1" dirty="0">
                <a:solidFill>
                  <a:srgbClr val="FF0000"/>
                </a:solidFill>
              </a:rPr>
              <a:t> </a:t>
            </a:r>
            <a:r>
              <a:rPr lang="en-US" sz="3200" b="1" dirty="0" smtClean="0">
                <a:solidFill>
                  <a:srgbClr val="FF0000"/>
                </a:solidFill>
              </a:rPr>
              <a:t>First weekly reading summary also due</a:t>
            </a:r>
            <a:endParaRPr lang="en-US" sz="3200" dirty="0"/>
          </a:p>
        </p:txBody>
      </p:sp>
    </p:spTree>
    <p:extLst>
      <p:ext uri="{BB962C8B-B14F-4D97-AF65-F5344CB8AC3E}">
        <p14:creationId xmlns:p14="http://schemas.microsoft.com/office/powerpoint/2010/main" val="1433597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fontScale="90000"/>
          </a:bodyPr>
          <a:lstStyle/>
          <a:p>
            <a:pPr algn="l"/>
            <a:r>
              <a:rPr lang="en-US" b="1" dirty="0" smtClean="0">
                <a:solidFill>
                  <a:srgbClr val="FF0000"/>
                </a:solidFill>
              </a:rPr>
              <a:t>About the Course:</a:t>
            </a:r>
            <a:r>
              <a:rPr lang="en-US" dirty="0" smtClean="0">
                <a:solidFill>
                  <a:srgbClr val="000000"/>
                </a:solidFill>
              </a:rPr>
              <a:t/>
            </a:r>
            <a:br>
              <a:rPr lang="en-US" dirty="0" smtClean="0">
                <a:solidFill>
                  <a:srgbClr val="000000"/>
                </a:solidFill>
              </a:rPr>
            </a:br>
            <a:r>
              <a:rPr lang="en-US" sz="2667" dirty="0" smtClean="0"/>
              <a:t/>
            </a:r>
            <a:br>
              <a:rPr lang="en-US" sz="2667" dirty="0" smtClean="0"/>
            </a:br>
            <a:r>
              <a:rPr lang="en-US" sz="2667" i="1" dirty="0" smtClean="0"/>
              <a:t>Organizations that strategically select, manage, and deploy digital business models prosper in the global economy. Students will use systems and business process thinking to create and analyze strategies for technology-enabled organizational and industry transformation.</a:t>
            </a:r>
            <a:r>
              <a:rPr lang="en-US" sz="2667" dirty="0" smtClean="0"/>
              <a:t/>
            </a:r>
            <a:br>
              <a:rPr lang="en-US" sz="2667" dirty="0" smtClean="0"/>
            </a:br>
            <a:r>
              <a:rPr lang="en-US" sz="2800" dirty="0" smtClean="0"/>
              <a:t/>
            </a:r>
            <a:br>
              <a:rPr lang="en-US" sz="2800" dirty="0" smtClean="0"/>
            </a:br>
            <a:r>
              <a:rPr lang="en-US" sz="2800" dirty="0" smtClean="0"/>
              <a:t>-  an introduction </a:t>
            </a:r>
            <a:r>
              <a:rPr lang="en-US" sz="2800" dirty="0"/>
              <a:t>to the strategic role of</a:t>
            </a:r>
            <a:r>
              <a:rPr lang="en-US" sz="2800" dirty="0" smtClean="0"/>
              <a:t> IT </a:t>
            </a:r>
            <a:r>
              <a:rPr lang="en-US" sz="2800" dirty="0"/>
              <a:t>in today’s digital centric </a:t>
            </a:r>
            <a:r>
              <a:rPr lang="en-US" sz="2800" dirty="0" smtClean="0"/>
              <a:t>world</a:t>
            </a:r>
            <a:br>
              <a:rPr lang="en-US" sz="2800" dirty="0" smtClean="0"/>
            </a:br>
            <a:r>
              <a:rPr lang="en-US" sz="2800" dirty="0" smtClean="0"/>
              <a:t/>
            </a:r>
            <a:br>
              <a:rPr lang="en-US" sz="2800" dirty="0" smtClean="0"/>
            </a:br>
            <a:r>
              <a:rPr lang="en-US" sz="2800" dirty="0" smtClean="0"/>
              <a:t>-  learn </a:t>
            </a:r>
            <a:r>
              <a:rPr lang="en-US" sz="2800" dirty="0"/>
              <a:t>how to apply systems thinking to analyze and understand organizational IT strategy and </a:t>
            </a:r>
            <a:r>
              <a:rPr lang="en-US" sz="2800" dirty="0" smtClean="0"/>
              <a:t>usage</a:t>
            </a:r>
            <a:br>
              <a:rPr lang="en-US" sz="2800" dirty="0" smtClean="0"/>
            </a:br>
            <a:r>
              <a:rPr lang="en-US" sz="2800" dirty="0" smtClean="0"/>
              <a:t/>
            </a:r>
            <a:br>
              <a:rPr lang="en-US" sz="2800" dirty="0" smtClean="0"/>
            </a:br>
            <a:r>
              <a:rPr lang="en-US" sz="2800" dirty="0" smtClean="0"/>
              <a:t>-  learn </a:t>
            </a:r>
            <a:r>
              <a:rPr lang="en-US" sz="2800" dirty="0"/>
              <a:t>how to apply theories of innovation to analyze the disruptive potential of technology</a:t>
            </a:r>
            <a:r>
              <a:rPr lang="en-US" sz="2800" dirty="0" smtClean="0"/>
              <a:t>.</a:t>
            </a: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fontScale="90000"/>
          </a:bodyPr>
          <a:lstStyle/>
          <a:p>
            <a:pPr lvl="0" algn="l"/>
            <a:r>
              <a:rPr lang="en-US" b="1" dirty="0" smtClean="0">
                <a:solidFill>
                  <a:srgbClr val="FF0000"/>
                </a:solidFill>
              </a:rPr>
              <a:t>General Course Objectives:</a:t>
            </a:r>
            <a:r>
              <a:rPr lang="en-US" dirty="0" smtClean="0">
                <a:solidFill>
                  <a:srgbClr val="000000"/>
                </a:solidFill>
              </a:rPr>
              <a:t/>
            </a:r>
            <a:br>
              <a:rPr lang="en-US" dirty="0" smtClean="0">
                <a:solidFill>
                  <a:srgbClr val="000000"/>
                </a:solidFill>
              </a:rPr>
            </a:br>
            <a:r>
              <a:rPr lang="en-US" dirty="0" smtClean="0">
                <a:solidFill>
                  <a:srgbClr val="000000"/>
                </a:solidFill>
              </a:rPr>
              <a:t/>
            </a:r>
            <a:br>
              <a:rPr lang="en-US" dirty="0" smtClean="0">
                <a:solidFill>
                  <a:srgbClr val="000000"/>
                </a:solidFill>
              </a:rPr>
            </a:br>
            <a:r>
              <a:rPr lang="en-US" sz="3111" dirty="0" smtClean="0">
                <a:solidFill>
                  <a:srgbClr val="000000"/>
                </a:solidFill>
              </a:rPr>
              <a:t>-  </a:t>
            </a:r>
            <a:r>
              <a:rPr lang="en-US" sz="3111" dirty="0" smtClean="0"/>
              <a:t>Understand </a:t>
            </a:r>
            <a:r>
              <a:rPr lang="en-US" sz="3111" dirty="0"/>
              <a:t>the strategic role of IT in organization</a:t>
            </a:r>
            <a:r>
              <a:rPr lang="en-US" b="1" dirty="0" smtClean="0"/>
              <a:t/>
            </a:r>
            <a:br>
              <a:rPr lang="en-US" b="1" dirty="0" smtClean="0"/>
            </a:br>
            <a:r>
              <a:rPr lang="en-US" sz="3111" b="1" dirty="0" smtClean="0"/>
              <a:t>-  </a:t>
            </a:r>
            <a:r>
              <a:rPr lang="en-US" sz="3111" dirty="0" smtClean="0"/>
              <a:t>Analyze </a:t>
            </a:r>
            <a:r>
              <a:rPr lang="en-US" sz="3111" dirty="0"/>
              <a:t>and assess the technical and management foundations to lead successful IT initiatives</a:t>
            </a:r>
            <a:r>
              <a:rPr lang="en-US" sz="3111" b="1" dirty="0" smtClean="0"/>
              <a:t/>
            </a:r>
            <a:br>
              <a:rPr lang="en-US" sz="3111" b="1" dirty="0" smtClean="0"/>
            </a:br>
            <a:r>
              <a:rPr lang="en-US" sz="3111" b="1" dirty="0" smtClean="0"/>
              <a:t>-  </a:t>
            </a:r>
            <a:r>
              <a:rPr lang="en-US" sz="3111" dirty="0" smtClean="0"/>
              <a:t>Differentiate </a:t>
            </a:r>
            <a:r>
              <a:rPr lang="en-US" sz="3111" dirty="0"/>
              <a:t>between different types of organizational information systems and their usage and role</a:t>
            </a:r>
            <a:r>
              <a:rPr lang="en-US" sz="3111" b="1" dirty="0" smtClean="0"/>
              <a:t/>
            </a:r>
            <a:br>
              <a:rPr lang="en-US" sz="3111" b="1" dirty="0" smtClean="0"/>
            </a:br>
            <a:r>
              <a:rPr lang="en-US" sz="3111" b="1" dirty="0" smtClean="0"/>
              <a:t>-  </a:t>
            </a:r>
            <a:r>
              <a:rPr lang="en-US" sz="3111" dirty="0" smtClean="0"/>
              <a:t>Analyze </a:t>
            </a:r>
            <a:r>
              <a:rPr lang="en-US" sz="3111" dirty="0"/>
              <a:t>and assess the disruptive potential of new and emerging technologies</a:t>
            </a:r>
            <a:r>
              <a:rPr lang="en-US" sz="3111" b="1" dirty="0" smtClean="0"/>
              <a:t/>
            </a:r>
            <a:br>
              <a:rPr lang="en-US" sz="3111" b="1" dirty="0" smtClean="0"/>
            </a:br>
            <a:r>
              <a:rPr lang="en-US" sz="3111" b="1" dirty="0" smtClean="0"/>
              <a:t>-  </a:t>
            </a:r>
            <a:r>
              <a:rPr lang="en-US" sz="3111" dirty="0" smtClean="0"/>
              <a:t>Understand </a:t>
            </a:r>
            <a:r>
              <a:rPr lang="en-US" sz="3111" dirty="0"/>
              <a:t>the issues involved in managing information systems and technology in a global </a:t>
            </a:r>
            <a:r>
              <a:rPr lang="en-US" sz="3111" dirty="0" smtClean="0"/>
              <a:t>environment</a:t>
            </a: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itle 1"/>
          <p:cNvSpPr>
            <a:spLocks noGrp="1"/>
          </p:cNvSpPr>
          <p:nvPr>
            <p:ph type="title"/>
          </p:nvPr>
        </p:nvSpPr>
        <p:spPr>
          <a:xfrm>
            <a:off x="-1447800" y="1600200"/>
            <a:ext cx="6753979" cy="3884342"/>
          </a:xfrm>
        </p:spPr>
        <p:txBody>
          <a:bodyPr>
            <a:normAutofit/>
          </a:bodyPr>
          <a:lstStyle/>
          <a:p>
            <a:pPr algn="r" eaLnBrk="1" hangingPunct="1"/>
            <a:r>
              <a:rPr lang="en-US" sz="4800" b="1" dirty="0" smtClean="0">
                <a:solidFill>
                  <a:srgbClr val="000000"/>
                </a:solidFill>
              </a:rPr>
              <a:t>ALL IN 6 WEEKS!</a:t>
            </a:r>
          </a:p>
        </p:txBody>
      </p:sp>
      <p:sp>
        <p:nvSpPr>
          <p:cNvPr id="280579" name="TextBox 2"/>
          <p:cNvSpPr txBox="1">
            <a:spLocks noChangeArrowheads="1"/>
          </p:cNvSpPr>
          <p:nvPr/>
        </p:nvSpPr>
        <p:spPr bwMode="auto">
          <a:xfrm>
            <a:off x="5849541" y="-1830586"/>
            <a:ext cx="2303859" cy="17377172"/>
          </a:xfrm>
          <a:prstGeom prst="rect">
            <a:avLst/>
          </a:prstGeom>
          <a:noFill/>
          <a:ln w="9525">
            <a:noFill/>
            <a:miter lim="800000"/>
            <a:headEnd/>
            <a:tailEnd/>
          </a:ln>
        </p:spPr>
        <p:txBody>
          <a:bodyPr lIns="64291" tIns="32146" rIns="64291" bIns="32146">
            <a:prstTxWarp prst="textNoShape">
              <a:avLst/>
            </a:prstTxWarp>
            <a:spAutoFit/>
          </a:bodyPr>
          <a:lstStyle/>
          <a:p>
            <a:r>
              <a:rPr lang="en-US" sz="56200" dirty="0" smtClean="0">
                <a:solidFill>
                  <a:srgbClr val="FF0000"/>
                </a:solidFill>
                <a:latin typeface="Helvetica" charset="0"/>
              </a:rPr>
              <a:t>6</a:t>
            </a:r>
            <a:endParaRPr lang="en-US" sz="56200" dirty="0">
              <a:solidFill>
                <a:srgbClr val="FF0000"/>
              </a:solidFill>
              <a:latin typeface="Helvetic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a:bodyPr>
          <a:lstStyle/>
          <a:p>
            <a:pPr algn="l"/>
            <a:r>
              <a:rPr lang="en-US" b="1" dirty="0" smtClean="0">
                <a:solidFill>
                  <a:srgbClr val="FF0000"/>
                </a:solidFill>
              </a:rPr>
              <a:t>Grade Breakdown:</a:t>
            </a:r>
            <a:r>
              <a:rPr lang="en-US" dirty="0" smtClean="0">
                <a:solidFill>
                  <a:srgbClr val="000000"/>
                </a:solidFill>
              </a:rPr>
              <a:t/>
            </a:r>
            <a:br>
              <a:rPr lang="en-US" dirty="0" smtClean="0">
                <a:solidFill>
                  <a:srgbClr val="000000"/>
                </a:solidFill>
              </a:rPr>
            </a:br>
            <a:r>
              <a:rPr lang="en-US" dirty="0" smtClean="0">
                <a:solidFill>
                  <a:srgbClr val="000000"/>
                </a:solidFill>
              </a:rPr>
              <a:t/>
            </a:r>
            <a:br>
              <a:rPr lang="en-US" dirty="0" smtClean="0">
                <a:solidFill>
                  <a:srgbClr val="000000"/>
                </a:solidFill>
              </a:rPr>
            </a:br>
            <a:r>
              <a:rPr lang="en-US" dirty="0" smtClean="0">
                <a:solidFill>
                  <a:srgbClr val="000000"/>
                </a:solidFill>
              </a:rPr>
              <a:t>- </a:t>
            </a:r>
            <a:r>
              <a:rPr lang="en-US" sz="3600" dirty="0" smtClean="0"/>
              <a:t>Participation + Class Preparation 	</a:t>
            </a:r>
            <a:r>
              <a:rPr lang="en-US" sz="3600" b="1" dirty="0" smtClean="0">
                <a:solidFill>
                  <a:srgbClr val="FF0000"/>
                </a:solidFill>
              </a:rPr>
              <a:t>25%</a:t>
            </a:r>
            <a:r>
              <a:rPr lang="en-US" sz="3600" dirty="0" smtClean="0"/>
              <a:t/>
            </a:r>
            <a:br>
              <a:rPr lang="en-US" sz="3600" dirty="0" smtClean="0"/>
            </a:br>
            <a:r>
              <a:rPr lang="en-US" sz="3600" dirty="0" smtClean="0"/>
              <a:t>- Learn Information Technology </a:t>
            </a:r>
            <a:br>
              <a:rPr lang="en-US" sz="3600" dirty="0" smtClean="0"/>
            </a:br>
            <a:r>
              <a:rPr lang="en-US" sz="3600" dirty="0" smtClean="0"/>
              <a:t>(IT) Projects (2) 								</a:t>
            </a:r>
            <a:r>
              <a:rPr lang="en-US" sz="3600" b="1" dirty="0" smtClean="0">
                <a:solidFill>
                  <a:srgbClr val="FF0000"/>
                </a:solidFill>
              </a:rPr>
              <a:t>25</a:t>
            </a:r>
            <a:r>
              <a:rPr lang="en-US" sz="3600" b="1" dirty="0">
                <a:solidFill>
                  <a:srgbClr val="FF0000"/>
                </a:solidFill>
              </a:rPr>
              <a:t>%</a:t>
            </a:r>
            <a:r>
              <a:rPr lang="en-US" sz="3600" dirty="0" smtClean="0"/>
              <a:t/>
            </a:r>
            <a:br>
              <a:rPr lang="en-US" sz="3600" dirty="0" smtClean="0"/>
            </a:br>
            <a:r>
              <a:rPr lang="en-US" sz="3600" dirty="0" smtClean="0"/>
              <a:t>- Case Study Analyses (2) 				</a:t>
            </a:r>
            <a:r>
              <a:rPr lang="en-US" sz="3600" b="1" dirty="0" smtClean="0">
                <a:solidFill>
                  <a:srgbClr val="FF0000"/>
                </a:solidFill>
              </a:rPr>
              <a:t>25</a:t>
            </a:r>
            <a:r>
              <a:rPr lang="en-US" sz="3600" b="1" dirty="0">
                <a:solidFill>
                  <a:srgbClr val="FF0000"/>
                </a:solidFill>
              </a:rPr>
              <a:t>%</a:t>
            </a:r>
            <a:r>
              <a:rPr lang="en-US" sz="3600" dirty="0" smtClean="0"/>
              <a:t/>
            </a:r>
            <a:br>
              <a:rPr lang="en-US" sz="3600" dirty="0" smtClean="0"/>
            </a:br>
            <a:r>
              <a:rPr lang="en-US" sz="3600" dirty="0" smtClean="0"/>
              <a:t>- Reflection Journal							</a:t>
            </a:r>
            <a:r>
              <a:rPr lang="en-US" sz="3600" b="1" dirty="0" smtClean="0">
                <a:solidFill>
                  <a:srgbClr val="FF0000"/>
                </a:solidFill>
              </a:rPr>
              <a:t>25%</a:t>
            </a:r>
            <a:br>
              <a:rPr lang="en-US" sz="3600" b="1" dirty="0" smtClean="0">
                <a:solidFill>
                  <a:srgbClr val="FF0000"/>
                </a:solidFill>
              </a:rPr>
            </a:br>
            <a:r>
              <a:rPr lang="en-US" sz="3600" b="1" dirty="0">
                <a:solidFill>
                  <a:srgbClr val="FF0000"/>
                </a:solidFill>
              </a:rPr>
              <a:t/>
            </a:r>
            <a:br>
              <a:rPr lang="en-US" sz="3600" b="1" dirty="0">
                <a:solidFill>
                  <a:srgbClr val="FF0000"/>
                </a:solidFill>
              </a:rPr>
            </a:br>
            <a:r>
              <a:rPr lang="en-US" sz="3200" dirty="0" smtClean="0"/>
              <a:t>Note : No exam</a:t>
            </a:r>
            <a:endParaRPr lang="en-US" sz="2400"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fontScale="90000"/>
          </a:bodyPr>
          <a:lstStyle/>
          <a:p>
            <a:pPr algn="l"/>
            <a:r>
              <a:rPr lang="en-US" dirty="0" smtClean="0">
                <a:solidFill>
                  <a:srgbClr val="000000"/>
                </a:solidFill>
              </a:rPr>
              <a:t/>
            </a:r>
            <a:br>
              <a:rPr lang="en-US" dirty="0" smtClean="0">
                <a:solidFill>
                  <a:srgbClr val="000000"/>
                </a:solidFill>
              </a:rPr>
            </a:br>
            <a:r>
              <a:rPr lang="en-US" sz="4000" b="1" dirty="0" smtClean="0">
                <a:solidFill>
                  <a:srgbClr val="FF0000"/>
                </a:solidFill>
              </a:rPr>
              <a:t>Participation + Preparation (25%</a:t>
            </a:r>
            <a:r>
              <a:rPr lang="en-US" sz="4000" b="1" dirty="0">
                <a:solidFill>
                  <a:srgbClr val="FF0000"/>
                </a:solidFill>
              </a:rPr>
              <a:t>) </a:t>
            </a:r>
            <a:r>
              <a:rPr lang="en-US" sz="2800" b="1" dirty="0"/>
              <a:t/>
            </a:r>
            <a:br>
              <a:rPr lang="en-US" sz="2800" b="1" dirty="0"/>
            </a:br>
            <a:r>
              <a:rPr lang="en-US" sz="2800" dirty="0"/>
              <a:t> </a:t>
            </a:r>
            <a:r>
              <a:rPr lang="en-US" sz="2800" dirty="0" smtClean="0"/>
              <a:t/>
            </a:r>
            <a:br>
              <a:rPr lang="en-US" sz="2800" dirty="0" smtClean="0"/>
            </a:br>
            <a:r>
              <a:rPr lang="en-US" sz="2400" dirty="0" smtClean="0"/>
              <a:t>Each week you will submit a brief summary of the readings assigned for that class period (see the course schedule). This includes the cases. Submit a hard copy at the beginning of class and bring a copy for your reference during the discussion.</a:t>
            </a:r>
            <a:r>
              <a:rPr lang="en-US" sz="2400" b="1" dirty="0" smtClean="0"/>
              <a:t/>
            </a:r>
            <a:br>
              <a:rPr lang="en-US" sz="2400" b="1" dirty="0" smtClean="0"/>
            </a:br>
            <a:r>
              <a:rPr lang="en-US" sz="2400" dirty="0" smtClean="0"/>
              <a:t> </a:t>
            </a:r>
            <a:r>
              <a:rPr lang="en-US" sz="2400" b="1" dirty="0" smtClean="0"/>
              <a:t/>
            </a:r>
            <a:br>
              <a:rPr lang="en-US" sz="2400" b="1" dirty="0" smtClean="0"/>
            </a:br>
            <a:r>
              <a:rPr lang="en-US" sz="2400" dirty="0" smtClean="0"/>
              <a:t>Your weekly summary should include the </a:t>
            </a:r>
            <a:r>
              <a:rPr lang="en-US" sz="2400" dirty="0" smtClean="0"/>
              <a:t>following (5 in total):</a:t>
            </a:r>
            <a:r>
              <a:rPr lang="en-US" sz="2400" b="1" dirty="0" smtClean="0"/>
              <a:t/>
            </a:r>
            <a:br>
              <a:rPr lang="en-US" sz="2400" b="1" dirty="0" smtClean="0"/>
            </a:br>
            <a:r>
              <a:rPr lang="en-US" sz="2400" b="1" dirty="0" smtClean="0"/>
              <a:t>1.  </a:t>
            </a:r>
            <a:r>
              <a:rPr lang="en-US" sz="2400" b="1" dirty="0" smtClean="0">
                <a:solidFill>
                  <a:srgbClr val="FF0000"/>
                </a:solidFill>
              </a:rPr>
              <a:t>One key point you took from each assigned reading</a:t>
            </a:r>
            <a:r>
              <a:rPr lang="en-US" sz="2400" b="1" dirty="0" smtClean="0"/>
              <a:t>, including the cases (even if you submitted a case analysis that week): one sentence per reading.</a:t>
            </a:r>
            <a:br>
              <a:rPr lang="en-US" sz="2400" b="1" dirty="0" smtClean="0"/>
            </a:br>
            <a:r>
              <a:rPr lang="en-US" sz="2400" b="1" dirty="0" smtClean="0"/>
              <a:t>2.  </a:t>
            </a:r>
            <a:r>
              <a:rPr lang="en-US" sz="2400" b="1" dirty="0" smtClean="0">
                <a:solidFill>
                  <a:srgbClr val="FF0000"/>
                </a:solidFill>
              </a:rPr>
              <a:t>One key point you learned from the readings as a whole</a:t>
            </a:r>
            <a:r>
              <a:rPr lang="en-US" sz="2400" b="1" dirty="0" smtClean="0"/>
              <a:t>: one sentence maximum.</a:t>
            </a:r>
            <a:br>
              <a:rPr lang="en-US" sz="2400" b="1" dirty="0" smtClean="0"/>
            </a:br>
            <a:r>
              <a:rPr lang="en-US" sz="2400" b="1" dirty="0" smtClean="0"/>
              <a:t>3.  </a:t>
            </a:r>
            <a:r>
              <a:rPr lang="en-US" sz="2400" b="1" dirty="0" smtClean="0">
                <a:solidFill>
                  <a:srgbClr val="FF0000"/>
                </a:solidFill>
              </a:rPr>
              <a:t>One discussion question </a:t>
            </a:r>
            <a:r>
              <a:rPr lang="en-US" sz="2400" b="1" dirty="0" smtClean="0"/>
              <a:t>that you would ask your fellow classmates: one sentence maximum.</a:t>
            </a:r>
            <a:br>
              <a:rPr lang="en-US" sz="2400" b="1" dirty="0" smtClean="0"/>
            </a:br>
            <a:r>
              <a:rPr lang="en-US" sz="2400" dirty="0" smtClean="0"/>
              <a:t> </a:t>
            </a:r>
            <a:r>
              <a:rPr lang="en-US" sz="2400" b="1" dirty="0" smtClean="0"/>
              <a:t/>
            </a:r>
            <a:br>
              <a:rPr lang="en-US" sz="2400" b="1" dirty="0" smtClean="0"/>
            </a:br>
            <a:r>
              <a:rPr lang="en-US" sz="2400" dirty="0" smtClean="0"/>
              <a:t>Graded pass/fail. If you do not fully complete the assignment, you will not receive credit for that week.</a:t>
            </a: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a:bodyPr>
          <a:lstStyle/>
          <a:p>
            <a:pPr algn="l"/>
            <a:r>
              <a:rPr lang="en-US" b="1" dirty="0" smtClean="0">
                <a:solidFill>
                  <a:srgbClr val="FF0000"/>
                </a:solidFill>
              </a:rPr>
              <a:t>Learn IT Assignments: (25%)</a:t>
            </a:r>
            <a:r>
              <a:rPr lang="en-US" dirty="0" smtClean="0">
                <a:solidFill>
                  <a:srgbClr val="000000"/>
                </a:solidFill>
              </a:rPr>
              <a:t/>
            </a:r>
            <a:br>
              <a:rPr lang="en-US" dirty="0" smtClean="0">
                <a:solidFill>
                  <a:srgbClr val="000000"/>
                </a:solidFill>
              </a:rPr>
            </a:br>
            <a:r>
              <a:rPr lang="en-US" sz="2800" dirty="0" smtClean="0"/>
              <a:t/>
            </a:r>
            <a:br>
              <a:rPr lang="en-US" sz="2800" dirty="0" smtClean="0"/>
            </a:br>
            <a:r>
              <a:rPr lang="en-US" sz="2400" dirty="0" smtClean="0"/>
              <a:t>Information technology is pervasive in our personal and professional lives. Each of you certainly has had experience with multiple types of Information Technology and, equally, you are also each likely to have areas of opportunity to enhance your Information Technology knowledge.</a:t>
            </a:r>
            <a:r>
              <a:rPr lang="en-US" sz="2400" b="1" dirty="0" smtClean="0"/>
              <a:t/>
            </a:r>
            <a:br>
              <a:rPr lang="en-US" sz="2400" b="1" dirty="0" smtClean="0"/>
            </a:br>
            <a:r>
              <a:rPr lang="en-US" sz="2400" dirty="0" smtClean="0"/>
              <a:t>The goal of these assignments is to help you expand your areas of knowledge. </a:t>
            </a:r>
            <a:r>
              <a:rPr lang="en-US" sz="2400" b="1" dirty="0" smtClean="0"/>
              <a:t/>
            </a:r>
            <a:br>
              <a:rPr lang="en-US" sz="2400" b="1" dirty="0" smtClean="0"/>
            </a:br>
            <a:r>
              <a:rPr lang="en-US" sz="2400" dirty="0" smtClean="0"/>
              <a:t> </a:t>
            </a:r>
            <a:r>
              <a:rPr lang="en-US" sz="2400" b="1" dirty="0" smtClean="0"/>
              <a:t/>
            </a:r>
            <a:br>
              <a:rPr lang="en-US" sz="2400" b="1" dirty="0" smtClean="0"/>
            </a:br>
            <a:r>
              <a:rPr lang="en-US" sz="2400" b="1" dirty="0"/>
              <a:t>Learn IT Assignment #1: 	Lynda.com software training</a:t>
            </a:r>
            <a:br>
              <a:rPr lang="en-US" sz="2400" b="1" dirty="0"/>
            </a:br>
            <a:r>
              <a:rPr lang="en-US" sz="2400" b="1" dirty="0" smtClean="0"/>
              <a:t>Learn IT Assignment #2:  	An hour of Code</a:t>
            </a:r>
            <a:br>
              <a:rPr lang="en-US" sz="2400" b="1"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a:bodyPr>
          <a:lstStyle/>
          <a:p>
            <a:pPr algn="l"/>
            <a:r>
              <a:rPr lang="en-US" b="1" dirty="0" smtClean="0">
                <a:solidFill>
                  <a:srgbClr val="FF0000"/>
                </a:solidFill>
              </a:rPr>
              <a:t>Case Study Analysis: (25%)</a:t>
            </a:r>
            <a:r>
              <a:rPr lang="en-US" dirty="0" smtClean="0">
                <a:solidFill>
                  <a:srgbClr val="000000"/>
                </a:solidFill>
              </a:rPr>
              <a:t/>
            </a:r>
            <a:br>
              <a:rPr lang="en-US" dirty="0" smtClean="0">
                <a:solidFill>
                  <a:srgbClr val="000000"/>
                </a:solidFill>
              </a:rPr>
            </a:br>
            <a:r>
              <a:rPr lang="en-US" sz="2800" dirty="0" smtClean="0"/>
              <a:t/>
            </a:r>
            <a:br>
              <a:rPr lang="en-US" sz="2800" dirty="0" smtClean="0"/>
            </a:br>
            <a:r>
              <a:rPr lang="en-US" sz="2400" dirty="0" smtClean="0"/>
              <a:t>In addition to preparing to discuss each of the assigned weekly case studies, you will work in groups to prepare an in‐depth analysis of 2 case studies during the semester.</a:t>
            </a:r>
            <a:br>
              <a:rPr lang="en-US" sz="2400" dirty="0" smtClean="0"/>
            </a:br>
            <a:r>
              <a:rPr lang="en-US" sz="2400" dirty="0" smtClean="0"/>
              <a:t>See the course schedule for due dates.</a:t>
            </a:r>
            <a:br>
              <a:rPr lang="en-US" sz="2400" dirty="0" smtClean="0"/>
            </a:br>
            <a:r>
              <a:rPr lang="en-US" sz="2400" b="1" dirty="0" smtClean="0"/>
              <a:t/>
            </a:r>
            <a:br>
              <a:rPr lang="en-US" sz="2400" b="1" dirty="0" smtClean="0"/>
            </a:br>
            <a:r>
              <a:rPr lang="en-US" sz="2400" dirty="0" smtClean="0"/>
              <a:t>Since we are discussing the material in class, cases must be completed on time in order to receive credit. </a:t>
            </a:r>
            <a:br>
              <a:rPr lang="en-US" sz="2400" dirty="0" smtClean="0"/>
            </a:br>
            <a:r>
              <a:rPr lang="en-US" sz="2400" b="1" dirty="0" smtClean="0"/>
              <a:t>Late submissions will receive a failing grade.</a:t>
            </a:r>
            <a:br>
              <a:rPr lang="en-US" sz="2400" b="1" dirty="0" smtClean="0"/>
            </a:br>
            <a:r>
              <a:rPr lang="en-US" sz="2400" b="1" dirty="0" smtClean="0"/>
              <a:t/>
            </a:r>
            <a:br>
              <a:rPr lang="en-US" sz="2400" b="1" dirty="0" smtClean="0"/>
            </a:br>
            <a:r>
              <a:rPr lang="en-US" sz="2400" b="1" dirty="0" smtClean="0"/>
              <a:t>Case 1:		Google Inc</a:t>
            </a:r>
            <a:br>
              <a:rPr lang="en-US" sz="2400" b="1" dirty="0" smtClean="0"/>
            </a:br>
            <a:r>
              <a:rPr lang="en-US" sz="2400" b="1" dirty="0" smtClean="0"/>
              <a:t>Case 2:		Open Innovation at Siemens</a:t>
            </a:r>
            <a:r>
              <a:rPr lang="en-US" sz="2400" dirty="0" smtClean="0"/>
              <a:t/>
            </a:r>
            <a:br>
              <a:rPr lang="en-US" sz="2400" dirty="0" smtClean="0"/>
            </a:br>
            <a:r>
              <a:rPr lang="en-US" sz="2400" b="1" dirty="0" smtClean="0"/>
              <a:t/>
            </a:r>
            <a:br>
              <a:rPr lang="en-US" sz="2400" b="1"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fontScale="90000"/>
          </a:bodyPr>
          <a:lstStyle/>
          <a:p>
            <a:pPr algn="l"/>
            <a:r>
              <a:rPr lang="en-US" sz="4000" b="1" dirty="0" smtClean="0">
                <a:solidFill>
                  <a:srgbClr val="FF0000"/>
                </a:solidFill>
              </a:rPr>
              <a:t>Assignment: Reflection Journal (25%)</a:t>
            </a:r>
            <a:r>
              <a:rPr lang="en-US" dirty="0" smtClean="0">
                <a:solidFill>
                  <a:srgbClr val="000000"/>
                </a:solidFill>
              </a:rPr>
              <a:t/>
            </a:r>
            <a:br>
              <a:rPr lang="en-US" dirty="0" smtClean="0">
                <a:solidFill>
                  <a:srgbClr val="000000"/>
                </a:solidFill>
              </a:rPr>
            </a:br>
            <a:r>
              <a:rPr lang="en-US" sz="2800" dirty="0" smtClean="0"/>
              <a:t/>
            </a:r>
            <a:br>
              <a:rPr lang="en-US" sz="2800" dirty="0" smtClean="0"/>
            </a:br>
            <a:r>
              <a:rPr lang="en-US" sz="2400" b="1" dirty="0" smtClean="0"/>
              <a:t>Individual assignment</a:t>
            </a:r>
            <a:r>
              <a:rPr lang="en-US" sz="2400" dirty="0" smtClean="0"/>
              <a:t/>
            </a:r>
            <a:br>
              <a:rPr lang="en-US" sz="2400" dirty="0" smtClean="0"/>
            </a:br>
            <a:r>
              <a:rPr lang="en-US" sz="2400" dirty="0" smtClean="0"/>
              <a:t>Submit to : </a:t>
            </a:r>
            <a:r>
              <a:rPr lang="en-US" sz="2400" dirty="0" smtClean="0">
                <a:hlinkClick r:id="rId2"/>
              </a:rPr>
              <a:t>mcmartin@temple.edu</a:t>
            </a:r>
            <a:r>
              <a:rPr lang="en-US" sz="2400" dirty="0" smtClean="0"/>
              <a:t/>
            </a:r>
            <a:br>
              <a:rPr lang="en-US" sz="2400" dirty="0" smtClean="0"/>
            </a:br>
            <a:r>
              <a:rPr lang="en-US" sz="2400" dirty="0"/>
              <a:t> </a:t>
            </a:r>
            <a:r>
              <a:rPr lang="en-US" sz="2400" dirty="0" smtClean="0"/>
              <a:t/>
            </a:r>
            <a:br>
              <a:rPr lang="en-US" sz="2400" dirty="0" smtClean="0"/>
            </a:br>
            <a:r>
              <a:rPr lang="en-US" sz="2400" b="1" dirty="0" smtClean="0">
                <a:solidFill>
                  <a:srgbClr val="FF0000"/>
                </a:solidFill>
              </a:rPr>
              <a:t>A </a:t>
            </a:r>
            <a:r>
              <a:rPr lang="en-US" sz="2400" b="1" dirty="0">
                <a:solidFill>
                  <a:srgbClr val="FF0000"/>
                </a:solidFill>
              </a:rPr>
              <a:t>journal documenting the key ideas presented in each</a:t>
            </a:r>
            <a:r>
              <a:rPr lang="en-US" sz="2400" b="1" dirty="0" smtClean="0">
                <a:solidFill>
                  <a:srgbClr val="FF0000"/>
                </a:solidFill>
              </a:rPr>
              <a:t> class.</a:t>
            </a:r>
            <a:r>
              <a:rPr lang="en-US" sz="2400" dirty="0" smtClean="0"/>
              <a:t/>
            </a:r>
            <a:br>
              <a:rPr lang="en-US" sz="2400" dirty="0" smtClean="0"/>
            </a:br>
            <a:r>
              <a:rPr lang="en-US" sz="2400" dirty="0" smtClean="0"/>
              <a:t/>
            </a:r>
            <a:br>
              <a:rPr lang="en-US" sz="2400" dirty="0" smtClean="0"/>
            </a:br>
            <a:r>
              <a:rPr lang="en-US" sz="2400" dirty="0" smtClean="0"/>
              <a:t>Evaluation:  </a:t>
            </a:r>
            <a:br>
              <a:rPr lang="en-US" sz="2400" dirty="0" smtClean="0"/>
            </a:br>
            <a:r>
              <a:rPr lang="en-US" sz="2400" dirty="0" smtClean="0"/>
              <a:t>-  your </a:t>
            </a:r>
            <a:r>
              <a:rPr lang="en-US" sz="2400" dirty="0"/>
              <a:t>interpretation of the main ideas</a:t>
            </a:r>
            <a:r>
              <a:rPr lang="en-US" sz="2400" dirty="0" smtClean="0"/>
              <a:t> discussed </a:t>
            </a:r>
            <a:r>
              <a:rPr lang="en-US" sz="2400" dirty="0"/>
              <a:t>in each session</a:t>
            </a:r>
            <a:r>
              <a:rPr lang="en-US" sz="2400" dirty="0" smtClean="0"/>
              <a:t> </a:t>
            </a:r>
            <a:br>
              <a:rPr lang="en-US" sz="2400" dirty="0" smtClean="0"/>
            </a:br>
            <a:r>
              <a:rPr lang="en-US" sz="2400" dirty="0" smtClean="0"/>
              <a:t>-  the </a:t>
            </a:r>
            <a:r>
              <a:rPr lang="en-US" sz="2400" dirty="0"/>
              <a:t>quality of the information that you provide.</a:t>
            </a:r>
            <a:r>
              <a:rPr lang="en-US" sz="2400" dirty="0" smtClean="0"/>
              <a:t> </a:t>
            </a:r>
            <a:br>
              <a:rPr lang="en-US" sz="2400" dirty="0" smtClean="0"/>
            </a:br>
            <a:r>
              <a:rPr lang="en-US" sz="2400" dirty="0" smtClean="0"/>
              <a:t/>
            </a:r>
            <a:br>
              <a:rPr lang="en-US" sz="2400" dirty="0" smtClean="0"/>
            </a:br>
            <a:r>
              <a:rPr lang="en-US" sz="2400" dirty="0"/>
              <a:t>F</a:t>
            </a:r>
            <a:r>
              <a:rPr lang="en-US" sz="2400" dirty="0" smtClean="0"/>
              <a:t>ocus </a:t>
            </a:r>
            <a:r>
              <a:rPr lang="en-US" sz="2400" dirty="0"/>
              <a:t>on the following:</a:t>
            </a:r>
            <a:r>
              <a:rPr lang="en-US" sz="2400" dirty="0" smtClean="0"/>
              <a:t/>
            </a:r>
            <a:br>
              <a:rPr lang="en-US" sz="2400" dirty="0" smtClean="0"/>
            </a:br>
            <a:r>
              <a:rPr lang="en-US" sz="2400" dirty="0" smtClean="0"/>
              <a:t>-  What </a:t>
            </a:r>
            <a:r>
              <a:rPr lang="en-US" sz="2400" dirty="0"/>
              <a:t>were the major topics discussed in that class session?</a:t>
            </a:r>
            <a:r>
              <a:rPr lang="en-US" sz="2400" dirty="0" smtClean="0"/>
              <a:t/>
            </a:r>
            <a:br>
              <a:rPr lang="en-US" sz="2400" dirty="0" smtClean="0"/>
            </a:br>
            <a:r>
              <a:rPr lang="en-US" sz="2400" dirty="0" smtClean="0"/>
              <a:t>-  What </a:t>
            </a:r>
            <a:r>
              <a:rPr lang="en-US" sz="2400" dirty="0"/>
              <a:t>were the key management issues related to the topic?</a:t>
            </a:r>
            <a:r>
              <a:rPr lang="en-US" sz="2400" dirty="0" smtClean="0"/>
              <a:t/>
            </a:r>
            <a:br>
              <a:rPr lang="en-US" sz="2400" dirty="0" smtClean="0"/>
            </a:br>
            <a:r>
              <a:rPr lang="en-US" sz="2400" dirty="0" smtClean="0"/>
              <a:t>-  What </a:t>
            </a:r>
            <a:r>
              <a:rPr lang="en-US" sz="2400" dirty="0" smtClean="0"/>
              <a:t>insights – personal and professional – did you learn </a:t>
            </a:r>
            <a:r>
              <a:rPr lang="en-US" sz="2400" dirty="0"/>
              <a:t>from the </a:t>
            </a:r>
            <a:r>
              <a:rPr lang="en-US" sz="2400" dirty="0" smtClean="0"/>
              <a:t>presentations, readings, exercises </a:t>
            </a:r>
            <a:r>
              <a:rPr lang="en-US" sz="2400" dirty="0"/>
              <a:t>and class </a:t>
            </a:r>
            <a:r>
              <a:rPr lang="en-US" sz="2400" dirty="0" smtClean="0"/>
              <a:t>discussions?</a:t>
            </a:r>
            <a:r>
              <a:rPr lang="en-US" sz="2400" dirty="0" smtClean="0"/>
              <a:t/>
            </a:r>
            <a:br>
              <a:rPr lang="en-US" sz="2400" dirty="0" smtClean="0"/>
            </a:br>
            <a:r>
              <a:rPr lang="en-US" sz="2400" dirty="0" smtClean="0"/>
              <a:t/>
            </a:r>
            <a:br>
              <a:rPr lang="en-US" sz="2400" dirty="0" smtClean="0"/>
            </a:br>
            <a:r>
              <a:rPr lang="en-US" sz="2400" dirty="0" smtClean="0"/>
              <a:t>Requirements:  10 </a:t>
            </a:r>
            <a:r>
              <a:rPr lang="en-US" sz="2400" dirty="0"/>
              <a:t>PowerPoint </a:t>
            </a:r>
            <a:r>
              <a:rPr lang="en-US" sz="2400" dirty="0" smtClean="0"/>
              <a:t>slides (max). </a:t>
            </a:r>
            <a:r>
              <a:rPr lang="en-US" sz="2400" dirty="0" smtClean="0"/>
              <a:t> </a:t>
            </a:r>
            <a:r>
              <a:rPr lang="en-US" sz="2400" dirty="0" smtClean="0">
                <a:solidFill>
                  <a:srgbClr val="FF0000"/>
                </a:solidFill>
              </a:rPr>
              <a:t>Start today!</a:t>
            </a:r>
            <a:r>
              <a:rPr lang="en-US" sz="2400" dirty="0" smtClean="0">
                <a:solidFill>
                  <a:srgbClr val="FF0000"/>
                </a:solidFill>
              </a:rPr>
              <a:t/>
            </a:r>
            <a:br>
              <a:rPr lang="en-US" sz="2400" dirty="0" smtClean="0">
                <a:solidFill>
                  <a:srgbClr val="FF0000"/>
                </a:solidFill>
              </a:rPr>
            </a:br>
            <a:endParaRPr lang="en-US" sz="2667" dirty="0">
              <a:solidFill>
                <a:srgbClr val="FF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3749</TotalTime>
  <Words>102</Words>
  <Application>Microsoft Office PowerPoint</Application>
  <PresentationFormat>On-screen Show (4:3)</PresentationFormat>
  <Paragraphs>24</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Helvetica</vt:lpstr>
      <vt:lpstr>Helvetica Neue</vt:lpstr>
      <vt:lpstr>Office Theme</vt:lpstr>
      <vt:lpstr>WELCOME to MIS 5302 Managing Technology and Systems</vt:lpstr>
      <vt:lpstr>About the Course:  Organizations that strategically select, manage, and deploy digital business models prosper in the global economy. Students will use systems and business process thinking to create and analyze strategies for technology-enabled organizational and industry transformation.  -  an introduction to the strategic role of IT in today’s digital centric world  -  learn how to apply systems thinking to analyze and understand organizational IT strategy and usage  -  learn how to apply theories of innovation to analyze the disruptive potential of technology.</vt:lpstr>
      <vt:lpstr>General Course Objectives:  -  Understand the strategic role of IT in organization -  Analyze and assess the technical and management foundations to lead successful IT initiatives -  Differentiate between different types of organizational information systems and their usage and role -  Analyze and assess the disruptive potential of new and emerging technologies -  Understand the issues involved in managing information systems and technology in a global environment</vt:lpstr>
      <vt:lpstr>ALL IN 6 WEEKS!</vt:lpstr>
      <vt:lpstr>Grade Breakdown:  - Participation + Class Preparation  25% - Learn Information Technology  (IT) Projects (2)         25% - Case Study Analyses (2)     25% - Reflection Journal       25%  Note : No exam</vt:lpstr>
      <vt:lpstr> Participation + Preparation (25%)    Each week you will submit a brief summary of the readings assigned for that class period (see the course schedule). This includes the cases. Submit a hard copy at the beginning of class and bring a copy for your reference during the discussion.   Your weekly summary should include the following (5 in total): 1.  One key point you took from each assigned reading, including the cases (even if you submitted a case analysis that week): one sentence per reading. 2.  One key point you learned from the readings as a whole: one sentence maximum. 3.  One discussion question that you would ask your fellow classmates: one sentence maximum.   Graded pass/fail. If you do not fully complete the assignment, you will not receive credit for that week.  </vt:lpstr>
      <vt:lpstr>Learn IT Assignments: (25%)  Information technology is pervasive in our personal and professional lives. Each of you certainly has had experience with multiple types of Information Technology and, equally, you are also each likely to have areas of opportunity to enhance your Information Technology knowledge. The goal of these assignments is to help you expand your areas of knowledge.    Learn IT Assignment #1:  Lynda.com software training Learn IT Assignment #2:   An hour of Code </vt:lpstr>
      <vt:lpstr>Case Study Analysis: (25%)  In addition to preparing to discuss each of the assigned weekly case studies, you will work in groups to prepare an in‐depth analysis of 2 case studies during the semester. See the course schedule for due dates.  Since we are discussing the material in class, cases must be completed on time in order to receive credit.  Late submissions will receive a failing grade.  Case 1:  Google Inc Case 2:  Open Innovation at Siemens  </vt:lpstr>
      <vt:lpstr>Assignment: Reflection Journal (25%)  Individual assignment Submit to : mcmartin@temple.edu   A journal documenting the key ideas presented in each class.  Evaluation:   -  your interpretation of the main ideas discussed in each session  -  the quality of the information that you provide.   Focus on the following: -  What were the major topics discussed in that class session? -  What were the key management issues related to the topic? -  What insights – personal and professional – did you learn from the presentations, readings, exercises and class discussions?  Requirements:  10 PowerPoint slides (max).  Start today! </vt:lpstr>
      <vt:lpstr>Required Readings:   The materials for this course are drawn from multiple sources.   1. There is no required textbook for this course. You need to purchase the required case studies online at https://cb.hbsp.harvard.edu/cbmp/access/47932851 (note: registration &amp; login required to access and order the course packet.  You must use this code to receive the student discount).   2. There are additional assigned readings throughout the course. These are available for free on the web.  Web articles links are available on the course blog: http://community.mis.temple.edu/mis5302sec001sp16 </vt:lpstr>
      <vt:lpstr>Classroom Etiquette:  Your behavior in class directly impacts the value you and your fellow students gain from the course.   To that end, the following are rules of conduct in this class: - Do not arrive late or leave early. - Do not leave in the middle of the class.  - Turn off cell phones while you are in class. - You can use a laptop computer as long as it is related to the class (taking notes). Do not use your computer to check your email, browse the Internet, or send instant messages during the class. - Do not engage in side discussions while others are speaking. </vt:lpstr>
      <vt:lpstr>Video and Discussion:  The World is FLAT  http://video.mit.edu/watch/the-world-is-flat-30-9321/  </vt:lpstr>
      <vt:lpstr>-  What is the overall point of the video? -  What are the four main flatteners and their implications? -  What does a company have to do to be competitive? -  What does an individual have to do to be competitive ?   </vt:lpstr>
      <vt:lpstr>Video + Discussion:  The filter bubble  https://www.youtube.com/watch?v=B8ofWFx525s </vt:lpstr>
      <vt:lpstr>-  How does this change your perception of the web? -  If you have a computer, make sure you are signed in and search on Google.  Search for “Washington DC”.  Do you all get the same results? -  Is the web broadening our knowledge or reinforcing what we already know? -  Is this “service” valuable to you?</vt:lpstr>
      <vt:lpstr>Next Week: Learn IT Assignments #1 Lynda.com Software Training  Overview As a student at Temple University you have access to the technology training materials at lynda.com   Activity Requirements Login at lynda.com Select one or more training modules (target 45-90 minutes of content length) Complete the module(s)  Prepare a 1 page document answering the following questions  -  What module(s) did you complete? -  Why did you make this selection? -  What are 3 key things you learned? -  Are you likely to use this resource again? Would you recommend it to others? Why or why not?  Submit a hard copy of your 1 page summary by the assigned due date.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MC Martin</cp:lastModifiedBy>
  <cp:revision>58</cp:revision>
  <dcterms:created xsi:type="dcterms:W3CDTF">2015-03-16T11:37:14Z</dcterms:created>
  <dcterms:modified xsi:type="dcterms:W3CDTF">2016-03-15T19:50:23Z</dcterms:modified>
</cp:coreProperties>
</file>