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57" r:id="rId2"/>
    <p:sldId id="277" r:id="rId3"/>
    <p:sldId id="263" r:id="rId4"/>
    <p:sldId id="273" r:id="rId5"/>
    <p:sldId id="274" r:id="rId6"/>
    <p:sldId id="275" r:id="rId7"/>
    <p:sldId id="276" r:id="rId8"/>
    <p:sldId id="278" r:id="rId9"/>
    <p:sldId id="279" r:id="rId10"/>
    <p:sldId id="280" r:id="rId11"/>
    <p:sldId id="283" r:id="rId12"/>
    <p:sldId id="285" r:id="rId13"/>
    <p:sldId id="265" r:id="rId14"/>
    <p:sldId id="28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88" autoAdjust="0"/>
    <p:restoredTop sz="96433" autoAdjust="0"/>
  </p:normalViewPr>
  <p:slideViewPr>
    <p:cSldViewPr>
      <p:cViewPr varScale="1">
        <p:scale>
          <a:sx n="74" d="100"/>
          <a:sy n="74" d="100"/>
        </p:scale>
        <p:origin x="147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4E2A0A-D402-448D-A23D-142C6DEAE930}"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US"/>
        </a:p>
      </dgm:t>
    </dgm:pt>
    <dgm:pt modelId="{F7D9EE2A-99FE-4CB7-B070-3B932AC96730}">
      <dgm:prSet/>
      <dgm:spPr>
        <a:solidFill>
          <a:schemeClr val="bg1">
            <a:lumMod val="50000"/>
          </a:schemeClr>
        </a:solidFill>
        <a:ln>
          <a:noFill/>
        </a:ln>
      </dgm:spPr>
      <dgm:t>
        <a:bodyPr/>
        <a:lstStyle/>
        <a:p>
          <a:pPr rtl="0"/>
          <a:r>
            <a:rPr lang="en-US" dirty="0" smtClean="0"/>
            <a:t>Process Thinking</a:t>
          </a:r>
          <a:endParaRPr lang="en-US" dirty="0"/>
        </a:p>
      </dgm:t>
    </dgm:pt>
    <dgm:pt modelId="{7384F341-EF85-4E93-A3F8-CC7A3639D81E}" type="parTrans" cxnId="{25E98613-0A52-4CC3-AAF6-62D113553464}">
      <dgm:prSet/>
      <dgm:spPr/>
      <dgm:t>
        <a:bodyPr/>
        <a:lstStyle/>
        <a:p>
          <a:endParaRPr lang="en-US"/>
        </a:p>
      </dgm:t>
    </dgm:pt>
    <dgm:pt modelId="{612A5203-41E8-4C82-AD93-556F15F7B40C}" type="sibTrans" cxnId="{25E98613-0A52-4CC3-AAF6-62D113553464}">
      <dgm:prSet/>
      <dgm:spPr/>
      <dgm:t>
        <a:bodyPr/>
        <a:lstStyle/>
        <a:p>
          <a:endParaRPr lang="en-US"/>
        </a:p>
      </dgm:t>
    </dgm:pt>
    <dgm:pt modelId="{57261223-DD36-45FD-ACF3-B4B73D51640D}">
      <dgm:prSet/>
      <dgm:spPr/>
      <dgm:t>
        <a:bodyPr/>
        <a:lstStyle/>
        <a:p>
          <a:pPr rtl="0"/>
          <a:r>
            <a:rPr lang="en-US" dirty="0" smtClean="0"/>
            <a:t>Considering the system as a collection of independent processes</a:t>
          </a:r>
          <a:endParaRPr lang="en-US" dirty="0"/>
        </a:p>
      </dgm:t>
    </dgm:pt>
    <dgm:pt modelId="{0C8CA2F0-E9AF-4A56-9D65-22B475132378}" type="parTrans" cxnId="{2A4CCAC8-C56C-4DF2-96B6-E335A2F2BF90}">
      <dgm:prSet/>
      <dgm:spPr/>
      <dgm:t>
        <a:bodyPr/>
        <a:lstStyle/>
        <a:p>
          <a:endParaRPr lang="en-US"/>
        </a:p>
      </dgm:t>
    </dgm:pt>
    <dgm:pt modelId="{32BEC576-6D5A-4BB6-9EA5-3AFD65142073}" type="sibTrans" cxnId="{2A4CCAC8-C56C-4DF2-96B6-E335A2F2BF90}">
      <dgm:prSet/>
      <dgm:spPr/>
      <dgm:t>
        <a:bodyPr/>
        <a:lstStyle/>
        <a:p>
          <a:endParaRPr lang="en-US"/>
        </a:p>
      </dgm:t>
    </dgm:pt>
    <dgm:pt modelId="{624CE8EE-342E-4B87-9399-71D4586DC4A4}">
      <dgm:prSet/>
      <dgm:spPr/>
      <dgm:t>
        <a:bodyPr/>
        <a:lstStyle/>
        <a:p>
          <a:pPr rtl="0"/>
          <a:r>
            <a:rPr lang="en-US" dirty="0" smtClean="0"/>
            <a:t>Decompose and optimize</a:t>
          </a:r>
          <a:endParaRPr lang="en-US" dirty="0"/>
        </a:p>
      </dgm:t>
    </dgm:pt>
    <dgm:pt modelId="{B0ACD2F5-326E-478D-A99D-2DF4C795E6E2}" type="parTrans" cxnId="{F903FD8A-A786-4076-95BB-0AAE5E0F3A43}">
      <dgm:prSet/>
      <dgm:spPr/>
      <dgm:t>
        <a:bodyPr/>
        <a:lstStyle/>
        <a:p>
          <a:endParaRPr lang="en-US"/>
        </a:p>
      </dgm:t>
    </dgm:pt>
    <dgm:pt modelId="{77EF2BC3-DD71-4CDA-985B-6054A4F6FEF3}" type="sibTrans" cxnId="{F903FD8A-A786-4076-95BB-0AAE5E0F3A43}">
      <dgm:prSet/>
      <dgm:spPr/>
      <dgm:t>
        <a:bodyPr/>
        <a:lstStyle/>
        <a:p>
          <a:endParaRPr lang="en-US"/>
        </a:p>
      </dgm:t>
    </dgm:pt>
    <dgm:pt modelId="{BC71B6BB-ADC7-4D08-BA55-D59BEBECB69D}">
      <dgm:prSet/>
      <dgm:spPr>
        <a:solidFill>
          <a:schemeClr val="bg1">
            <a:lumMod val="50000"/>
          </a:schemeClr>
        </a:solidFill>
        <a:ln>
          <a:noFill/>
        </a:ln>
      </dgm:spPr>
      <dgm:t>
        <a:bodyPr/>
        <a:lstStyle/>
        <a:p>
          <a:pPr rtl="0"/>
          <a:r>
            <a:rPr lang="en-US" dirty="0" smtClean="0"/>
            <a:t>Systems Thinking</a:t>
          </a:r>
          <a:endParaRPr lang="en-US" dirty="0"/>
        </a:p>
      </dgm:t>
    </dgm:pt>
    <dgm:pt modelId="{2F60DE4F-B049-441A-BEA2-3AD51415FBB5}" type="parTrans" cxnId="{B7F03947-61CA-4A7E-8F69-DEDB838E84AC}">
      <dgm:prSet/>
      <dgm:spPr/>
      <dgm:t>
        <a:bodyPr/>
        <a:lstStyle/>
        <a:p>
          <a:endParaRPr lang="en-US"/>
        </a:p>
      </dgm:t>
    </dgm:pt>
    <dgm:pt modelId="{E1249763-6D20-48E0-A5E9-EE222F4B6D51}" type="sibTrans" cxnId="{B7F03947-61CA-4A7E-8F69-DEDB838E84AC}">
      <dgm:prSet/>
      <dgm:spPr/>
      <dgm:t>
        <a:bodyPr/>
        <a:lstStyle/>
        <a:p>
          <a:endParaRPr lang="en-US"/>
        </a:p>
      </dgm:t>
    </dgm:pt>
    <dgm:pt modelId="{D6CDCCE7-98C3-40A3-921A-20FABAC2B8C9}">
      <dgm:prSet/>
      <dgm:spPr/>
      <dgm:t>
        <a:bodyPr/>
        <a:lstStyle/>
        <a:p>
          <a:pPr rtl="0"/>
          <a:r>
            <a:rPr lang="en-US" dirty="0" smtClean="0"/>
            <a:t>Considering the system as a collection of integrated processes</a:t>
          </a:r>
          <a:endParaRPr lang="en-US" dirty="0"/>
        </a:p>
      </dgm:t>
    </dgm:pt>
    <dgm:pt modelId="{0A6A8FD5-0D8E-42E5-8B73-B1C61B0F0246}" type="parTrans" cxnId="{02A5EBD9-5EBE-4750-9E77-72E2E5E699AF}">
      <dgm:prSet/>
      <dgm:spPr/>
      <dgm:t>
        <a:bodyPr/>
        <a:lstStyle/>
        <a:p>
          <a:endParaRPr lang="en-US"/>
        </a:p>
      </dgm:t>
    </dgm:pt>
    <dgm:pt modelId="{D9B84FBD-8E23-4159-B88B-3B9D5340E867}" type="sibTrans" cxnId="{02A5EBD9-5EBE-4750-9E77-72E2E5E699AF}">
      <dgm:prSet/>
      <dgm:spPr/>
      <dgm:t>
        <a:bodyPr/>
        <a:lstStyle/>
        <a:p>
          <a:endParaRPr lang="en-US"/>
        </a:p>
      </dgm:t>
    </dgm:pt>
    <dgm:pt modelId="{E8EE2341-79B7-4A85-B1A6-EF011992900F}">
      <dgm:prSet/>
      <dgm:spPr/>
      <dgm:t>
        <a:bodyPr/>
        <a:lstStyle/>
        <a:p>
          <a:pPr rtl="0"/>
          <a:r>
            <a:rPr lang="en-US" dirty="0" smtClean="0"/>
            <a:t>Synthesize and optimize</a:t>
          </a:r>
          <a:endParaRPr lang="en-US" dirty="0"/>
        </a:p>
      </dgm:t>
    </dgm:pt>
    <dgm:pt modelId="{80C296E2-54DD-44AB-BA75-F559A0E386D3}" type="parTrans" cxnId="{BC3E0799-268D-4C26-B826-22ADD6D8CBB5}">
      <dgm:prSet/>
      <dgm:spPr/>
      <dgm:t>
        <a:bodyPr/>
        <a:lstStyle/>
        <a:p>
          <a:endParaRPr lang="en-US"/>
        </a:p>
      </dgm:t>
    </dgm:pt>
    <dgm:pt modelId="{A0E047CB-0530-441E-BA53-016D7B5811CF}" type="sibTrans" cxnId="{BC3E0799-268D-4C26-B826-22ADD6D8CBB5}">
      <dgm:prSet/>
      <dgm:spPr/>
      <dgm:t>
        <a:bodyPr/>
        <a:lstStyle/>
        <a:p>
          <a:endParaRPr lang="en-US"/>
        </a:p>
      </dgm:t>
    </dgm:pt>
    <dgm:pt modelId="{01AF5900-6CAA-4C66-A675-A21B290934FE}" type="pres">
      <dgm:prSet presAssocID="{EA4E2A0A-D402-448D-A23D-142C6DEAE930}" presName="Name0" presStyleCnt="0">
        <dgm:presLayoutVars>
          <dgm:dir/>
          <dgm:animLvl val="lvl"/>
          <dgm:resizeHandles val="exact"/>
        </dgm:presLayoutVars>
      </dgm:prSet>
      <dgm:spPr/>
      <dgm:t>
        <a:bodyPr/>
        <a:lstStyle/>
        <a:p>
          <a:endParaRPr lang="en-US"/>
        </a:p>
      </dgm:t>
    </dgm:pt>
    <dgm:pt modelId="{64674424-9BE0-41BA-A400-82C6763FF2A5}" type="pres">
      <dgm:prSet presAssocID="{F7D9EE2A-99FE-4CB7-B070-3B932AC96730}" presName="composite" presStyleCnt="0"/>
      <dgm:spPr/>
    </dgm:pt>
    <dgm:pt modelId="{9DDD782D-1B38-4C9B-A621-D183CA686324}" type="pres">
      <dgm:prSet presAssocID="{F7D9EE2A-99FE-4CB7-B070-3B932AC96730}" presName="parTx" presStyleLbl="alignNode1" presStyleIdx="0" presStyleCnt="2">
        <dgm:presLayoutVars>
          <dgm:chMax val="0"/>
          <dgm:chPref val="0"/>
          <dgm:bulletEnabled val="1"/>
        </dgm:presLayoutVars>
      </dgm:prSet>
      <dgm:spPr/>
      <dgm:t>
        <a:bodyPr/>
        <a:lstStyle/>
        <a:p>
          <a:endParaRPr lang="en-US"/>
        </a:p>
      </dgm:t>
    </dgm:pt>
    <dgm:pt modelId="{C77F928E-39BB-4FE2-B497-6B4B49B060BB}" type="pres">
      <dgm:prSet presAssocID="{F7D9EE2A-99FE-4CB7-B070-3B932AC96730}" presName="desTx" presStyleLbl="alignAccFollowNode1" presStyleIdx="0" presStyleCnt="2">
        <dgm:presLayoutVars>
          <dgm:bulletEnabled val="1"/>
        </dgm:presLayoutVars>
      </dgm:prSet>
      <dgm:spPr/>
      <dgm:t>
        <a:bodyPr/>
        <a:lstStyle/>
        <a:p>
          <a:endParaRPr lang="en-US"/>
        </a:p>
      </dgm:t>
    </dgm:pt>
    <dgm:pt modelId="{75886583-BEFC-457C-B9EB-BE55D031655B}" type="pres">
      <dgm:prSet presAssocID="{612A5203-41E8-4C82-AD93-556F15F7B40C}" presName="space" presStyleCnt="0"/>
      <dgm:spPr/>
    </dgm:pt>
    <dgm:pt modelId="{CF4ACA73-1F8E-42CC-8FA4-355CDC67BE79}" type="pres">
      <dgm:prSet presAssocID="{BC71B6BB-ADC7-4D08-BA55-D59BEBECB69D}" presName="composite" presStyleCnt="0"/>
      <dgm:spPr/>
    </dgm:pt>
    <dgm:pt modelId="{450B023C-555F-43B0-8129-44905E1A0FFC}" type="pres">
      <dgm:prSet presAssocID="{BC71B6BB-ADC7-4D08-BA55-D59BEBECB69D}" presName="parTx" presStyleLbl="alignNode1" presStyleIdx="1" presStyleCnt="2">
        <dgm:presLayoutVars>
          <dgm:chMax val="0"/>
          <dgm:chPref val="0"/>
          <dgm:bulletEnabled val="1"/>
        </dgm:presLayoutVars>
      </dgm:prSet>
      <dgm:spPr/>
      <dgm:t>
        <a:bodyPr/>
        <a:lstStyle/>
        <a:p>
          <a:endParaRPr lang="en-US"/>
        </a:p>
      </dgm:t>
    </dgm:pt>
    <dgm:pt modelId="{4128FADA-2509-4FB5-80D1-6654E3FAA4FF}" type="pres">
      <dgm:prSet presAssocID="{BC71B6BB-ADC7-4D08-BA55-D59BEBECB69D}" presName="desTx" presStyleLbl="alignAccFollowNode1" presStyleIdx="1" presStyleCnt="2">
        <dgm:presLayoutVars>
          <dgm:bulletEnabled val="1"/>
        </dgm:presLayoutVars>
      </dgm:prSet>
      <dgm:spPr/>
      <dgm:t>
        <a:bodyPr/>
        <a:lstStyle/>
        <a:p>
          <a:endParaRPr lang="en-US"/>
        </a:p>
      </dgm:t>
    </dgm:pt>
  </dgm:ptLst>
  <dgm:cxnLst>
    <dgm:cxn modelId="{25E98613-0A52-4CC3-AAF6-62D113553464}" srcId="{EA4E2A0A-D402-448D-A23D-142C6DEAE930}" destId="{F7D9EE2A-99FE-4CB7-B070-3B932AC96730}" srcOrd="0" destOrd="0" parTransId="{7384F341-EF85-4E93-A3F8-CC7A3639D81E}" sibTransId="{612A5203-41E8-4C82-AD93-556F15F7B40C}"/>
    <dgm:cxn modelId="{BC3E0799-268D-4C26-B826-22ADD6D8CBB5}" srcId="{BC71B6BB-ADC7-4D08-BA55-D59BEBECB69D}" destId="{E8EE2341-79B7-4A85-B1A6-EF011992900F}" srcOrd="1" destOrd="0" parTransId="{80C296E2-54DD-44AB-BA75-F559A0E386D3}" sibTransId="{A0E047CB-0530-441E-BA53-016D7B5811CF}"/>
    <dgm:cxn modelId="{02A5EBD9-5EBE-4750-9E77-72E2E5E699AF}" srcId="{BC71B6BB-ADC7-4D08-BA55-D59BEBECB69D}" destId="{D6CDCCE7-98C3-40A3-921A-20FABAC2B8C9}" srcOrd="0" destOrd="0" parTransId="{0A6A8FD5-0D8E-42E5-8B73-B1C61B0F0246}" sibTransId="{D9B84FBD-8E23-4159-B88B-3B9D5340E867}"/>
    <dgm:cxn modelId="{572B0B7B-3B5B-EF42-883E-39EC058521C3}" type="presOf" srcId="{57261223-DD36-45FD-ACF3-B4B73D51640D}" destId="{C77F928E-39BB-4FE2-B497-6B4B49B060BB}" srcOrd="0" destOrd="0" presId="urn:microsoft.com/office/officeart/2005/8/layout/hList1"/>
    <dgm:cxn modelId="{B7F03947-61CA-4A7E-8F69-DEDB838E84AC}" srcId="{EA4E2A0A-D402-448D-A23D-142C6DEAE930}" destId="{BC71B6BB-ADC7-4D08-BA55-D59BEBECB69D}" srcOrd="1" destOrd="0" parTransId="{2F60DE4F-B049-441A-BEA2-3AD51415FBB5}" sibTransId="{E1249763-6D20-48E0-A5E9-EE222F4B6D51}"/>
    <dgm:cxn modelId="{53EF5DFC-5A45-5A49-9C9E-DD2FC7D3A144}" type="presOf" srcId="{D6CDCCE7-98C3-40A3-921A-20FABAC2B8C9}" destId="{4128FADA-2509-4FB5-80D1-6654E3FAA4FF}" srcOrd="0" destOrd="0" presId="urn:microsoft.com/office/officeart/2005/8/layout/hList1"/>
    <dgm:cxn modelId="{F903FD8A-A786-4076-95BB-0AAE5E0F3A43}" srcId="{F7D9EE2A-99FE-4CB7-B070-3B932AC96730}" destId="{624CE8EE-342E-4B87-9399-71D4586DC4A4}" srcOrd="1" destOrd="0" parTransId="{B0ACD2F5-326E-478D-A99D-2DF4C795E6E2}" sibTransId="{77EF2BC3-DD71-4CDA-985B-6054A4F6FEF3}"/>
    <dgm:cxn modelId="{A217A384-FD72-2A4D-8983-A22D85AF701B}" type="presOf" srcId="{EA4E2A0A-D402-448D-A23D-142C6DEAE930}" destId="{01AF5900-6CAA-4C66-A675-A21B290934FE}" srcOrd="0" destOrd="0" presId="urn:microsoft.com/office/officeart/2005/8/layout/hList1"/>
    <dgm:cxn modelId="{2A4CCAC8-C56C-4DF2-96B6-E335A2F2BF90}" srcId="{F7D9EE2A-99FE-4CB7-B070-3B932AC96730}" destId="{57261223-DD36-45FD-ACF3-B4B73D51640D}" srcOrd="0" destOrd="0" parTransId="{0C8CA2F0-E9AF-4A56-9D65-22B475132378}" sibTransId="{32BEC576-6D5A-4BB6-9EA5-3AFD65142073}"/>
    <dgm:cxn modelId="{6A7D452D-8D68-D74D-8218-B8A9AB19DFF4}" type="presOf" srcId="{BC71B6BB-ADC7-4D08-BA55-D59BEBECB69D}" destId="{450B023C-555F-43B0-8129-44905E1A0FFC}" srcOrd="0" destOrd="0" presId="urn:microsoft.com/office/officeart/2005/8/layout/hList1"/>
    <dgm:cxn modelId="{9DD1BD38-3A75-F847-9B63-982212C5DAD9}" type="presOf" srcId="{F7D9EE2A-99FE-4CB7-B070-3B932AC96730}" destId="{9DDD782D-1B38-4C9B-A621-D183CA686324}" srcOrd="0" destOrd="0" presId="urn:microsoft.com/office/officeart/2005/8/layout/hList1"/>
    <dgm:cxn modelId="{666AFE20-7C5A-B440-B2DC-E74E7A8F771B}" type="presOf" srcId="{624CE8EE-342E-4B87-9399-71D4586DC4A4}" destId="{C77F928E-39BB-4FE2-B497-6B4B49B060BB}" srcOrd="0" destOrd="1" presId="urn:microsoft.com/office/officeart/2005/8/layout/hList1"/>
    <dgm:cxn modelId="{D967EE24-0C91-C348-9736-885F75C128CE}" type="presOf" srcId="{E8EE2341-79B7-4A85-B1A6-EF011992900F}" destId="{4128FADA-2509-4FB5-80D1-6654E3FAA4FF}" srcOrd="0" destOrd="1" presId="urn:microsoft.com/office/officeart/2005/8/layout/hList1"/>
    <dgm:cxn modelId="{FAE2DC86-3AF5-D846-A45D-B8D0DC4F98C4}" type="presParOf" srcId="{01AF5900-6CAA-4C66-A675-A21B290934FE}" destId="{64674424-9BE0-41BA-A400-82C6763FF2A5}" srcOrd="0" destOrd="0" presId="urn:microsoft.com/office/officeart/2005/8/layout/hList1"/>
    <dgm:cxn modelId="{ADD7AE0D-998D-9E45-8E9C-9905EAA7DA62}" type="presParOf" srcId="{64674424-9BE0-41BA-A400-82C6763FF2A5}" destId="{9DDD782D-1B38-4C9B-A621-D183CA686324}" srcOrd="0" destOrd="0" presId="urn:microsoft.com/office/officeart/2005/8/layout/hList1"/>
    <dgm:cxn modelId="{CBB7A5A1-3540-914F-A52B-63800A2D98F0}" type="presParOf" srcId="{64674424-9BE0-41BA-A400-82C6763FF2A5}" destId="{C77F928E-39BB-4FE2-B497-6B4B49B060BB}" srcOrd="1" destOrd="0" presId="urn:microsoft.com/office/officeart/2005/8/layout/hList1"/>
    <dgm:cxn modelId="{0CBF2D07-FF2B-BB47-A6D0-5117478C4775}" type="presParOf" srcId="{01AF5900-6CAA-4C66-A675-A21B290934FE}" destId="{75886583-BEFC-457C-B9EB-BE55D031655B}" srcOrd="1" destOrd="0" presId="urn:microsoft.com/office/officeart/2005/8/layout/hList1"/>
    <dgm:cxn modelId="{A0D56CEF-D498-E44D-978B-AA5471DEEE59}" type="presParOf" srcId="{01AF5900-6CAA-4C66-A675-A21B290934FE}" destId="{CF4ACA73-1F8E-42CC-8FA4-355CDC67BE79}" srcOrd="2" destOrd="0" presId="urn:microsoft.com/office/officeart/2005/8/layout/hList1"/>
    <dgm:cxn modelId="{3CC95037-E8BC-AD44-93AB-881348D25FC0}" type="presParOf" srcId="{CF4ACA73-1F8E-42CC-8FA4-355CDC67BE79}" destId="{450B023C-555F-43B0-8129-44905E1A0FFC}" srcOrd="0" destOrd="0" presId="urn:microsoft.com/office/officeart/2005/8/layout/hList1"/>
    <dgm:cxn modelId="{E419C696-338B-994B-8BFA-3040CB821B2F}" type="presParOf" srcId="{CF4ACA73-1F8E-42CC-8FA4-355CDC67BE79}" destId="{4128FADA-2509-4FB5-80D1-6654E3FAA4F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DD782D-1B38-4C9B-A621-D183CA686324}">
      <dsp:nvSpPr>
        <dsp:cNvPr id="0" name=""/>
        <dsp:cNvSpPr/>
      </dsp:nvSpPr>
      <dsp:spPr>
        <a:xfrm>
          <a:off x="40" y="117990"/>
          <a:ext cx="3845569" cy="806400"/>
        </a:xfrm>
        <a:prstGeom prst="rect">
          <a:avLst/>
        </a:prstGeom>
        <a:solidFill>
          <a:schemeClr val="bg1">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en-US" sz="2800" kern="1200" dirty="0" smtClean="0"/>
            <a:t>Process Thinking</a:t>
          </a:r>
          <a:endParaRPr lang="en-US" sz="2800" kern="1200" dirty="0"/>
        </a:p>
      </dsp:txBody>
      <dsp:txXfrm>
        <a:off x="40" y="117990"/>
        <a:ext cx="3845569" cy="806400"/>
      </dsp:txXfrm>
    </dsp:sp>
    <dsp:sp modelId="{C77F928E-39BB-4FE2-B497-6B4B49B060BB}">
      <dsp:nvSpPr>
        <dsp:cNvPr id="0" name=""/>
        <dsp:cNvSpPr/>
      </dsp:nvSpPr>
      <dsp:spPr>
        <a:xfrm>
          <a:off x="40" y="924390"/>
          <a:ext cx="3845569" cy="2843819"/>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rtl="0">
            <a:lnSpc>
              <a:spcPct val="90000"/>
            </a:lnSpc>
            <a:spcBef>
              <a:spcPct val="0"/>
            </a:spcBef>
            <a:spcAft>
              <a:spcPct val="15000"/>
            </a:spcAft>
            <a:buChar char="••"/>
          </a:pPr>
          <a:r>
            <a:rPr lang="en-US" sz="2800" kern="1200" dirty="0" smtClean="0"/>
            <a:t>Considering the system as a collection of independent processes</a:t>
          </a:r>
          <a:endParaRPr lang="en-US" sz="2800" kern="1200" dirty="0"/>
        </a:p>
        <a:p>
          <a:pPr marL="285750" lvl="1" indent="-285750" algn="l" defTabSz="1244600" rtl="0">
            <a:lnSpc>
              <a:spcPct val="90000"/>
            </a:lnSpc>
            <a:spcBef>
              <a:spcPct val="0"/>
            </a:spcBef>
            <a:spcAft>
              <a:spcPct val="15000"/>
            </a:spcAft>
            <a:buChar char="••"/>
          </a:pPr>
          <a:r>
            <a:rPr lang="en-US" sz="2800" kern="1200" dirty="0" smtClean="0"/>
            <a:t>Decompose and optimize</a:t>
          </a:r>
          <a:endParaRPr lang="en-US" sz="2800" kern="1200" dirty="0"/>
        </a:p>
      </dsp:txBody>
      <dsp:txXfrm>
        <a:off x="40" y="924390"/>
        <a:ext cx="3845569" cy="2843819"/>
      </dsp:txXfrm>
    </dsp:sp>
    <dsp:sp modelId="{450B023C-555F-43B0-8129-44905E1A0FFC}">
      <dsp:nvSpPr>
        <dsp:cNvPr id="0" name=""/>
        <dsp:cNvSpPr/>
      </dsp:nvSpPr>
      <dsp:spPr>
        <a:xfrm>
          <a:off x="4383989" y="117990"/>
          <a:ext cx="3845569" cy="806400"/>
        </a:xfrm>
        <a:prstGeom prst="rect">
          <a:avLst/>
        </a:prstGeom>
        <a:solidFill>
          <a:schemeClr val="bg1">
            <a:lumMod val="5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en-US" sz="2800" kern="1200" dirty="0" smtClean="0"/>
            <a:t>Systems Thinking</a:t>
          </a:r>
          <a:endParaRPr lang="en-US" sz="2800" kern="1200" dirty="0"/>
        </a:p>
      </dsp:txBody>
      <dsp:txXfrm>
        <a:off x="4383989" y="117990"/>
        <a:ext cx="3845569" cy="806400"/>
      </dsp:txXfrm>
    </dsp:sp>
    <dsp:sp modelId="{4128FADA-2509-4FB5-80D1-6654E3FAA4FF}">
      <dsp:nvSpPr>
        <dsp:cNvPr id="0" name=""/>
        <dsp:cNvSpPr/>
      </dsp:nvSpPr>
      <dsp:spPr>
        <a:xfrm>
          <a:off x="4383989" y="924390"/>
          <a:ext cx="3845569" cy="2843819"/>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rtl="0">
            <a:lnSpc>
              <a:spcPct val="90000"/>
            </a:lnSpc>
            <a:spcBef>
              <a:spcPct val="0"/>
            </a:spcBef>
            <a:spcAft>
              <a:spcPct val="15000"/>
            </a:spcAft>
            <a:buChar char="••"/>
          </a:pPr>
          <a:r>
            <a:rPr lang="en-US" sz="2800" kern="1200" dirty="0" smtClean="0"/>
            <a:t>Considering the system as a collection of integrated processes</a:t>
          </a:r>
          <a:endParaRPr lang="en-US" sz="2800" kern="1200" dirty="0"/>
        </a:p>
        <a:p>
          <a:pPr marL="285750" lvl="1" indent="-285750" algn="l" defTabSz="1244600" rtl="0">
            <a:lnSpc>
              <a:spcPct val="90000"/>
            </a:lnSpc>
            <a:spcBef>
              <a:spcPct val="0"/>
            </a:spcBef>
            <a:spcAft>
              <a:spcPct val="15000"/>
            </a:spcAft>
            <a:buChar char="••"/>
          </a:pPr>
          <a:r>
            <a:rPr lang="en-US" sz="2800" kern="1200" dirty="0" smtClean="0"/>
            <a:t>Synthesize and optimize</a:t>
          </a:r>
          <a:endParaRPr lang="en-US" sz="2800" kern="1200" dirty="0"/>
        </a:p>
      </dsp:txBody>
      <dsp:txXfrm>
        <a:off x="4383989" y="924390"/>
        <a:ext cx="3845569" cy="284381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75087B-1079-CD49-95C1-7B6E1A931DE5}" type="datetimeFigureOut">
              <a:rPr lang="en-US" smtClean="0"/>
              <a:pPr/>
              <a:t>3/22/2016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B968C2-4BBA-F54B-BF8D-578F58770B7E}" type="slidenum">
              <a:rPr lang="en-US" smtClean="0"/>
              <a:pPr/>
              <a:t>‹#›</a:t>
            </a:fld>
            <a:endParaRPr lang="en-US"/>
          </a:p>
        </p:txBody>
      </p:sp>
    </p:spTree>
    <p:extLst>
      <p:ext uri="{BB962C8B-B14F-4D97-AF65-F5344CB8AC3E}">
        <p14:creationId xmlns:p14="http://schemas.microsoft.com/office/powerpoint/2010/main" val="34650588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2</a:t>
            </a:fld>
            <a:endParaRPr lang="en-US"/>
          </a:p>
        </p:txBody>
      </p:sp>
    </p:spTree>
    <p:extLst>
      <p:ext uri="{BB962C8B-B14F-4D97-AF65-F5344CB8AC3E}">
        <p14:creationId xmlns:p14="http://schemas.microsoft.com/office/powerpoint/2010/main" val="64584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4</a:t>
            </a:fld>
            <a:endParaRPr lang="en-US"/>
          </a:p>
        </p:txBody>
      </p:sp>
    </p:spTree>
    <p:extLst>
      <p:ext uri="{BB962C8B-B14F-4D97-AF65-F5344CB8AC3E}">
        <p14:creationId xmlns:p14="http://schemas.microsoft.com/office/powerpoint/2010/main" val="600208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6</a:t>
            </a:fld>
            <a:endParaRPr lang="en-US"/>
          </a:p>
        </p:txBody>
      </p:sp>
    </p:spTree>
    <p:extLst>
      <p:ext uri="{BB962C8B-B14F-4D97-AF65-F5344CB8AC3E}">
        <p14:creationId xmlns:p14="http://schemas.microsoft.com/office/powerpoint/2010/main" val="3784634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8</a:t>
            </a:fld>
            <a:endParaRPr lang="en-US"/>
          </a:p>
        </p:txBody>
      </p:sp>
    </p:spTree>
    <p:extLst>
      <p:ext uri="{BB962C8B-B14F-4D97-AF65-F5344CB8AC3E}">
        <p14:creationId xmlns:p14="http://schemas.microsoft.com/office/powerpoint/2010/main" val="1223406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10</a:t>
            </a:fld>
            <a:endParaRPr lang="en-US"/>
          </a:p>
        </p:txBody>
      </p:sp>
    </p:spTree>
    <p:extLst>
      <p:ext uri="{BB962C8B-B14F-4D97-AF65-F5344CB8AC3E}">
        <p14:creationId xmlns:p14="http://schemas.microsoft.com/office/powerpoint/2010/main" val="413184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30BCB1-4DEB-3F4B-B289-B5B482772A8F}" type="slidenum">
              <a:rPr lang="en-US" smtClean="0"/>
              <a:pPr/>
              <a:t>11</a:t>
            </a:fld>
            <a:endParaRPr lang="en-US"/>
          </a:p>
        </p:txBody>
      </p:sp>
    </p:spTree>
    <p:extLst>
      <p:ext uri="{BB962C8B-B14F-4D97-AF65-F5344CB8AC3E}">
        <p14:creationId xmlns:p14="http://schemas.microsoft.com/office/powerpoint/2010/main" val="3035157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D6F30-B90C-4B8B-A9EC-5A92029B9428}" type="datetimeFigureOut">
              <a:rPr lang="en-US" smtClean="0"/>
              <a:pPr/>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D6F30-B90C-4B8B-A9EC-5A92029B9428}" type="datetimeFigureOut">
              <a:rPr lang="en-US" smtClean="0"/>
              <a:pPr/>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7D6F30-B90C-4B8B-A9EC-5A92029B9428}" type="datetimeFigureOut">
              <a:rPr lang="en-US" smtClean="0"/>
              <a:pPr/>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7D6F30-B90C-4B8B-A9EC-5A92029B9428}" type="datetimeFigureOut">
              <a:rPr lang="en-US" smtClean="0"/>
              <a:pPr/>
              <a:t>3/22/2016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7D6F30-B90C-4B8B-A9EC-5A92029B9428}" type="datetimeFigureOut">
              <a:rPr lang="en-US" smtClean="0"/>
              <a:pPr/>
              <a:t>3/22/2016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D6F30-B90C-4B8B-A9EC-5A92029B9428}" type="datetimeFigureOut">
              <a:rPr lang="en-US" smtClean="0"/>
              <a:pPr/>
              <a:t>3/22/2016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D6F30-B90C-4B8B-A9EC-5A92029B9428}" type="datetimeFigureOut">
              <a:rPr lang="en-US" smtClean="0"/>
              <a:pPr/>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53A5C-B3A1-4E2F-B4D5-E63C5F0DD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D6F30-B90C-4B8B-A9EC-5A92029B9428}" type="datetimeFigureOut">
              <a:rPr lang="en-US" smtClean="0"/>
              <a:pPr/>
              <a:t>3/22/2016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53A5C-B3A1-4E2F-B4D5-E63C5F0DD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514600"/>
          </a:xfrm>
        </p:spPr>
        <p:txBody>
          <a:bodyPr>
            <a:normAutofit fontScale="90000"/>
          </a:bodyPr>
          <a:lstStyle/>
          <a:p>
            <a:r>
              <a:rPr lang="en-US" sz="6667" b="1" dirty="0" smtClean="0">
                <a:solidFill>
                  <a:srgbClr val="FF0000"/>
                </a:solidFill>
              </a:rPr>
              <a:t>MIS 5302</a:t>
            </a:r>
            <a:r>
              <a:rPr lang="en-US" dirty="0" smtClean="0">
                <a:solidFill>
                  <a:srgbClr val="000000"/>
                </a:solidFill>
              </a:rPr>
              <a:t/>
            </a:r>
            <a:br>
              <a:rPr lang="en-US" dirty="0" smtClean="0">
                <a:solidFill>
                  <a:srgbClr val="000000"/>
                </a:solidFill>
              </a:rPr>
            </a:br>
            <a:r>
              <a:rPr lang="en-US" dirty="0" smtClean="0">
                <a:solidFill>
                  <a:srgbClr val="000000"/>
                </a:solidFill>
              </a:rPr>
              <a:t>Managing Technology and </a:t>
            </a:r>
            <a:r>
              <a:rPr lang="en-US" dirty="0">
                <a:solidFill>
                  <a:srgbClr val="000000"/>
                </a:solidFill>
              </a:rPr>
              <a:t>Systems</a:t>
            </a:r>
            <a:br>
              <a:rPr lang="en-US" dirty="0">
                <a:solidFill>
                  <a:srgbClr val="000000"/>
                </a:solidFill>
              </a:rPr>
            </a:br>
            <a:r>
              <a:rPr lang="en-US" sz="4000" dirty="0" smtClean="0">
                <a:solidFill>
                  <a:srgbClr val="000000"/>
                </a:solidFill>
              </a:rPr>
              <a:t>Week 2</a:t>
            </a:r>
            <a:endParaRPr lang="en-US" sz="4000" dirty="0">
              <a:solidFill>
                <a:srgbClr val="000000"/>
              </a:solidFill>
            </a:endParaRPr>
          </a:p>
        </p:txBody>
      </p:sp>
      <p:sp>
        <p:nvSpPr>
          <p:cNvPr id="3" name="Subtitle 2"/>
          <p:cNvSpPr>
            <a:spLocks noGrp="1"/>
          </p:cNvSpPr>
          <p:nvPr>
            <p:ph type="subTitle" idx="1"/>
          </p:nvPr>
        </p:nvSpPr>
        <p:spPr>
          <a:xfrm>
            <a:off x="1371600" y="3657600"/>
            <a:ext cx="6400800" cy="2514600"/>
          </a:xfrm>
        </p:spPr>
        <p:txBody>
          <a:bodyPr>
            <a:noAutofit/>
          </a:bodyPr>
          <a:lstStyle/>
          <a:p>
            <a:r>
              <a:rPr lang="en-US" sz="4400" b="1" dirty="0">
                <a:solidFill>
                  <a:srgbClr val="000000"/>
                </a:solidFill>
              </a:rPr>
              <a:t>Please submit your Reading Summary and Learn IT Assignment </a:t>
            </a:r>
            <a:r>
              <a:rPr lang="en-US" sz="4400" b="1" dirty="0" smtClean="0">
                <a:solidFill>
                  <a:srgbClr val="000000"/>
                </a:solidFill>
              </a:rPr>
              <a:t>#1</a:t>
            </a:r>
            <a:endParaRPr lang="en-US" sz="4400" b="1" dirty="0">
              <a:solidFill>
                <a:srgbClr val="000000"/>
              </a:solidFill>
            </a:endParaRPr>
          </a:p>
          <a:p>
            <a:endParaRPr lang="en-US" sz="4400" dirty="0">
              <a:solidFill>
                <a:schemeClr val="tx1">
                  <a:lumMod val="50000"/>
                  <a:lumOff val="50000"/>
                </a:schemeClr>
              </a:solidFill>
            </a:endParaRPr>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7218577" cy="3418498"/>
          </a:xfrm>
        </p:spPr>
        <p:txBody>
          <a:bodyPr anchor="t">
            <a:normAutofit/>
          </a:bodyPr>
          <a:lstStyle/>
          <a:p>
            <a:pPr algn="l">
              <a:defRPr/>
            </a:pPr>
            <a:r>
              <a:rPr lang="en-US" sz="3600" spc="200" dirty="0" smtClean="0">
                <a:solidFill>
                  <a:srgbClr val="595959"/>
                </a:solidFill>
                <a:latin typeface="Helvetica Neue"/>
                <a:cs typeface="Helvetica Neue"/>
              </a:rPr>
              <a:t>Discussion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z="8400" b="1" cap="all" spc="200" dirty="0" err="1" smtClean="0">
                <a:solidFill>
                  <a:srgbClr val="FF0000"/>
                </a:solidFill>
                <a:latin typeface="Helvetica Neue"/>
                <a:cs typeface="Helvetica Neue"/>
              </a:rPr>
              <a:t>Airbnb</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1447800"/>
            <a:ext cx="8801101" cy="3418498"/>
          </a:xfrm>
        </p:spPr>
        <p:txBody>
          <a:bodyPr anchor="t">
            <a:normAutofit/>
          </a:bodyPr>
          <a:lstStyle/>
          <a:p>
            <a:pPr algn="l">
              <a:defRPr/>
            </a:pPr>
            <a:r>
              <a:rPr lang="en-US" sz="3200" spc="200" dirty="0" smtClean="0">
                <a:solidFill>
                  <a:srgbClr val="595959"/>
                </a:solidFill>
                <a:latin typeface="Helvetica Neue"/>
                <a:cs typeface="Helvetica Neue"/>
              </a:rPr>
              <a:t>Discussion: </a:t>
            </a:r>
            <a:br>
              <a:rPr lang="en-US" sz="3200" spc="200" dirty="0" smtClean="0">
                <a:solidFill>
                  <a:srgbClr val="595959"/>
                </a:solidFill>
                <a:latin typeface="Helvetica Neue"/>
                <a:cs typeface="Helvetica Neue"/>
              </a:rPr>
            </a:br>
            <a:r>
              <a:rPr lang="en-US" sz="3200" spc="200" dirty="0" smtClean="0">
                <a:solidFill>
                  <a:srgbClr val="000000"/>
                </a:solidFill>
                <a:latin typeface="Helvetica Neue"/>
                <a:cs typeface="Helvetica Neue"/>
              </a:rPr>
              <a:t>Learn IT #1</a:t>
            </a:r>
            <a:r>
              <a:rPr lang="en-US" spc="200" dirty="0" smtClean="0">
                <a:solidFill>
                  <a:srgbClr val="000000"/>
                </a:solidFill>
                <a:latin typeface="Helvetica Neue"/>
                <a:cs typeface="Helvetica Neue"/>
              </a:rPr>
              <a:t/>
            </a:r>
            <a:br>
              <a:rPr lang="en-US" spc="200" dirty="0" smtClean="0">
                <a:solidFill>
                  <a:srgbClr val="000000"/>
                </a:solidFill>
                <a:latin typeface="Helvetica Neue"/>
                <a:cs typeface="Helvetica Neue"/>
              </a:rPr>
            </a:br>
            <a:r>
              <a:rPr lang="en-US" sz="8400" b="1" cap="all" spc="200" dirty="0" smtClean="0">
                <a:solidFill>
                  <a:srgbClr val="FF0000"/>
                </a:solidFill>
                <a:latin typeface="Helvetica Neue"/>
                <a:cs typeface="Helvetica Neue"/>
              </a:rPr>
              <a:t>LYNDA</a:t>
            </a:r>
            <a:r>
              <a:rPr lang="en-US" spc="200" dirty="0" smtClean="0">
                <a:solidFill>
                  <a:srgbClr val="595959"/>
                </a:solidFill>
                <a:latin typeface="Helvetica Neue"/>
                <a:cs typeface="Helvetica Neue"/>
              </a:rPr>
              <a:t> </a:t>
            </a:r>
            <a:r>
              <a:rPr lang="en-US" spc="200" dirty="0" smtClean="0">
                <a:solidFill>
                  <a:srgbClr val="000000"/>
                </a:solidFill>
                <a:latin typeface="Helvetica Neue"/>
                <a:cs typeface="Helvetica Neue"/>
              </a:rPr>
              <a:t>Software Training</a:t>
            </a:r>
            <a:endParaRPr lang="en-US" spc="200" dirty="0">
              <a:solidFill>
                <a:srgbClr val="000000"/>
              </a:solidFill>
              <a:latin typeface="Helvetica Neue"/>
              <a:cs typeface="Helvetica Neue"/>
            </a:endParaRPr>
          </a:p>
        </p:txBody>
      </p:sp>
    </p:spTree>
    <p:extLst>
      <p:ext uri="{BB962C8B-B14F-4D97-AF65-F5344CB8AC3E}">
        <p14:creationId xmlns:p14="http://schemas.microsoft.com/office/powerpoint/2010/main" val="475503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0" y="-76200"/>
            <a:ext cx="7619999" cy="7239000"/>
          </a:xfrm>
        </p:spPr>
        <p:txBody>
          <a:bodyPr>
            <a:noAutofit/>
          </a:bodyPr>
          <a:lstStyle/>
          <a:p>
            <a:pPr algn="l"/>
            <a:r>
              <a:rPr lang="en-US" sz="3200" b="1" dirty="0" smtClean="0">
                <a:solidFill>
                  <a:srgbClr val="FF0000"/>
                </a:solidFill>
              </a:rPr>
              <a:t>LYNDA</a:t>
            </a:r>
            <a:r>
              <a:rPr lang="en-US" sz="2400" b="1" dirty="0" smtClean="0"/>
              <a:t/>
            </a:r>
            <a:br>
              <a:rPr lang="en-US" sz="2400" b="1" dirty="0" smtClean="0"/>
            </a:br>
            <a:r>
              <a:rPr lang="en-US" sz="2400" dirty="0" smtClean="0"/>
              <a:t/>
            </a:r>
            <a:br>
              <a:rPr lang="en-US" sz="2400" dirty="0" smtClean="0"/>
            </a:br>
            <a:r>
              <a:rPr lang="en-US" sz="2400" dirty="0" smtClean="0"/>
              <a:t>-  What </a:t>
            </a:r>
            <a:r>
              <a:rPr lang="en-US" sz="2400" dirty="0" err="1" smtClean="0"/>
              <a:t>module(s</a:t>
            </a:r>
            <a:r>
              <a:rPr lang="en-US" sz="2400" dirty="0" smtClean="0"/>
              <a:t>) did you complete?</a:t>
            </a:r>
            <a:br>
              <a:rPr lang="en-US" sz="2400" dirty="0" smtClean="0"/>
            </a:br>
            <a:r>
              <a:rPr lang="en-US" sz="2400" dirty="0" smtClean="0"/>
              <a:t/>
            </a:r>
            <a:br>
              <a:rPr lang="en-US" sz="2400" dirty="0" smtClean="0"/>
            </a:br>
            <a:r>
              <a:rPr lang="en-US" sz="2400" dirty="0" smtClean="0"/>
              <a:t>-  Why did you make this selection?</a:t>
            </a:r>
            <a:br>
              <a:rPr lang="en-US" sz="2400" dirty="0" smtClean="0"/>
            </a:br>
            <a:r>
              <a:rPr lang="en-US" sz="2400" dirty="0" smtClean="0"/>
              <a:t/>
            </a:r>
            <a:br>
              <a:rPr lang="en-US" sz="2400" dirty="0" smtClean="0"/>
            </a:br>
            <a:r>
              <a:rPr lang="en-US" sz="2400" dirty="0" smtClean="0"/>
              <a:t>-  What are 3 key things you learned?</a:t>
            </a:r>
            <a:br>
              <a:rPr lang="en-US" sz="2400" dirty="0" smtClean="0"/>
            </a:br>
            <a:r>
              <a:rPr lang="en-US" sz="2400" dirty="0" smtClean="0"/>
              <a:t/>
            </a:r>
            <a:br>
              <a:rPr lang="en-US" sz="2400" dirty="0" smtClean="0"/>
            </a:br>
            <a:r>
              <a:rPr lang="en-US" sz="2400" dirty="0" smtClean="0"/>
              <a:t>-  Are you likely to use this resource again? Would you recommend it to others? Why or why not?</a:t>
            </a:r>
            <a:r>
              <a:rPr lang="en-US" sz="2000" dirty="0" smtClean="0"/>
              <a:t/>
            </a:r>
            <a:br>
              <a:rPr lang="en-US" sz="2000" dirty="0" smtClean="0"/>
            </a:br>
            <a:endParaRPr lang="en-US" sz="2000" b="1" dirty="0"/>
          </a:p>
        </p:txBody>
      </p:sp>
      <p:sp>
        <p:nvSpPr>
          <p:cNvPr id="293891" name="TextBox 3"/>
          <p:cNvSpPr txBox="1">
            <a:spLocks noChangeArrowheads="1"/>
          </p:cNvSpPr>
          <p:nvPr/>
        </p:nvSpPr>
        <p:spPr bwMode="auto">
          <a:xfrm>
            <a:off x="5410275" y="-3352800"/>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extLst>
      <p:ext uri="{BB962C8B-B14F-4D97-AF65-F5344CB8AC3E}">
        <p14:creationId xmlns:p14="http://schemas.microsoft.com/office/powerpoint/2010/main" val="943908261"/>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610600" cy="761999"/>
          </a:xfrm>
        </p:spPr>
        <p:txBody>
          <a:bodyPr>
            <a:normAutofit fontScale="90000"/>
          </a:bodyPr>
          <a:lstStyle/>
          <a:p>
            <a:pPr algn="l"/>
            <a:r>
              <a:rPr lang="en-US" b="1" dirty="0" smtClean="0">
                <a:solidFill>
                  <a:srgbClr val="000000"/>
                </a:solidFill>
              </a:rPr>
              <a:t>Next Week:</a:t>
            </a:r>
            <a:r>
              <a:rPr lang="en-US" b="1" dirty="0" smtClean="0">
                <a:solidFill>
                  <a:srgbClr val="FF0000"/>
                </a:solidFill>
              </a:rPr>
              <a:t>  Google Case Study Analysis</a:t>
            </a:r>
            <a:endParaRPr lang="en-US" sz="2667" dirty="0">
              <a:solidFill>
                <a:srgbClr val="000000"/>
              </a:solidFill>
            </a:endParaRPr>
          </a:p>
        </p:txBody>
      </p:sp>
      <p:sp>
        <p:nvSpPr>
          <p:cNvPr id="3" name="TextBox 2"/>
          <p:cNvSpPr txBox="1"/>
          <p:nvPr/>
        </p:nvSpPr>
        <p:spPr>
          <a:xfrm>
            <a:off x="457200" y="1152465"/>
            <a:ext cx="8458200" cy="5324535"/>
          </a:xfrm>
          <a:prstGeom prst="rect">
            <a:avLst/>
          </a:prstGeom>
          <a:noFill/>
        </p:spPr>
        <p:txBody>
          <a:bodyPr wrap="square" rtlCol="0">
            <a:spAutoFit/>
          </a:bodyPr>
          <a:lstStyle/>
          <a:p>
            <a:pPr marL="285750" indent="-285750">
              <a:buFont typeface="Arial" panose="020B0604020202020204" pitchFamily="34" charset="0"/>
              <a:buChar char="•"/>
            </a:pPr>
            <a:r>
              <a:rPr lang="en-US" sz="2000" dirty="0"/>
              <a:t>In addition to preparing to discuss each of the assigned weekly case studies, you will work in groups to prepare an in‐depth analysis of 2 case studies during the semester</a:t>
            </a:r>
            <a:r>
              <a:rPr lang="en-US" sz="2000" dirty="0" smtClean="0"/>
              <a:t>.</a:t>
            </a:r>
          </a:p>
          <a:p>
            <a:endParaRPr lang="en-US" sz="2000" dirty="0"/>
          </a:p>
          <a:p>
            <a:r>
              <a:rPr lang="en-US" sz="2000" dirty="0" smtClean="0"/>
              <a:t>To </a:t>
            </a:r>
            <a:r>
              <a:rPr lang="en-US" sz="2000" dirty="0"/>
              <a:t>complete a case analysis:</a:t>
            </a:r>
          </a:p>
          <a:p>
            <a:pPr marL="285750" indent="-285750">
              <a:buFont typeface="Arial" panose="020B0604020202020204" pitchFamily="34" charset="0"/>
              <a:buChar char="•"/>
            </a:pPr>
            <a:r>
              <a:rPr lang="en-US" sz="2000" dirty="0"/>
              <a:t>Select which question or questions your will answer.  </a:t>
            </a:r>
            <a:r>
              <a:rPr lang="en-US" sz="2000" b="1" dirty="0"/>
              <a:t>Make it very clear which questions you are answering.</a:t>
            </a:r>
            <a:endParaRPr lang="en-US" sz="2000" dirty="0"/>
          </a:p>
          <a:p>
            <a:pPr marL="285750" indent="-285750">
              <a:buFont typeface="Arial" panose="020B0604020202020204" pitchFamily="34" charset="0"/>
              <a:buChar char="•"/>
            </a:pPr>
            <a:r>
              <a:rPr lang="en-US" sz="2000" dirty="0"/>
              <a:t>Analyze the case in depth to answer the question(s).  Conduct additional research to support your analysis.  Your work must be evidence based.   Cite your sources.</a:t>
            </a:r>
          </a:p>
          <a:p>
            <a:pPr marL="285750" indent="-285750">
              <a:buFont typeface="Arial" panose="020B0604020202020204" pitchFamily="34" charset="0"/>
              <a:buChar char="•"/>
            </a:pPr>
            <a:r>
              <a:rPr lang="en-US" sz="2000" dirty="0"/>
              <a:t>Document your analysis as a slide deck (10 slides maximum). </a:t>
            </a:r>
            <a:r>
              <a:rPr lang="en-US" sz="2000" b="1" dirty="0"/>
              <a:t>The first slide must include names of all team members and the case name in the top‐left corner</a:t>
            </a:r>
            <a:r>
              <a:rPr lang="en-US" sz="2000" dirty="0"/>
              <a:t>.</a:t>
            </a:r>
          </a:p>
          <a:p>
            <a:pPr marL="285750" indent="-285750">
              <a:buFont typeface="Arial" panose="020B0604020202020204" pitchFamily="34" charset="0"/>
              <a:buChar char="•"/>
            </a:pPr>
            <a:r>
              <a:rPr lang="en-US" sz="2000" dirty="0"/>
              <a:t>Submit a hard copy of the assignment by the start of class on the due date.</a:t>
            </a:r>
          </a:p>
          <a:p>
            <a:pPr marL="285750" indent="-285750">
              <a:buFont typeface="Arial" panose="020B0604020202020204" pitchFamily="34" charset="0"/>
              <a:buChar char="•"/>
            </a:pPr>
            <a:r>
              <a:rPr lang="en-US" sz="2000" dirty="0"/>
              <a:t>Since we are discussing the material in class, cases must be completed on time in order to receive credit. </a:t>
            </a:r>
            <a:r>
              <a:rPr lang="en-US" sz="2000" b="1" dirty="0"/>
              <a:t>Late submissions will receive a failing grade.</a:t>
            </a:r>
            <a:endParaRPr lang="en-US" sz="2000" dirty="0"/>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610600" cy="6324601"/>
          </a:xfrm>
        </p:spPr>
        <p:txBody>
          <a:bodyPr>
            <a:normAutofit fontScale="90000"/>
          </a:bodyPr>
          <a:lstStyle/>
          <a:p>
            <a:pPr algn="l"/>
            <a:r>
              <a:rPr lang="en-US" b="1" dirty="0" smtClean="0">
                <a:solidFill>
                  <a:srgbClr val="000000"/>
                </a:solidFill>
              </a:rPr>
              <a:t>Next Week:</a:t>
            </a:r>
            <a:r>
              <a:rPr lang="en-US" b="1" dirty="0" smtClean="0">
                <a:solidFill>
                  <a:srgbClr val="FF0000"/>
                </a:solidFill>
              </a:rPr>
              <a:t>  Google Case Study Analysis</a:t>
            </a:r>
            <a:r>
              <a:rPr lang="en-US" dirty="0" smtClean="0">
                <a:solidFill>
                  <a:srgbClr val="000000"/>
                </a:solidFill>
              </a:rPr>
              <a:t/>
            </a:r>
            <a:br>
              <a:rPr lang="en-US" dirty="0" smtClean="0">
                <a:solidFill>
                  <a:srgbClr val="000000"/>
                </a:solidFill>
              </a:rPr>
            </a:br>
            <a:r>
              <a:rPr lang="en-US" sz="2800" dirty="0" smtClean="0"/>
              <a:t/>
            </a:r>
            <a:br>
              <a:rPr lang="en-US" sz="2800" dirty="0" smtClean="0"/>
            </a:br>
            <a:r>
              <a:rPr lang="en-US" sz="2000" dirty="0" smtClean="0"/>
              <a:t>1</a:t>
            </a:r>
            <a:r>
              <a:rPr lang="en-US" sz="2000" dirty="0" smtClean="0"/>
              <a:t>.  The case describes several of Google’s “products” (their search engine, Gmail, Google Earth, etc.). What do they have in common? How would you describe the line of business Google is in?</a:t>
            </a:r>
            <a:br>
              <a:rPr lang="en-US" sz="2000" dirty="0" smtClean="0"/>
            </a:br>
            <a:r>
              <a:rPr lang="en-US" sz="2000" dirty="0" smtClean="0"/>
              <a:t/>
            </a:r>
            <a:br>
              <a:rPr lang="en-US" sz="2000" dirty="0" smtClean="0"/>
            </a:br>
            <a:r>
              <a:rPr lang="en-US" sz="2000" dirty="0" smtClean="0"/>
              <a:t>2.  What is Google’s revenue model (how do they make money)? Who are its customers? With this in mind, what is Google’s </a:t>
            </a:r>
            <a:r>
              <a:rPr lang="en-US" sz="2000" i="1" dirty="0" smtClean="0"/>
              <a:t>real</a:t>
            </a:r>
            <a:r>
              <a:rPr lang="en-US" sz="2000" dirty="0" smtClean="0"/>
              <a:t> product?</a:t>
            </a:r>
            <a:br>
              <a:rPr lang="en-US" sz="2000" dirty="0" smtClean="0"/>
            </a:br>
            <a:r>
              <a:rPr lang="en-US" sz="2000" dirty="0" smtClean="0"/>
              <a:t/>
            </a:r>
            <a:br>
              <a:rPr lang="en-US" sz="2000" dirty="0" smtClean="0"/>
            </a:br>
            <a:r>
              <a:rPr lang="en-US" sz="2000" dirty="0" smtClean="0"/>
              <a:t>3.  Based on the material in the case, how would you describe Google’s strategy? Do they have one?</a:t>
            </a:r>
            <a:br>
              <a:rPr lang="en-US" sz="2000" dirty="0" smtClean="0"/>
            </a:br>
            <a:r>
              <a:rPr lang="en-US" sz="2000" dirty="0" smtClean="0"/>
              <a:t/>
            </a:r>
            <a:br>
              <a:rPr lang="en-US" sz="2000" dirty="0" smtClean="0"/>
            </a:br>
            <a:r>
              <a:rPr lang="en-US" sz="2000" dirty="0" smtClean="0"/>
              <a:t>4.  The last section of the case is titled “What Should Google Do?” What do you think Google should do (it doesn’t have to be one of the options described in the case)? Make sure you explain why you chose that course of action.</a:t>
            </a:r>
            <a:br>
              <a:rPr lang="en-US" sz="2000" dirty="0" smtClean="0"/>
            </a:br>
            <a:r>
              <a:rPr lang="en-US" sz="2000" dirty="0" smtClean="0"/>
              <a:t/>
            </a:r>
            <a:br>
              <a:rPr lang="en-US" sz="2000" dirty="0" smtClean="0"/>
            </a:br>
            <a:r>
              <a:rPr lang="en-US" sz="2000" dirty="0" smtClean="0"/>
              <a:t>5.  How has Google created an organizational structure that encourages and enables innovation? Give specific examples.</a:t>
            </a:r>
            <a:endParaRPr lang="en-US" sz="2667" dirty="0">
              <a:solidFill>
                <a:srgbClr val="000000"/>
              </a:solidFill>
            </a:endParaRPr>
          </a:p>
        </p:txBody>
      </p:sp>
    </p:spTree>
    <p:extLst>
      <p:ext uri="{BB962C8B-B14F-4D97-AF65-F5344CB8AC3E}">
        <p14:creationId xmlns:p14="http://schemas.microsoft.com/office/powerpoint/2010/main" val="3554886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1143000"/>
            <a:ext cx="8267701" cy="5181600"/>
          </a:xfrm>
        </p:spPr>
        <p:txBody>
          <a:bodyPr anchor="t">
            <a:normAutofit fontScale="90000"/>
          </a:bodyPr>
          <a:lstStyle/>
          <a:p>
            <a:pPr algn="l">
              <a:defRPr/>
            </a:pPr>
            <a:r>
              <a:rPr lang="en-US" sz="8400" b="1" cap="all" spc="200" dirty="0" smtClean="0">
                <a:solidFill>
                  <a:srgbClr val="FF0000"/>
                </a:solidFill>
                <a:latin typeface="Helvetica Neue"/>
                <a:cs typeface="Helvetica Neue"/>
              </a:rPr>
              <a:t>We need to form groups</a:t>
            </a:r>
            <a:br>
              <a:rPr lang="en-US" sz="8400" b="1" cap="all" spc="200" dirty="0" smtClean="0">
                <a:solidFill>
                  <a:srgbClr val="FF0000"/>
                </a:solidFill>
                <a:latin typeface="Helvetica Neue"/>
                <a:cs typeface="Helvetica Neue"/>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5333" spc="200" dirty="0" smtClean="0">
                <a:solidFill>
                  <a:srgbClr val="000000"/>
                </a:solidFill>
                <a:latin typeface="Helvetica Neue"/>
                <a:cs typeface="Helvetica Neue"/>
              </a:rPr>
              <a:t>We will use your assigned team of </a:t>
            </a:r>
            <a:r>
              <a:rPr lang="en-US" sz="5333" spc="200" dirty="0" smtClean="0">
                <a:solidFill>
                  <a:srgbClr val="000000"/>
                </a:solidFill>
                <a:latin typeface="Helvetica Neue"/>
                <a:cs typeface="Helvetica Neue"/>
              </a:rPr>
              <a:t>4-5</a:t>
            </a: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z="8400" b="1" cap="all" spc="200" dirty="0" smtClean="0">
                <a:solidFill>
                  <a:srgbClr val="FF0000"/>
                </a:solidFill>
                <a:latin typeface="Helvetica Neue"/>
                <a:cs typeface="Helvetica Neue"/>
              </a:rPr>
              <a:t/>
            </a:r>
            <a:br>
              <a:rPr lang="en-US" sz="8400" b="1" cap="all" spc="200" dirty="0" smtClean="0">
                <a:solidFill>
                  <a:srgbClr val="FF0000"/>
                </a:solidFill>
                <a:latin typeface="Helvetica Neue"/>
                <a:cs typeface="Helvetica Neue"/>
              </a:rPr>
            </a:b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324601"/>
          </a:xfrm>
        </p:spPr>
        <p:txBody>
          <a:bodyPr>
            <a:normAutofit fontScale="90000"/>
          </a:bodyPr>
          <a:lstStyle/>
          <a:p>
            <a:pPr algn="l"/>
            <a:r>
              <a:rPr lang="en-US" dirty="0" smtClean="0">
                <a:solidFill>
                  <a:srgbClr val="000000"/>
                </a:solidFill>
              </a:rPr>
              <a:t/>
            </a:r>
            <a:br>
              <a:rPr lang="en-US" dirty="0" smtClean="0">
                <a:solidFill>
                  <a:srgbClr val="000000"/>
                </a:solidFill>
              </a:rPr>
            </a:br>
            <a:r>
              <a:rPr lang="en-US" b="1" dirty="0" smtClean="0">
                <a:solidFill>
                  <a:srgbClr val="000000"/>
                </a:solidFill>
              </a:rPr>
              <a:t>Discussion : </a:t>
            </a:r>
            <a:r>
              <a:rPr lang="en-US" sz="4000" b="1" dirty="0" smtClean="0">
                <a:solidFill>
                  <a:srgbClr val="FF0000"/>
                </a:solidFill>
              </a:rPr>
              <a:t>Weekly Reading Summary</a:t>
            </a:r>
            <a:r>
              <a:rPr lang="en-US" sz="2800" b="1" dirty="0" smtClean="0"/>
              <a:t/>
            </a:r>
            <a:br>
              <a:rPr lang="en-US" sz="2800" b="1" dirty="0" smtClean="0"/>
            </a:br>
            <a:r>
              <a:rPr lang="en-US" sz="2800" dirty="0"/>
              <a:t> </a:t>
            </a:r>
            <a:r>
              <a:rPr lang="en-US" sz="2800" dirty="0" smtClean="0"/>
              <a:t/>
            </a:r>
            <a:br>
              <a:rPr lang="en-US" sz="2800" dirty="0" smtClean="0"/>
            </a:br>
            <a:r>
              <a:rPr lang="en-US" sz="2400" b="1" dirty="0" smtClean="0"/>
              <a:t/>
            </a:r>
            <a:br>
              <a:rPr lang="en-US" sz="2400" b="1" dirty="0" smtClean="0"/>
            </a:br>
            <a:r>
              <a:rPr lang="en-US" sz="2400" b="1" dirty="0" smtClean="0"/>
              <a:t>1.  </a:t>
            </a:r>
            <a:r>
              <a:rPr lang="en-US" sz="2400" b="1" dirty="0" smtClean="0">
                <a:solidFill>
                  <a:srgbClr val="FF0000"/>
                </a:solidFill>
              </a:rPr>
              <a:t>One key point you took from each assigned reading</a:t>
            </a:r>
            <a:r>
              <a:rPr lang="en-US" sz="2400" b="1" dirty="0" smtClean="0"/>
              <a:t>, including the case/assignment: one sentence per reading.</a:t>
            </a:r>
            <a:br>
              <a:rPr lang="en-US" sz="2400" b="1" dirty="0" smtClean="0"/>
            </a:br>
            <a:r>
              <a:rPr lang="en-US" sz="2400" b="1" dirty="0" smtClean="0"/>
              <a:t/>
            </a:r>
            <a:br>
              <a:rPr lang="en-US" sz="2400" b="1" dirty="0" smtClean="0"/>
            </a:br>
            <a:r>
              <a:rPr lang="en-US" sz="2400" b="1" dirty="0" smtClean="0"/>
              <a:t>2.  </a:t>
            </a:r>
            <a:r>
              <a:rPr lang="en-US" sz="2400" b="1" dirty="0" smtClean="0">
                <a:solidFill>
                  <a:srgbClr val="FF0000"/>
                </a:solidFill>
              </a:rPr>
              <a:t>One key point you learned from the readings as a whole</a:t>
            </a:r>
            <a:r>
              <a:rPr lang="en-US" sz="2400" b="1" dirty="0" smtClean="0"/>
              <a:t>: one sentence maximum.</a:t>
            </a:r>
            <a:br>
              <a:rPr lang="en-US" sz="2400" b="1" dirty="0" smtClean="0"/>
            </a:br>
            <a:r>
              <a:rPr lang="en-US" sz="2400" b="1" dirty="0" smtClean="0"/>
              <a:t/>
            </a:r>
            <a:br>
              <a:rPr lang="en-US" sz="2400" b="1" dirty="0" smtClean="0"/>
            </a:br>
            <a:r>
              <a:rPr lang="en-US" sz="2400" b="1" dirty="0" smtClean="0"/>
              <a:t>3.  </a:t>
            </a:r>
            <a:r>
              <a:rPr lang="en-US" sz="2400" b="1" dirty="0" smtClean="0">
                <a:solidFill>
                  <a:srgbClr val="FF0000"/>
                </a:solidFill>
              </a:rPr>
              <a:t>One discussion question </a:t>
            </a:r>
            <a:r>
              <a:rPr lang="en-US" sz="2400" b="1" dirty="0" smtClean="0"/>
              <a:t>that you would ask your fellow classmates: one sentence maximum.</a:t>
            </a:r>
            <a:br>
              <a:rPr lang="en-US" sz="2400" b="1" dirty="0" smtClean="0"/>
            </a:br>
            <a:r>
              <a:rPr lang="en-US" sz="2400" dirty="0" smtClean="0"/>
              <a:t> </a:t>
            </a:r>
            <a:r>
              <a:rPr lang="en-US" sz="2400" b="1" dirty="0" smtClean="0"/>
              <a:t/>
            </a:r>
            <a:br>
              <a:rPr lang="en-US" sz="2400" b="1" dirty="0" smtClean="0"/>
            </a:br>
            <a:r>
              <a:rPr lang="en-US" sz="2400" b="1" dirty="0" smtClean="0"/>
              <a:t/>
            </a:r>
            <a:br>
              <a:rPr lang="en-US" sz="2400" b="1" dirty="0" smtClean="0"/>
            </a:br>
            <a:r>
              <a:rPr lang="en-US" sz="2800" dirty="0" smtClean="0"/>
              <a:t/>
            </a:r>
            <a:br>
              <a:rPr lang="en-US" sz="2800" dirty="0" smtClean="0"/>
            </a:br>
            <a:endParaRPr lang="en-US" sz="2667" dirty="0">
              <a:solidFill>
                <a:srgbClr val="000000"/>
              </a:solidFill>
            </a:endParaRPr>
          </a:p>
        </p:txBody>
      </p:sp>
    </p:spTree>
    <p:extLst>
      <p:ext uri="{BB962C8B-B14F-4D97-AF65-F5344CB8AC3E}">
        <p14:creationId xmlns:p14="http://schemas.microsoft.com/office/powerpoint/2010/main" val="2736581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7218577" cy="3418498"/>
          </a:xfrm>
        </p:spPr>
        <p:txBody>
          <a:bodyPr anchor="t">
            <a:normAutofit/>
          </a:bodyPr>
          <a:lstStyle/>
          <a:p>
            <a:pPr algn="l">
              <a:defRPr/>
            </a:pPr>
            <a:r>
              <a:rPr lang="en-US" sz="3600" spc="200" dirty="0" smtClean="0">
                <a:solidFill>
                  <a:srgbClr val="595959"/>
                </a:solidFill>
                <a:latin typeface="Helvetica Neue"/>
                <a:cs typeface="Helvetica Neue"/>
              </a:rPr>
              <a:t>Breakout Session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000000"/>
                </a:solidFill>
                <a:latin typeface="Helvetica Neue"/>
                <a:cs typeface="Helvetica Neue"/>
              </a:rPr>
              <a:t>In your group, </a:t>
            </a:r>
            <a:r>
              <a:rPr lang="en-US" spc="200" dirty="0">
                <a:solidFill>
                  <a:srgbClr val="000000"/>
                </a:solidFill>
                <a:latin typeface="Helvetica Neue"/>
                <a:cs typeface="Helvetica Neue"/>
              </a:rPr>
              <a:t>d</a:t>
            </a:r>
            <a:r>
              <a:rPr lang="en-US" spc="200" dirty="0" smtClean="0">
                <a:solidFill>
                  <a:srgbClr val="000000"/>
                </a:solidFill>
                <a:latin typeface="Helvetica Neue"/>
                <a:cs typeface="Helvetica Neue"/>
              </a:rPr>
              <a:t>iscuss </a:t>
            </a:r>
            <a:r>
              <a:rPr lang="en-US" sz="8400" b="1" cap="all" spc="200" dirty="0" err="1" smtClean="0">
                <a:solidFill>
                  <a:srgbClr val="FF0000"/>
                </a:solidFill>
                <a:latin typeface="Helvetica Neue"/>
                <a:cs typeface="Helvetica Neue"/>
              </a:rPr>
              <a:t>Airbnb</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0" y="1143000"/>
            <a:ext cx="7619999" cy="5562600"/>
          </a:xfrm>
        </p:spPr>
        <p:txBody>
          <a:bodyPr>
            <a:noAutofit/>
          </a:bodyPr>
          <a:lstStyle/>
          <a:p>
            <a:pPr algn="l"/>
            <a:r>
              <a:rPr lang="en-US" sz="2000" dirty="0" smtClean="0"/>
              <a:t>-  What are the </a:t>
            </a:r>
            <a:r>
              <a:rPr lang="en-US" sz="2000" b="1" dirty="0" smtClean="0"/>
              <a:t>benefits and risks </a:t>
            </a:r>
            <a:r>
              <a:rPr lang="en-US" sz="2000" dirty="0" smtClean="0"/>
              <a:t>of participating in online marketplaces like </a:t>
            </a:r>
            <a:r>
              <a:rPr lang="en-US" sz="2000" dirty="0" err="1" smtClean="0"/>
              <a:t>Airbnb</a:t>
            </a:r>
            <a:r>
              <a:rPr lang="en-US" sz="2000" dirty="0" smtClean="0"/>
              <a:t>?</a:t>
            </a:r>
            <a:br>
              <a:rPr lang="en-US" sz="2000" dirty="0" smtClean="0"/>
            </a:br>
            <a:r>
              <a:rPr lang="en-US" sz="2000" dirty="0" smtClean="0"/>
              <a:t> </a:t>
            </a:r>
            <a:br>
              <a:rPr lang="en-US" sz="2000" dirty="0" smtClean="0"/>
            </a:br>
            <a:r>
              <a:rPr lang="en-US" sz="2000" dirty="0" smtClean="0"/>
              <a:t>-  What is a </a:t>
            </a:r>
            <a:r>
              <a:rPr lang="en-US" sz="2000" b="1" dirty="0" smtClean="0"/>
              <a:t>Reputation System </a:t>
            </a:r>
            <a:r>
              <a:rPr lang="en-US" sz="2000" dirty="0" smtClean="0"/>
              <a:t>and how does it work?  What is the role of </a:t>
            </a:r>
            <a:r>
              <a:rPr lang="en-US" sz="2000" dirty="0" err="1" smtClean="0"/>
              <a:t>crowdsourcing</a:t>
            </a:r>
            <a:r>
              <a:rPr lang="en-US" sz="2000" dirty="0" smtClean="0"/>
              <a:t> and reviews?  Give examples of sites and how they use these tools.</a:t>
            </a:r>
            <a:br>
              <a:rPr lang="en-US" sz="2000" dirty="0" smtClean="0"/>
            </a:br>
            <a:r>
              <a:rPr lang="en-US" sz="2000" dirty="0" smtClean="0"/>
              <a:t> </a:t>
            </a:r>
            <a:br>
              <a:rPr lang="en-US" sz="2000" dirty="0" smtClean="0"/>
            </a:br>
            <a:r>
              <a:rPr lang="en-US" sz="2000" dirty="0" smtClean="0"/>
              <a:t>-  What was </a:t>
            </a:r>
            <a:r>
              <a:rPr lang="en-US" sz="2000" dirty="0" err="1" smtClean="0"/>
              <a:t>Airbnb’s</a:t>
            </a:r>
            <a:r>
              <a:rPr lang="en-US" sz="2000" dirty="0" smtClean="0"/>
              <a:t> system at the time of the writing of the case?  What were its benefits and limitations?</a:t>
            </a:r>
            <a:br>
              <a:rPr lang="en-US" sz="2000" dirty="0" smtClean="0"/>
            </a:br>
            <a:r>
              <a:rPr lang="en-US" sz="2000" dirty="0" smtClean="0"/>
              <a:t> </a:t>
            </a:r>
            <a:br>
              <a:rPr lang="en-US" sz="2000" dirty="0" smtClean="0"/>
            </a:br>
            <a:r>
              <a:rPr lang="en-US" sz="2000" dirty="0" smtClean="0"/>
              <a:t>-  </a:t>
            </a:r>
            <a:r>
              <a:rPr lang="en-US" sz="2000" dirty="0" smtClean="0"/>
              <a:t>Review the list of potential solutions in the case.  Are there any (or other options) they should consider adding?  Are there better systems</a:t>
            </a:r>
            <a:r>
              <a:rPr lang="en-US" sz="2000" dirty="0" smtClean="0"/>
              <a:t>?</a:t>
            </a:r>
            <a:br>
              <a:rPr lang="en-US" sz="2000" dirty="0" smtClean="0"/>
            </a:br>
            <a:r>
              <a:rPr lang="en-US" sz="2000" dirty="0"/>
              <a:t/>
            </a:r>
            <a:br>
              <a:rPr lang="en-US" sz="2000" dirty="0"/>
            </a:br>
            <a:r>
              <a:rPr lang="en-US" sz="2000" dirty="0" smtClean="0"/>
              <a:t>- </a:t>
            </a:r>
            <a:r>
              <a:rPr lang="en-US" sz="2000" dirty="0"/>
              <a:t>Go to the Airbnb site.  What changes have they made since the case was written to improve safety and build trust</a:t>
            </a:r>
            <a:r>
              <a:rPr lang="en-US" sz="2000" dirty="0" smtClean="0"/>
              <a:t>?</a:t>
            </a:r>
            <a:endParaRPr lang="en-US" sz="2000" dirty="0" smtClean="0">
              <a:solidFill>
                <a:srgbClr val="000000"/>
              </a:solidFill>
            </a:endParaRPr>
          </a:p>
        </p:txBody>
      </p:sp>
      <p:sp>
        <p:nvSpPr>
          <p:cNvPr id="293891" name="TextBox 3"/>
          <p:cNvSpPr txBox="1">
            <a:spLocks noChangeArrowheads="1"/>
          </p:cNvSpPr>
          <p:nvPr/>
        </p:nvSpPr>
        <p:spPr bwMode="auto">
          <a:xfrm>
            <a:off x="5410275" y="-3200177"/>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2130425"/>
            <a:ext cx="7218577" cy="3418498"/>
          </a:xfrm>
        </p:spPr>
        <p:txBody>
          <a:bodyPr anchor="t">
            <a:normAutofit/>
          </a:bodyPr>
          <a:lstStyle/>
          <a:p>
            <a:pPr algn="l">
              <a:defRPr/>
            </a:pPr>
            <a:r>
              <a:rPr lang="en-US" sz="3600" spc="200" dirty="0" smtClean="0">
                <a:solidFill>
                  <a:srgbClr val="595959"/>
                </a:solidFill>
                <a:latin typeface="Helvetica Neue"/>
                <a:cs typeface="Helvetica Neue"/>
              </a:rPr>
              <a:t>Class discussion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z="8400" b="1" cap="all" spc="200" dirty="0" smtClean="0">
                <a:solidFill>
                  <a:srgbClr val="FF0000"/>
                </a:solidFill>
                <a:latin typeface="Helvetica Neue"/>
                <a:cs typeface="Helvetica Neue"/>
              </a:rPr>
              <a:t>Airbnb</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endParaRPr lang="en-US"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Systems Thinking Versus Process Thinking</a:t>
            </a: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252464"/>
              </p:ext>
            </p:extLst>
          </p:nvPr>
        </p:nvGraphicFramePr>
        <p:xfrm>
          <a:off x="533400" y="2133600"/>
          <a:ext cx="82296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914400" y="6096000"/>
            <a:ext cx="7467600" cy="523220"/>
          </a:xfrm>
          <a:prstGeom prst="rect">
            <a:avLst/>
          </a:prstGeom>
          <a:noFill/>
        </p:spPr>
        <p:txBody>
          <a:bodyPr wrap="square" rtlCol="0">
            <a:spAutoFit/>
          </a:bodyPr>
          <a:lstStyle/>
          <a:p>
            <a:pPr algn="ctr"/>
            <a:r>
              <a:rPr lang="en-US" sz="2800" b="1" dirty="0" smtClean="0">
                <a:solidFill>
                  <a:srgbClr val="000000"/>
                </a:solidFill>
              </a:rPr>
              <a:t>For what types of problems is each best suited?</a:t>
            </a:r>
            <a:endParaRPr lang="en-US" sz="2800" b="1" dirty="0">
              <a:solidFill>
                <a:srgbClr val="000000"/>
              </a:solidFill>
            </a:endParaRPr>
          </a:p>
        </p:txBody>
      </p:sp>
    </p:spTree>
    <p:extLst>
      <p:ext uri="{BB962C8B-B14F-4D97-AF65-F5344CB8AC3E}">
        <p14:creationId xmlns:p14="http://schemas.microsoft.com/office/powerpoint/2010/main" val="3588233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42899" y="762000"/>
            <a:ext cx="8420101" cy="3418498"/>
          </a:xfrm>
        </p:spPr>
        <p:txBody>
          <a:bodyPr anchor="t">
            <a:normAutofit fontScale="90000"/>
          </a:bodyPr>
          <a:lstStyle/>
          <a:p>
            <a:pPr algn="l">
              <a:defRPr/>
            </a:pPr>
            <a:r>
              <a:rPr lang="en-US" sz="3600" spc="200" dirty="0" smtClean="0">
                <a:solidFill>
                  <a:srgbClr val="595959"/>
                </a:solidFill>
                <a:latin typeface="Helvetica Neue"/>
                <a:cs typeface="Helvetica Neue"/>
              </a:rPr>
              <a:t>Breakout Session</a:t>
            </a:r>
            <a:r>
              <a:rPr lang="en-US" spc="200" dirty="0" smtClean="0">
                <a:solidFill>
                  <a:srgbClr val="595959"/>
                </a:solidFill>
                <a:latin typeface="Helvetica Neue"/>
                <a:cs typeface="Helvetica Neue"/>
              </a:rPr>
              <a:t>:</a:t>
            </a:r>
            <a:r>
              <a:rPr lang="en-US" sz="3600" spc="200" dirty="0" smtClean="0">
                <a:solidFill>
                  <a:srgbClr val="595959"/>
                </a:solidFill>
                <a:latin typeface="Helvetica Neue"/>
                <a:cs typeface="Helvetica Neue"/>
              </a:rPr>
              <a:t> </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000000"/>
                </a:solidFill>
                <a:latin typeface="Helvetica Neue"/>
                <a:cs typeface="Helvetica Neue"/>
              </a:rPr>
              <a:t>In your group, </a:t>
            </a:r>
            <a:r>
              <a:rPr lang="en-US" spc="200" dirty="0">
                <a:solidFill>
                  <a:srgbClr val="000000"/>
                </a:solidFill>
                <a:latin typeface="Helvetica Neue"/>
                <a:cs typeface="Helvetica Neue"/>
              </a:rPr>
              <a:t>d</a:t>
            </a:r>
            <a:r>
              <a:rPr lang="en-US" spc="200" dirty="0" smtClean="0">
                <a:solidFill>
                  <a:srgbClr val="000000"/>
                </a:solidFill>
                <a:latin typeface="Helvetica Neue"/>
                <a:cs typeface="Helvetica Neue"/>
              </a:rPr>
              <a:t>iscuss </a:t>
            </a:r>
            <a:r>
              <a:rPr lang="en-US" sz="7333" b="1" cap="all" spc="200" dirty="0" smtClean="0">
                <a:solidFill>
                  <a:srgbClr val="FF0000"/>
                </a:solidFill>
                <a:latin typeface="Helvetica Neue"/>
                <a:cs typeface="Helvetica Neue"/>
              </a:rPr>
              <a:t>Feedback</a:t>
            </a:r>
            <a:r>
              <a:rPr lang="en-US" spc="200" dirty="0" smtClean="0">
                <a:solidFill>
                  <a:srgbClr val="595959"/>
                </a:solidFill>
                <a:latin typeface="Helvetica Neue"/>
                <a:cs typeface="Helvetica Neue"/>
              </a:rPr>
              <a:t/>
            </a:r>
            <a:br>
              <a:rPr lang="en-US" spc="200" dirty="0" smtClean="0">
                <a:solidFill>
                  <a:srgbClr val="595959"/>
                </a:solidFill>
                <a:latin typeface="Helvetica Neue"/>
                <a:cs typeface="Helvetica Neue"/>
              </a:rPr>
            </a:br>
            <a:r>
              <a:rPr lang="en-US" spc="200" dirty="0" smtClean="0">
                <a:solidFill>
                  <a:srgbClr val="595959"/>
                </a:solidFill>
                <a:latin typeface="Helvetica Neue"/>
                <a:cs typeface="Helvetica Neue"/>
              </a:rPr>
              <a:t>&amp;</a:t>
            </a:r>
            <a:br>
              <a:rPr lang="en-US" spc="200" dirty="0" smtClean="0">
                <a:solidFill>
                  <a:srgbClr val="595959"/>
                </a:solidFill>
                <a:latin typeface="Helvetica Neue"/>
                <a:cs typeface="Helvetica Neue"/>
              </a:rPr>
            </a:br>
            <a:r>
              <a:rPr lang="en-US" sz="6667" b="1" cap="all" spc="200" dirty="0" smtClean="0">
                <a:solidFill>
                  <a:srgbClr val="FF0000"/>
                </a:solidFill>
                <a:latin typeface="Helvetica Neue"/>
                <a:cs typeface="Helvetica Neue"/>
              </a:rPr>
              <a:t>Systems Thinking</a:t>
            </a:r>
            <a:endParaRPr lang="en-US" sz="6667" spc="200" dirty="0">
              <a:solidFill>
                <a:srgbClr val="000000"/>
              </a:solidFill>
              <a:latin typeface="Helvetica Neue"/>
              <a:cs typeface="Helvetica Neue"/>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
          <p:cNvSpPr>
            <a:spLocks noGrp="1" noChangeArrowheads="1"/>
          </p:cNvSpPr>
          <p:nvPr>
            <p:ph type="title"/>
          </p:nvPr>
        </p:nvSpPr>
        <p:spPr>
          <a:xfrm>
            <a:off x="152400" y="1143000"/>
            <a:ext cx="7619999" cy="6324600"/>
          </a:xfrm>
        </p:spPr>
        <p:txBody>
          <a:bodyPr>
            <a:noAutofit/>
          </a:bodyPr>
          <a:lstStyle/>
          <a:p>
            <a:pPr algn="l"/>
            <a:r>
              <a:rPr lang="en-US" sz="2000" dirty="0" smtClean="0"/>
              <a:t>-  What is Feedback?  Referring back to the </a:t>
            </a:r>
            <a:r>
              <a:rPr lang="en-US" sz="2000" dirty="0" err="1" smtClean="0"/>
              <a:t>Airbnb</a:t>
            </a:r>
            <a:r>
              <a:rPr lang="en-US" sz="2000" dirty="0" smtClean="0"/>
              <a:t> case, how does their reputation system build in Feedback?</a:t>
            </a:r>
            <a:br>
              <a:rPr lang="en-US" sz="2000" dirty="0" smtClean="0"/>
            </a:br>
            <a:r>
              <a:rPr lang="en-US" sz="2000" dirty="0" smtClean="0"/>
              <a:t> </a:t>
            </a:r>
            <a:br>
              <a:rPr lang="en-US" sz="2000" dirty="0" smtClean="0"/>
            </a:br>
            <a:r>
              <a:rPr lang="en-US" sz="2000" dirty="0" smtClean="0"/>
              <a:t>-  What is Systems Thinking?  How do the </a:t>
            </a:r>
            <a:r>
              <a:rPr lang="en-US" sz="2000" dirty="0" err="1" smtClean="0"/>
              <a:t>Airbnb</a:t>
            </a:r>
            <a:r>
              <a:rPr lang="en-US" sz="2000" dirty="0" smtClean="0"/>
              <a:t> system and other online marketplaces use a Systems Thinking approach?</a:t>
            </a:r>
            <a:br>
              <a:rPr lang="en-US" sz="2000" dirty="0" smtClean="0"/>
            </a:br>
            <a:r>
              <a:rPr lang="en-US" sz="2000" dirty="0" smtClean="0"/>
              <a:t> </a:t>
            </a:r>
            <a:br>
              <a:rPr lang="en-US" sz="2000" dirty="0" smtClean="0"/>
            </a:br>
            <a:r>
              <a:rPr lang="en-US" sz="2000" dirty="0" smtClean="0"/>
              <a:t>-  As a team, diagram the </a:t>
            </a:r>
            <a:r>
              <a:rPr lang="en-US" sz="2000" dirty="0" err="1" smtClean="0"/>
              <a:t>Airbnb</a:t>
            </a:r>
            <a:r>
              <a:rPr lang="en-US" sz="2000" dirty="0" smtClean="0"/>
              <a:t> reservation and reputation system.  Include how feedback is integrated into and affects this system </a:t>
            </a:r>
            <a:endParaRPr lang="en-US" sz="2000" dirty="0" smtClean="0">
              <a:solidFill>
                <a:srgbClr val="000000"/>
              </a:solidFill>
            </a:endParaRPr>
          </a:p>
        </p:txBody>
      </p:sp>
      <p:sp>
        <p:nvSpPr>
          <p:cNvPr id="293891" name="TextBox 3"/>
          <p:cNvSpPr txBox="1">
            <a:spLocks noChangeArrowheads="1"/>
          </p:cNvSpPr>
          <p:nvPr/>
        </p:nvSpPr>
        <p:spPr bwMode="auto">
          <a:xfrm>
            <a:off x="5410275" y="-3200177"/>
            <a:ext cx="3276079" cy="24718492"/>
          </a:xfrm>
          <a:prstGeom prst="rect">
            <a:avLst/>
          </a:prstGeom>
          <a:noFill/>
          <a:ln w="9525">
            <a:noFill/>
            <a:miter lim="800000"/>
            <a:headEnd/>
            <a:tailEnd/>
          </a:ln>
        </p:spPr>
        <p:txBody>
          <a:bodyPr lIns="91435" tIns="45718" rIns="91435" bIns="45718">
            <a:prstTxWarp prst="textNoShape">
              <a:avLst/>
            </a:prstTxWarp>
            <a:spAutoFit/>
          </a:bodyPr>
          <a:lstStyle/>
          <a:p>
            <a:r>
              <a:rPr lang="en-US" sz="80000" dirty="0">
                <a:solidFill>
                  <a:srgbClr val="FF0000"/>
                </a:solidFill>
                <a:latin typeface="Helvetica" charset="0"/>
              </a:rPr>
              <a:t>?</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2607</TotalTime>
  <Words>135</Words>
  <Application>Microsoft Office PowerPoint</Application>
  <PresentationFormat>On-screen Show (4:3)</PresentationFormat>
  <Paragraphs>39</Paragraphs>
  <Slides>14</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Helvetica</vt:lpstr>
      <vt:lpstr>Helvetica Neue</vt:lpstr>
      <vt:lpstr>Office Theme</vt:lpstr>
      <vt:lpstr>MIS 5302 Managing Technology and Systems Week 2</vt:lpstr>
      <vt:lpstr>We need to form groups  We will use your assigned team of 4-5    </vt:lpstr>
      <vt:lpstr> Discussion : Weekly Reading Summary    1.  One key point you took from each assigned reading, including the case/assignment: one sentence per reading.  2.  One key point you learned from the readings as a whole: one sentence maximum.  3.  One discussion question that you would ask your fellow classmates: one sentence maximum.     </vt:lpstr>
      <vt:lpstr>Breakout Session:  In your group, discuss Airbnb </vt:lpstr>
      <vt:lpstr>-  What are the benefits and risks of participating in online marketplaces like Airbnb?   -  What is a Reputation System and how does it work?  What is the role of crowdsourcing and reviews?  Give examples of sites and how they use these tools.   -  What was Airbnb’s system at the time of the writing of the case?  What were its benefits and limitations?   -  Review the list of potential solutions in the case.  Are there any (or other options) they should consider adding?  Are there better systems?  - Go to the Airbnb site.  What changes have they made since the case was written to improve safety and build trust?</vt:lpstr>
      <vt:lpstr>Class discussion:  Airbnb </vt:lpstr>
      <vt:lpstr>Systems Thinking Versus Process Thinking</vt:lpstr>
      <vt:lpstr>Breakout Session:  In your group, discuss Feedback &amp; Systems Thinking</vt:lpstr>
      <vt:lpstr>-  What is Feedback?  Referring back to the Airbnb case, how does their reputation system build in Feedback?   -  What is Systems Thinking?  How do the Airbnb system and other online marketplaces use a Systems Thinking approach?   -  As a team, diagram the Airbnb reservation and reputation system.  Include how feedback is integrated into and affects this system </vt:lpstr>
      <vt:lpstr>Discussion:  Airbnb </vt:lpstr>
      <vt:lpstr>Discussion:  Learn IT #1 LYNDA Software Training</vt:lpstr>
      <vt:lpstr>LYNDA  -  What module(s) did you complete?  -  Why did you make this selection?  -  What are 3 key things you learned?  -  Are you likely to use this resource again? Would you recommend it to others? Why or why not? </vt:lpstr>
      <vt:lpstr>Next Week:  Google Case Study Analysis</vt:lpstr>
      <vt:lpstr>Next Week:  Google Case Study Analysis  1.  The case describes several of Google’s “products” (their search engine, Gmail, Google Earth, etc.). What do they have in common? How would you describe the line of business Google is in?  2.  What is Google’s revenue model (how do they make money)? Who are its customers? With this in mind, what is Google’s real product?  3.  Based on the material in the case, how would you describe Google’s strategy? Do they have one?  4.  The last section of the case is titled “What Should Google Do?” What do you think Google should do (it doesn’t have to be one of the options described in the case)? Make sure you explain why you chose that course of action.  5.  How has Google created an organizational structure that encourages and enables innovation? Give specific examples.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Thinking and Managing Complexity</dc:title>
  <dc:creator>David</dc:creator>
  <cp:lastModifiedBy>MC Martin</cp:lastModifiedBy>
  <cp:revision>62</cp:revision>
  <dcterms:created xsi:type="dcterms:W3CDTF">2015-03-25T21:25:08Z</dcterms:created>
  <dcterms:modified xsi:type="dcterms:W3CDTF">2016-03-22T18:14:49Z</dcterms:modified>
</cp:coreProperties>
</file>