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handoutMasterIdLst>
    <p:handoutMasterId r:id="rId21"/>
  </p:handoutMasterIdLst>
  <p:sldIdLst>
    <p:sldId id="283" r:id="rId2"/>
    <p:sldId id="257" r:id="rId3"/>
    <p:sldId id="298" r:id="rId4"/>
    <p:sldId id="300" r:id="rId5"/>
    <p:sldId id="258" r:id="rId6"/>
    <p:sldId id="263" r:id="rId7"/>
    <p:sldId id="274" r:id="rId8"/>
    <p:sldId id="284" r:id="rId9"/>
    <p:sldId id="273" r:id="rId10"/>
    <p:sldId id="286" r:id="rId11"/>
    <p:sldId id="287" r:id="rId12"/>
    <p:sldId id="288" r:id="rId13"/>
    <p:sldId id="289" r:id="rId14"/>
    <p:sldId id="290" r:id="rId15"/>
    <p:sldId id="291" r:id="rId16"/>
    <p:sldId id="292" r:id="rId17"/>
    <p:sldId id="301" r:id="rId18"/>
    <p:sldId id="29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98" autoAdjust="0"/>
    <p:restoredTop sz="96433" autoAdjust="0"/>
  </p:normalViewPr>
  <p:slideViewPr>
    <p:cSldViewPr>
      <p:cViewPr varScale="1">
        <p:scale>
          <a:sx n="116" d="100"/>
          <a:sy n="116" d="100"/>
        </p:scale>
        <p:origin x="171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63DFE2-0EBC-4D4F-85C9-38AC2A2824AA}" type="doc">
      <dgm:prSet loTypeId="urn:microsoft.com/office/officeart/2005/8/layout/equation1" loCatId="process" qsTypeId="urn:microsoft.com/office/officeart/2005/8/quickstyle/simple3" qsCatId="simple" csTypeId="urn:microsoft.com/office/officeart/2005/8/colors/accent3_5" csCatId="accent3" phldr="1"/>
      <dgm:spPr/>
    </dgm:pt>
    <dgm:pt modelId="{01F16F65-A8CD-4D77-BB88-1947623741E8}">
      <dgm:prSet phldrT="[Text]"/>
      <dgm:spPr>
        <a:solidFill>
          <a:schemeClr val="bg1">
            <a:lumMod val="50000"/>
          </a:schemeClr>
        </a:solidFill>
      </dgm:spPr>
      <dgm:t>
        <a:bodyPr/>
        <a:lstStyle/>
        <a:p>
          <a:r>
            <a:rPr lang="en-US" dirty="0" smtClean="0"/>
            <a:t>Your existing position</a:t>
          </a:r>
          <a:endParaRPr lang="en-US" dirty="0"/>
        </a:p>
      </dgm:t>
    </dgm:pt>
    <dgm:pt modelId="{8919CEE0-1F90-43B9-932F-09638BF2BE7E}" type="parTrans" cxnId="{DCE2DACE-3F25-466C-B81E-D03990356195}">
      <dgm:prSet/>
      <dgm:spPr/>
      <dgm:t>
        <a:bodyPr/>
        <a:lstStyle/>
        <a:p>
          <a:endParaRPr lang="en-US"/>
        </a:p>
      </dgm:t>
    </dgm:pt>
    <dgm:pt modelId="{A3287FBD-74F7-403F-87E6-E1F7E314358C}" type="sibTrans" cxnId="{DCE2DACE-3F25-466C-B81E-D03990356195}">
      <dgm:prSet/>
      <dgm:spPr>
        <a:solidFill>
          <a:schemeClr val="bg1">
            <a:lumMod val="50000"/>
          </a:schemeClr>
        </a:solidFill>
      </dgm:spPr>
      <dgm:t>
        <a:bodyPr/>
        <a:lstStyle/>
        <a:p>
          <a:endParaRPr lang="en-US"/>
        </a:p>
      </dgm:t>
    </dgm:pt>
    <dgm:pt modelId="{FD6E4300-33C5-4783-9DC5-F3E358BD448B}">
      <dgm:prSet phldrT="[Text]"/>
      <dgm:spPr>
        <a:solidFill>
          <a:schemeClr val="bg1">
            <a:lumMod val="50000"/>
          </a:schemeClr>
        </a:solidFill>
      </dgm:spPr>
      <dgm:t>
        <a:bodyPr/>
        <a:lstStyle/>
        <a:p>
          <a:r>
            <a:rPr lang="en-US" dirty="0" smtClean="0"/>
            <a:t>What’s going on in the environment</a:t>
          </a:r>
          <a:endParaRPr lang="en-US" dirty="0"/>
        </a:p>
      </dgm:t>
    </dgm:pt>
    <dgm:pt modelId="{367B92F0-B12E-4DEB-B8EC-8E7EF7C6018E}" type="parTrans" cxnId="{8ABA496E-A422-4F00-8238-19869AC8F8F4}">
      <dgm:prSet/>
      <dgm:spPr/>
      <dgm:t>
        <a:bodyPr/>
        <a:lstStyle/>
        <a:p>
          <a:endParaRPr lang="en-US"/>
        </a:p>
      </dgm:t>
    </dgm:pt>
    <dgm:pt modelId="{00D4FAF7-AA62-45F7-A8EF-6A4F6A691171}" type="sibTrans" cxnId="{8ABA496E-A422-4F00-8238-19869AC8F8F4}">
      <dgm:prSet/>
      <dgm:spPr>
        <a:solidFill>
          <a:schemeClr val="bg1">
            <a:lumMod val="50000"/>
          </a:schemeClr>
        </a:solidFill>
      </dgm:spPr>
      <dgm:t>
        <a:bodyPr/>
        <a:lstStyle/>
        <a:p>
          <a:endParaRPr lang="en-US"/>
        </a:p>
      </dgm:t>
    </dgm:pt>
    <dgm:pt modelId="{DC25322D-A87B-4DE0-B27F-31377FFCBE71}">
      <dgm:prSet phldrT="[Text]"/>
      <dgm:spPr>
        <a:solidFill>
          <a:schemeClr val="bg1">
            <a:lumMod val="50000"/>
          </a:schemeClr>
        </a:solidFill>
      </dgm:spPr>
      <dgm:t>
        <a:bodyPr/>
        <a:lstStyle/>
        <a:p>
          <a:r>
            <a:rPr lang="en-US" dirty="0" smtClean="0"/>
            <a:t>What to do</a:t>
          </a:r>
          <a:endParaRPr lang="en-US" dirty="0"/>
        </a:p>
      </dgm:t>
    </dgm:pt>
    <dgm:pt modelId="{58793021-83D4-49FB-BEDA-36F76CC9DE6D}" type="parTrans" cxnId="{B78B6F1F-DCA8-4050-9623-6C213ED41A0B}">
      <dgm:prSet/>
      <dgm:spPr/>
      <dgm:t>
        <a:bodyPr/>
        <a:lstStyle/>
        <a:p>
          <a:endParaRPr lang="en-US"/>
        </a:p>
      </dgm:t>
    </dgm:pt>
    <dgm:pt modelId="{BF59AACD-53E0-46B8-B177-198BA456A100}" type="sibTrans" cxnId="{B78B6F1F-DCA8-4050-9623-6C213ED41A0B}">
      <dgm:prSet/>
      <dgm:spPr/>
      <dgm:t>
        <a:bodyPr/>
        <a:lstStyle/>
        <a:p>
          <a:endParaRPr lang="en-US"/>
        </a:p>
      </dgm:t>
    </dgm:pt>
    <dgm:pt modelId="{80735D3B-5A5E-4698-80AF-79ED65C6392D}" type="pres">
      <dgm:prSet presAssocID="{7563DFE2-0EBC-4D4F-85C9-38AC2A2824AA}" presName="linearFlow" presStyleCnt="0">
        <dgm:presLayoutVars>
          <dgm:dir/>
          <dgm:resizeHandles val="exact"/>
        </dgm:presLayoutVars>
      </dgm:prSet>
      <dgm:spPr/>
    </dgm:pt>
    <dgm:pt modelId="{611FD0AD-0A15-4057-9DDC-0307EBE36687}" type="pres">
      <dgm:prSet presAssocID="{01F16F65-A8CD-4D77-BB88-1947623741E8}" presName="node" presStyleLbl="node1" presStyleIdx="0" presStyleCnt="3">
        <dgm:presLayoutVars>
          <dgm:bulletEnabled val="1"/>
        </dgm:presLayoutVars>
      </dgm:prSet>
      <dgm:spPr/>
      <dgm:t>
        <a:bodyPr/>
        <a:lstStyle/>
        <a:p>
          <a:endParaRPr lang="en-US"/>
        </a:p>
      </dgm:t>
    </dgm:pt>
    <dgm:pt modelId="{BF0D2252-9944-4EB2-9C96-C0CB358CEB3B}" type="pres">
      <dgm:prSet presAssocID="{A3287FBD-74F7-403F-87E6-E1F7E314358C}" presName="spacerL" presStyleCnt="0"/>
      <dgm:spPr/>
    </dgm:pt>
    <dgm:pt modelId="{DF84665F-C9B5-4709-89E3-D44E669E11F3}" type="pres">
      <dgm:prSet presAssocID="{A3287FBD-74F7-403F-87E6-E1F7E314358C}" presName="sibTrans" presStyleLbl="sibTrans2D1" presStyleIdx="0" presStyleCnt="2"/>
      <dgm:spPr/>
      <dgm:t>
        <a:bodyPr/>
        <a:lstStyle/>
        <a:p>
          <a:endParaRPr lang="en-US"/>
        </a:p>
      </dgm:t>
    </dgm:pt>
    <dgm:pt modelId="{35893C7A-9587-45BE-A874-A4ED6D8CB894}" type="pres">
      <dgm:prSet presAssocID="{A3287FBD-74F7-403F-87E6-E1F7E314358C}" presName="spacerR" presStyleCnt="0"/>
      <dgm:spPr/>
    </dgm:pt>
    <dgm:pt modelId="{80AE2174-A3FC-4C31-A656-77270FA7BD38}" type="pres">
      <dgm:prSet presAssocID="{FD6E4300-33C5-4783-9DC5-F3E358BD448B}" presName="node" presStyleLbl="node1" presStyleIdx="1" presStyleCnt="3">
        <dgm:presLayoutVars>
          <dgm:bulletEnabled val="1"/>
        </dgm:presLayoutVars>
      </dgm:prSet>
      <dgm:spPr/>
      <dgm:t>
        <a:bodyPr/>
        <a:lstStyle/>
        <a:p>
          <a:endParaRPr lang="en-US"/>
        </a:p>
      </dgm:t>
    </dgm:pt>
    <dgm:pt modelId="{0A2DCABF-8DE9-4133-B04E-981207E5E794}" type="pres">
      <dgm:prSet presAssocID="{00D4FAF7-AA62-45F7-A8EF-6A4F6A691171}" presName="spacerL" presStyleCnt="0"/>
      <dgm:spPr/>
    </dgm:pt>
    <dgm:pt modelId="{5EBF1D68-536E-41E3-9D75-CEAF5253AD92}" type="pres">
      <dgm:prSet presAssocID="{00D4FAF7-AA62-45F7-A8EF-6A4F6A691171}" presName="sibTrans" presStyleLbl="sibTrans2D1" presStyleIdx="1" presStyleCnt="2"/>
      <dgm:spPr/>
      <dgm:t>
        <a:bodyPr/>
        <a:lstStyle/>
        <a:p>
          <a:endParaRPr lang="en-US"/>
        </a:p>
      </dgm:t>
    </dgm:pt>
    <dgm:pt modelId="{5D02DC8F-E90B-4A45-9588-311BB5CC5B27}" type="pres">
      <dgm:prSet presAssocID="{00D4FAF7-AA62-45F7-A8EF-6A4F6A691171}" presName="spacerR" presStyleCnt="0"/>
      <dgm:spPr/>
    </dgm:pt>
    <dgm:pt modelId="{70C91854-8D68-498B-A525-86FDA9BEFDC1}" type="pres">
      <dgm:prSet presAssocID="{DC25322D-A87B-4DE0-B27F-31377FFCBE71}" presName="node" presStyleLbl="node1" presStyleIdx="2" presStyleCnt="3">
        <dgm:presLayoutVars>
          <dgm:bulletEnabled val="1"/>
        </dgm:presLayoutVars>
      </dgm:prSet>
      <dgm:spPr/>
      <dgm:t>
        <a:bodyPr/>
        <a:lstStyle/>
        <a:p>
          <a:endParaRPr lang="en-US"/>
        </a:p>
      </dgm:t>
    </dgm:pt>
  </dgm:ptLst>
  <dgm:cxnLst>
    <dgm:cxn modelId="{F8CC88F2-C31A-5549-8296-7A6490D6AF34}" type="presOf" srcId="{DC25322D-A87B-4DE0-B27F-31377FFCBE71}" destId="{70C91854-8D68-498B-A525-86FDA9BEFDC1}" srcOrd="0" destOrd="0" presId="urn:microsoft.com/office/officeart/2005/8/layout/equation1"/>
    <dgm:cxn modelId="{B78B6F1F-DCA8-4050-9623-6C213ED41A0B}" srcId="{7563DFE2-0EBC-4D4F-85C9-38AC2A2824AA}" destId="{DC25322D-A87B-4DE0-B27F-31377FFCBE71}" srcOrd="2" destOrd="0" parTransId="{58793021-83D4-49FB-BEDA-36F76CC9DE6D}" sibTransId="{BF59AACD-53E0-46B8-B177-198BA456A100}"/>
    <dgm:cxn modelId="{1A7B0F6F-2F3B-6C44-83B3-A3EEAAF30DB6}" type="presOf" srcId="{FD6E4300-33C5-4783-9DC5-F3E358BD448B}" destId="{80AE2174-A3FC-4C31-A656-77270FA7BD38}" srcOrd="0" destOrd="0" presId="urn:microsoft.com/office/officeart/2005/8/layout/equation1"/>
    <dgm:cxn modelId="{DCE2DACE-3F25-466C-B81E-D03990356195}" srcId="{7563DFE2-0EBC-4D4F-85C9-38AC2A2824AA}" destId="{01F16F65-A8CD-4D77-BB88-1947623741E8}" srcOrd="0" destOrd="0" parTransId="{8919CEE0-1F90-43B9-932F-09638BF2BE7E}" sibTransId="{A3287FBD-74F7-403F-87E6-E1F7E314358C}"/>
    <dgm:cxn modelId="{BE8B522B-3E23-0247-B9D9-1DDA9733715E}" type="presOf" srcId="{01F16F65-A8CD-4D77-BB88-1947623741E8}" destId="{611FD0AD-0A15-4057-9DDC-0307EBE36687}" srcOrd="0" destOrd="0" presId="urn:microsoft.com/office/officeart/2005/8/layout/equation1"/>
    <dgm:cxn modelId="{8ABA496E-A422-4F00-8238-19869AC8F8F4}" srcId="{7563DFE2-0EBC-4D4F-85C9-38AC2A2824AA}" destId="{FD6E4300-33C5-4783-9DC5-F3E358BD448B}" srcOrd="1" destOrd="0" parTransId="{367B92F0-B12E-4DEB-B8EC-8E7EF7C6018E}" sibTransId="{00D4FAF7-AA62-45F7-A8EF-6A4F6A691171}"/>
    <dgm:cxn modelId="{5D9DEDC5-BD5B-C849-A715-B9133219AA57}" type="presOf" srcId="{00D4FAF7-AA62-45F7-A8EF-6A4F6A691171}" destId="{5EBF1D68-536E-41E3-9D75-CEAF5253AD92}" srcOrd="0" destOrd="0" presId="urn:microsoft.com/office/officeart/2005/8/layout/equation1"/>
    <dgm:cxn modelId="{78CDFDA7-F4A2-E149-AA94-80AE9F6F98EC}" type="presOf" srcId="{7563DFE2-0EBC-4D4F-85C9-38AC2A2824AA}" destId="{80735D3B-5A5E-4698-80AF-79ED65C6392D}" srcOrd="0" destOrd="0" presId="urn:microsoft.com/office/officeart/2005/8/layout/equation1"/>
    <dgm:cxn modelId="{18423E30-8E2D-B246-898B-40C7198A8F7C}" type="presOf" srcId="{A3287FBD-74F7-403F-87E6-E1F7E314358C}" destId="{DF84665F-C9B5-4709-89E3-D44E669E11F3}" srcOrd="0" destOrd="0" presId="urn:microsoft.com/office/officeart/2005/8/layout/equation1"/>
    <dgm:cxn modelId="{164E1795-0045-094E-82A1-BF130D6FD0F9}" type="presParOf" srcId="{80735D3B-5A5E-4698-80AF-79ED65C6392D}" destId="{611FD0AD-0A15-4057-9DDC-0307EBE36687}" srcOrd="0" destOrd="0" presId="urn:microsoft.com/office/officeart/2005/8/layout/equation1"/>
    <dgm:cxn modelId="{5B9A261E-D5BD-AC47-AFC6-CA43DBE806C0}" type="presParOf" srcId="{80735D3B-5A5E-4698-80AF-79ED65C6392D}" destId="{BF0D2252-9944-4EB2-9C96-C0CB358CEB3B}" srcOrd="1" destOrd="0" presId="urn:microsoft.com/office/officeart/2005/8/layout/equation1"/>
    <dgm:cxn modelId="{84D28AAB-865F-0A4A-B694-44052E98412E}" type="presParOf" srcId="{80735D3B-5A5E-4698-80AF-79ED65C6392D}" destId="{DF84665F-C9B5-4709-89E3-D44E669E11F3}" srcOrd="2" destOrd="0" presId="urn:microsoft.com/office/officeart/2005/8/layout/equation1"/>
    <dgm:cxn modelId="{CED77ABF-4A53-B44E-9BA7-0B48CE029B2E}" type="presParOf" srcId="{80735D3B-5A5E-4698-80AF-79ED65C6392D}" destId="{35893C7A-9587-45BE-A874-A4ED6D8CB894}" srcOrd="3" destOrd="0" presId="urn:microsoft.com/office/officeart/2005/8/layout/equation1"/>
    <dgm:cxn modelId="{220269EA-5761-674C-8C29-5491709C77F2}" type="presParOf" srcId="{80735D3B-5A5E-4698-80AF-79ED65C6392D}" destId="{80AE2174-A3FC-4C31-A656-77270FA7BD38}" srcOrd="4" destOrd="0" presId="urn:microsoft.com/office/officeart/2005/8/layout/equation1"/>
    <dgm:cxn modelId="{BACDFD6B-307E-C64A-A5B3-28D635A84D05}" type="presParOf" srcId="{80735D3B-5A5E-4698-80AF-79ED65C6392D}" destId="{0A2DCABF-8DE9-4133-B04E-981207E5E794}" srcOrd="5" destOrd="0" presId="urn:microsoft.com/office/officeart/2005/8/layout/equation1"/>
    <dgm:cxn modelId="{79785297-64AD-E743-9FFE-5C04AFA061B4}" type="presParOf" srcId="{80735D3B-5A5E-4698-80AF-79ED65C6392D}" destId="{5EBF1D68-536E-41E3-9D75-CEAF5253AD92}" srcOrd="6" destOrd="0" presId="urn:microsoft.com/office/officeart/2005/8/layout/equation1"/>
    <dgm:cxn modelId="{678DBFE6-085E-4F48-99A4-2D32F50099CE}" type="presParOf" srcId="{80735D3B-5A5E-4698-80AF-79ED65C6392D}" destId="{5D02DC8F-E90B-4A45-9588-311BB5CC5B27}" srcOrd="7" destOrd="0" presId="urn:microsoft.com/office/officeart/2005/8/layout/equation1"/>
    <dgm:cxn modelId="{F1D8E577-F289-1048-AF9B-F85D5811BC47}" type="presParOf" srcId="{80735D3B-5A5E-4698-80AF-79ED65C6392D}" destId="{70C91854-8D68-498B-A525-86FDA9BEFDC1}"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39904A-8340-4DBF-8B83-9CF294FD4DDC}" type="doc">
      <dgm:prSet loTypeId="urn:microsoft.com/office/officeart/2009/3/layout/BlockDescendingList" loCatId="list" qsTypeId="urn:microsoft.com/office/officeart/2005/8/quickstyle/simple3" qsCatId="simple" csTypeId="urn:microsoft.com/office/officeart/2005/8/colors/accent1_2" csCatId="accent1" phldr="1"/>
      <dgm:spPr/>
      <dgm:t>
        <a:bodyPr/>
        <a:lstStyle/>
        <a:p>
          <a:endParaRPr lang="en-US"/>
        </a:p>
      </dgm:t>
    </dgm:pt>
    <dgm:pt modelId="{624927EF-8CDF-491E-B7FD-B25B1301B352}">
      <dgm:prSet phldrT="[Text]"/>
      <dgm:spPr>
        <a:solidFill>
          <a:srgbClr val="FF0000"/>
        </a:solidFill>
      </dgm:spPr>
      <dgm:t>
        <a:bodyPr/>
        <a:lstStyle/>
        <a:p>
          <a:r>
            <a:rPr lang="en-US" dirty="0" smtClean="0"/>
            <a:t>       </a:t>
          </a:r>
          <a:endParaRPr lang="en-US" dirty="0"/>
        </a:p>
      </dgm:t>
    </dgm:pt>
    <dgm:pt modelId="{D40FEFB3-8BDB-47EA-B1BC-8182E2E226D6}" type="parTrans" cxnId="{064DC6B5-30D9-4724-ACC4-CAE5ED72E93B}">
      <dgm:prSet/>
      <dgm:spPr/>
      <dgm:t>
        <a:bodyPr/>
        <a:lstStyle/>
        <a:p>
          <a:endParaRPr lang="en-US"/>
        </a:p>
      </dgm:t>
    </dgm:pt>
    <dgm:pt modelId="{7184F4A1-B110-462D-A85B-D45CDB402386}" type="sibTrans" cxnId="{064DC6B5-30D9-4724-ACC4-CAE5ED72E93B}">
      <dgm:prSet/>
      <dgm:spPr/>
      <dgm:t>
        <a:bodyPr/>
        <a:lstStyle/>
        <a:p>
          <a:endParaRPr lang="en-US"/>
        </a:p>
      </dgm:t>
    </dgm:pt>
    <dgm:pt modelId="{8DD28795-17AB-477E-B4B3-585359A86CE8}">
      <dgm:prSet phldrT="[Text]" custT="1"/>
      <dgm:spPr/>
      <dgm:t>
        <a:bodyPr/>
        <a:lstStyle/>
        <a:p>
          <a:endParaRPr lang="en-US" sz="1600" dirty="0" smtClean="0"/>
        </a:p>
        <a:p>
          <a:r>
            <a:rPr lang="en-US" sz="1600" dirty="0" smtClean="0"/>
            <a:t>1-Compete </a:t>
          </a:r>
          <a:r>
            <a:rPr lang="en-US" sz="1600" dirty="0" smtClean="0"/>
            <a:t>directly</a:t>
          </a:r>
          <a:endParaRPr lang="en-US" sz="1600" dirty="0"/>
        </a:p>
      </dgm:t>
    </dgm:pt>
    <dgm:pt modelId="{46FAE59E-0D32-4D6C-A4FA-B47917F2325C}" type="parTrans" cxnId="{C75B656C-C2E7-471E-B15F-E0822D28F810}">
      <dgm:prSet/>
      <dgm:spPr/>
      <dgm:t>
        <a:bodyPr/>
        <a:lstStyle/>
        <a:p>
          <a:endParaRPr lang="en-US"/>
        </a:p>
      </dgm:t>
    </dgm:pt>
    <dgm:pt modelId="{4ED4E7AB-E138-4B29-BF6B-5D25EF841101}" type="sibTrans" cxnId="{C75B656C-C2E7-471E-B15F-E0822D28F810}">
      <dgm:prSet/>
      <dgm:spPr/>
      <dgm:t>
        <a:bodyPr/>
        <a:lstStyle/>
        <a:p>
          <a:endParaRPr lang="en-US"/>
        </a:p>
      </dgm:t>
    </dgm:pt>
    <dgm:pt modelId="{052F602E-849E-4FDC-BBD3-33FDC72F41C8}">
      <dgm:prSet phldrT="[Text]" custT="1"/>
      <dgm:spPr/>
      <dgm:t>
        <a:bodyPr/>
        <a:lstStyle/>
        <a:p>
          <a:endParaRPr lang="en-US" sz="1600" dirty="0" smtClean="0"/>
        </a:p>
        <a:p>
          <a:r>
            <a:rPr lang="en-US" sz="1600" dirty="0" smtClean="0"/>
            <a:t>2- Serve </a:t>
          </a:r>
          <a:r>
            <a:rPr lang="en-US" sz="1600" dirty="0" smtClean="0"/>
            <a:t>a different market</a:t>
          </a:r>
          <a:endParaRPr lang="en-US" sz="1600" dirty="0"/>
        </a:p>
      </dgm:t>
    </dgm:pt>
    <dgm:pt modelId="{07229590-EE91-4437-AF69-9383468591BA}" type="parTrans" cxnId="{F4BC479C-5141-434A-908C-EF33FA5CB305}">
      <dgm:prSet/>
      <dgm:spPr/>
      <dgm:t>
        <a:bodyPr/>
        <a:lstStyle/>
        <a:p>
          <a:endParaRPr lang="en-US"/>
        </a:p>
      </dgm:t>
    </dgm:pt>
    <dgm:pt modelId="{2ED79AB4-C531-443B-92BD-812957F2B0E2}" type="sibTrans" cxnId="{F4BC479C-5141-434A-908C-EF33FA5CB305}">
      <dgm:prSet/>
      <dgm:spPr/>
      <dgm:t>
        <a:bodyPr/>
        <a:lstStyle/>
        <a:p>
          <a:endParaRPr lang="en-US"/>
        </a:p>
      </dgm:t>
    </dgm:pt>
    <dgm:pt modelId="{8C32CAD8-6F1E-4A86-A71D-EF94BB6AEAA8}">
      <dgm:prSet phldrT="[Text]" custT="1"/>
      <dgm:spPr/>
      <dgm:t>
        <a:bodyPr/>
        <a:lstStyle/>
        <a:p>
          <a:endParaRPr lang="en-US" sz="1600" dirty="0" smtClean="0"/>
        </a:p>
        <a:p>
          <a:r>
            <a:rPr lang="en-US" sz="1600" dirty="0" smtClean="0"/>
            <a:t>3- Create </a:t>
          </a:r>
          <a:r>
            <a:rPr lang="en-US" sz="1600" dirty="0" smtClean="0"/>
            <a:t>a new market</a:t>
          </a:r>
          <a:endParaRPr lang="en-US" sz="1600" dirty="0"/>
        </a:p>
      </dgm:t>
    </dgm:pt>
    <dgm:pt modelId="{6FE73E5A-6FB9-4127-A938-0CFE024317B3}" type="parTrans" cxnId="{16A6B0D3-8AE3-469B-8A43-FC3F0D528379}">
      <dgm:prSet/>
      <dgm:spPr/>
      <dgm:t>
        <a:bodyPr/>
        <a:lstStyle/>
        <a:p>
          <a:endParaRPr lang="en-US"/>
        </a:p>
      </dgm:t>
    </dgm:pt>
    <dgm:pt modelId="{F7A62D93-B2C6-460B-B403-8508468DDFE7}" type="sibTrans" cxnId="{16A6B0D3-8AE3-469B-8A43-FC3F0D528379}">
      <dgm:prSet/>
      <dgm:spPr/>
      <dgm:t>
        <a:bodyPr/>
        <a:lstStyle/>
        <a:p>
          <a:endParaRPr lang="en-US"/>
        </a:p>
      </dgm:t>
    </dgm:pt>
    <dgm:pt modelId="{9C7894E6-BF2C-4310-9210-7C8F2D40573A}" type="pres">
      <dgm:prSet presAssocID="{1D39904A-8340-4DBF-8B83-9CF294FD4DDC}" presName="Name0" presStyleCnt="0">
        <dgm:presLayoutVars>
          <dgm:chMax val="7"/>
          <dgm:chPref val="7"/>
          <dgm:dir/>
          <dgm:animLvl val="lvl"/>
        </dgm:presLayoutVars>
      </dgm:prSet>
      <dgm:spPr/>
      <dgm:t>
        <a:bodyPr/>
        <a:lstStyle/>
        <a:p>
          <a:endParaRPr lang="en-US"/>
        </a:p>
      </dgm:t>
    </dgm:pt>
    <dgm:pt modelId="{6FC7D2B1-8337-45A2-A9A6-78885B046890}" type="pres">
      <dgm:prSet presAssocID="{624927EF-8CDF-491E-B7FD-B25B1301B352}" presName="parentText_1" presStyleLbl="node1" presStyleIdx="0" presStyleCnt="1">
        <dgm:presLayoutVars>
          <dgm:chMax val="1"/>
          <dgm:chPref val="1"/>
          <dgm:bulletEnabled val="1"/>
        </dgm:presLayoutVars>
      </dgm:prSet>
      <dgm:spPr/>
      <dgm:t>
        <a:bodyPr/>
        <a:lstStyle/>
        <a:p>
          <a:endParaRPr lang="en-US"/>
        </a:p>
      </dgm:t>
    </dgm:pt>
    <dgm:pt modelId="{A1668591-5531-469D-A01D-1D7FCCAEC7A3}" type="pres">
      <dgm:prSet presAssocID="{624927EF-8CDF-491E-B7FD-B25B1301B352}" presName="childText_1" presStyleLbl="node1" presStyleIdx="0" presStyleCnt="1" custScaleX="257295">
        <dgm:presLayoutVars>
          <dgm:chMax val="0"/>
          <dgm:chPref val="0"/>
          <dgm:bulletEnabled val="1"/>
        </dgm:presLayoutVars>
      </dgm:prSet>
      <dgm:spPr/>
      <dgm:t>
        <a:bodyPr/>
        <a:lstStyle/>
        <a:p>
          <a:endParaRPr lang="en-US"/>
        </a:p>
      </dgm:t>
    </dgm:pt>
    <dgm:pt modelId="{9B7D85FC-0393-4442-97F3-623700615C4D}" type="pres">
      <dgm:prSet presAssocID="{624927EF-8CDF-491E-B7FD-B25B1301B352}" presName="accentShape_1" presStyleCnt="0"/>
      <dgm:spPr/>
    </dgm:pt>
    <dgm:pt modelId="{DA6FD03F-3953-48B3-B2DE-E026CDF9CE06}" type="pres">
      <dgm:prSet presAssocID="{624927EF-8CDF-491E-B7FD-B25B1301B352}" presName="imageRepeatNode" presStyleLbl="node1" presStyleIdx="0" presStyleCnt="1" custScaleX="211680" custLinFactNeighborX="-5631"/>
      <dgm:spPr/>
      <dgm:t>
        <a:bodyPr/>
        <a:lstStyle/>
        <a:p>
          <a:endParaRPr lang="en-US"/>
        </a:p>
      </dgm:t>
    </dgm:pt>
  </dgm:ptLst>
  <dgm:cxnLst>
    <dgm:cxn modelId="{C75B656C-C2E7-471E-B15F-E0822D28F810}" srcId="{624927EF-8CDF-491E-B7FD-B25B1301B352}" destId="{8DD28795-17AB-477E-B4B3-585359A86CE8}" srcOrd="0" destOrd="0" parTransId="{46FAE59E-0D32-4D6C-A4FA-B47917F2325C}" sibTransId="{4ED4E7AB-E138-4B29-BF6B-5D25EF841101}"/>
    <dgm:cxn modelId="{1E2910C7-C5EA-D342-AE09-0954D0D17F04}" type="presOf" srcId="{1D39904A-8340-4DBF-8B83-9CF294FD4DDC}" destId="{9C7894E6-BF2C-4310-9210-7C8F2D40573A}" srcOrd="0" destOrd="0" presId="urn:microsoft.com/office/officeart/2009/3/layout/BlockDescendingList"/>
    <dgm:cxn modelId="{F2CCB18F-77BF-FF4B-AC65-CBA9C27B4776}" type="presOf" srcId="{052F602E-849E-4FDC-BBD3-33FDC72F41C8}" destId="{A1668591-5531-469D-A01D-1D7FCCAEC7A3}" srcOrd="0" destOrd="1" presId="urn:microsoft.com/office/officeart/2009/3/layout/BlockDescendingList"/>
    <dgm:cxn modelId="{16A6B0D3-8AE3-469B-8A43-FC3F0D528379}" srcId="{624927EF-8CDF-491E-B7FD-B25B1301B352}" destId="{8C32CAD8-6F1E-4A86-A71D-EF94BB6AEAA8}" srcOrd="2" destOrd="0" parTransId="{6FE73E5A-6FB9-4127-A938-0CFE024317B3}" sibTransId="{F7A62D93-B2C6-460B-B403-8508468DDFE7}"/>
    <dgm:cxn modelId="{ABFE11D2-662C-B144-9D09-18263CB1F99B}" type="presOf" srcId="{8DD28795-17AB-477E-B4B3-585359A86CE8}" destId="{A1668591-5531-469D-A01D-1D7FCCAEC7A3}" srcOrd="0" destOrd="0" presId="urn:microsoft.com/office/officeart/2009/3/layout/BlockDescendingList"/>
    <dgm:cxn modelId="{0FB21EFD-20E0-704D-B695-DEFF457378A4}" type="presOf" srcId="{624927EF-8CDF-491E-B7FD-B25B1301B352}" destId="{6FC7D2B1-8337-45A2-A9A6-78885B046890}" srcOrd="0" destOrd="0" presId="urn:microsoft.com/office/officeart/2009/3/layout/BlockDescendingList"/>
    <dgm:cxn modelId="{F4BC479C-5141-434A-908C-EF33FA5CB305}" srcId="{624927EF-8CDF-491E-B7FD-B25B1301B352}" destId="{052F602E-849E-4FDC-BBD3-33FDC72F41C8}" srcOrd="1" destOrd="0" parTransId="{07229590-EE91-4437-AF69-9383468591BA}" sibTransId="{2ED79AB4-C531-443B-92BD-812957F2B0E2}"/>
    <dgm:cxn modelId="{5D532B0A-AD55-7847-AE28-1AF9AD8B13CC}" type="presOf" srcId="{8C32CAD8-6F1E-4A86-A71D-EF94BB6AEAA8}" destId="{A1668591-5531-469D-A01D-1D7FCCAEC7A3}" srcOrd="0" destOrd="2" presId="urn:microsoft.com/office/officeart/2009/3/layout/BlockDescendingList"/>
    <dgm:cxn modelId="{064DC6B5-30D9-4724-ACC4-CAE5ED72E93B}" srcId="{1D39904A-8340-4DBF-8B83-9CF294FD4DDC}" destId="{624927EF-8CDF-491E-B7FD-B25B1301B352}" srcOrd="0" destOrd="0" parTransId="{D40FEFB3-8BDB-47EA-B1BC-8182E2E226D6}" sibTransId="{7184F4A1-B110-462D-A85B-D45CDB402386}"/>
    <dgm:cxn modelId="{D6BE0CBE-A882-1A48-A505-5E44DCE6E866}" type="presOf" srcId="{624927EF-8CDF-491E-B7FD-B25B1301B352}" destId="{DA6FD03F-3953-48B3-B2DE-E026CDF9CE06}" srcOrd="1" destOrd="0" presId="urn:microsoft.com/office/officeart/2009/3/layout/BlockDescendingList"/>
    <dgm:cxn modelId="{C07833D1-8F71-B34C-9CE9-F23ABC317CE0}" type="presParOf" srcId="{9C7894E6-BF2C-4310-9210-7C8F2D40573A}" destId="{6FC7D2B1-8337-45A2-A9A6-78885B046890}" srcOrd="0" destOrd="0" presId="urn:microsoft.com/office/officeart/2009/3/layout/BlockDescendingList"/>
    <dgm:cxn modelId="{26B40849-7D4A-D748-A612-05815FBB5738}" type="presParOf" srcId="{9C7894E6-BF2C-4310-9210-7C8F2D40573A}" destId="{A1668591-5531-469D-A01D-1D7FCCAEC7A3}" srcOrd="1" destOrd="0" presId="urn:microsoft.com/office/officeart/2009/3/layout/BlockDescendingList"/>
    <dgm:cxn modelId="{43738730-4478-AF43-8407-1322722830C0}" type="presParOf" srcId="{9C7894E6-BF2C-4310-9210-7C8F2D40573A}" destId="{9B7D85FC-0393-4442-97F3-623700615C4D}" srcOrd="2" destOrd="0" presId="urn:microsoft.com/office/officeart/2009/3/layout/BlockDescendingList"/>
    <dgm:cxn modelId="{5C0D2A9A-AC55-0B42-8B48-314793AF3E7D}" type="presParOf" srcId="{9B7D85FC-0393-4442-97F3-623700615C4D}" destId="{DA6FD03F-3953-48B3-B2DE-E026CDF9CE06}" srcOrd="0" destOrd="0" presId="urn:microsoft.com/office/officeart/2009/3/layout/BlockDescending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C4A3D9-C964-447B-82D6-55EF4DC012B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4455D05F-3F68-4D62-BEDD-362FE84DC6EB}">
      <dgm:prSet/>
      <dgm:spPr>
        <a:solidFill>
          <a:schemeClr val="bg1">
            <a:lumMod val="50000"/>
          </a:schemeClr>
        </a:solidFill>
      </dgm:spPr>
      <dgm:t>
        <a:bodyPr/>
        <a:lstStyle/>
        <a:p>
          <a:pPr rtl="0"/>
          <a:r>
            <a:rPr lang="en-US" dirty="0" smtClean="0"/>
            <a:t>New products for high-margin customers</a:t>
          </a:r>
          <a:endParaRPr lang="en-US" dirty="0"/>
        </a:p>
      </dgm:t>
    </dgm:pt>
    <dgm:pt modelId="{6DD27542-6BC6-44BD-AFAB-14126ABEA35B}" type="parTrans" cxnId="{64210340-D6C0-4ED6-84DC-D5FABF9AA6CA}">
      <dgm:prSet/>
      <dgm:spPr/>
      <dgm:t>
        <a:bodyPr/>
        <a:lstStyle/>
        <a:p>
          <a:endParaRPr lang="en-US"/>
        </a:p>
      </dgm:t>
    </dgm:pt>
    <dgm:pt modelId="{7D445AB8-586F-4D99-994F-CEFE7888CD36}" type="sibTrans" cxnId="{64210340-D6C0-4ED6-84DC-D5FABF9AA6CA}">
      <dgm:prSet/>
      <dgm:spPr/>
      <dgm:t>
        <a:bodyPr/>
        <a:lstStyle/>
        <a:p>
          <a:endParaRPr lang="en-US"/>
        </a:p>
      </dgm:t>
    </dgm:pt>
    <dgm:pt modelId="{43EF4175-1AC4-4D87-B7FC-A6D2C09A82B3}">
      <dgm:prSet/>
      <dgm:spPr>
        <a:solidFill>
          <a:schemeClr val="bg1">
            <a:lumMod val="65000"/>
          </a:schemeClr>
        </a:solidFill>
      </dgm:spPr>
      <dgm:t>
        <a:bodyPr/>
        <a:lstStyle/>
        <a:p>
          <a:pPr rtl="0"/>
          <a:r>
            <a:rPr lang="en-US" dirty="0" smtClean="0"/>
            <a:t>Cheap alternatives to existing products</a:t>
          </a:r>
          <a:endParaRPr lang="en-US" dirty="0"/>
        </a:p>
      </dgm:t>
    </dgm:pt>
    <dgm:pt modelId="{B24A84F4-EFE4-4859-9EBB-8F20655E95C2}" type="parTrans" cxnId="{5A5B15AB-20D0-4F1B-9A67-2C4B0DDEE693}">
      <dgm:prSet/>
      <dgm:spPr/>
      <dgm:t>
        <a:bodyPr/>
        <a:lstStyle/>
        <a:p>
          <a:endParaRPr lang="en-US"/>
        </a:p>
      </dgm:t>
    </dgm:pt>
    <dgm:pt modelId="{7B187577-C7D8-4EDC-9D7F-4B02D8BF19AC}" type="sibTrans" cxnId="{5A5B15AB-20D0-4F1B-9A67-2C4B0DDEE693}">
      <dgm:prSet/>
      <dgm:spPr/>
      <dgm:t>
        <a:bodyPr/>
        <a:lstStyle/>
        <a:p>
          <a:endParaRPr lang="en-US"/>
        </a:p>
      </dgm:t>
    </dgm:pt>
    <dgm:pt modelId="{1670A0FA-AE11-4DA6-A377-B55A4541B2A0}">
      <dgm:prSet/>
      <dgm:spPr>
        <a:solidFill>
          <a:schemeClr val="bg1">
            <a:lumMod val="75000"/>
          </a:schemeClr>
        </a:solidFill>
      </dgm:spPr>
      <dgm:t>
        <a:bodyPr/>
        <a:lstStyle/>
        <a:p>
          <a:pPr rtl="0"/>
          <a:r>
            <a:rPr lang="en-US" dirty="0" smtClean="0"/>
            <a:t>New products for “non consumers”</a:t>
          </a:r>
          <a:endParaRPr lang="en-US" dirty="0"/>
        </a:p>
      </dgm:t>
    </dgm:pt>
    <dgm:pt modelId="{4F0BDD5E-91DC-4445-A185-C12442504A28}" type="parTrans" cxnId="{18979FB8-C14A-460E-A357-8721A3E6D4D5}">
      <dgm:prSet/>
      <dgm:spPr/>
      <dgm:t>
        <a:bodyPr/>
        <a:lstStyle/>
        <a:p>
          <a:endParaRPr lang="en-US"/>
        </a:p>
      </dgm:t>
    </dgm:pt>
    <dgm:pt modelId="{80A4D898-9F2A-4161-A189-58A32C253777}" type="sibTrans" cxnId="{18979FB8-C14A-460E-A357-8721A3E6D4D5}">
      <dgm:prSet/>
      <dgm:spPr/>
      <dgm:t>
        <a:bodyPr/>
        <a:lstStyle/>
        <a:p>
          <a:endParaRPr lang="en-US"/>
        </a:p>
      </dgm:t>
    </dgm:pt>
    <dgm:pt modelId="{B6D5AC4D-3523-40DD-8492-65A4543AD112}" type="pres">
      <dgm:prSet presAssocID="{4DC4A3D9-C964-447B-82D6-55EF4DC012B4}" presName="linear" presStyleCnt="0">
        <dgm:presLayoutVars>
          <dgm:animLvl val="lvl"/>
          <dgm:resizeHandles val="exact"/>
        </dgm:presLayoutVars>
      </dgm:prSet>
      <dgm:spPr/>
      <dgm:t>
        <a:bodyPr/>
        <a:lstStyle/>
        <a:p>
          <a:endParaRPr lang="en-US"/>
        </a:p>
      </dgm:t>
    </dgm:pt>
    <dgm:pt modelId="{0A6877CB-4892-4B10-8E2F-E7BB5176D7B5}" type="pres">
      <dgm:prSet presAssocID="{4455D05F-3F68-4D62-BEDD-362FE84DC6EB}" presName="parentText" presStyleLbl="node1" presStyleIdx="0" presStyleCnt="3">
        <dgm:presLayoutVars>
          <dgm:chMax val="0"/>
          <dgm:bulletEnabled val="1"/>
        </dgm:presLayoutVars>
      </dgm:prSet>
      <dgm:spPr/>
      <dgm:t>
        <a:bodyPr/>
        <a:lstStyle/>
        <a:p>
          <a:endParaRPr lang="en-US"/>
        </a:p>
      </dgm:t>
    </dgm:pt>
    <dgm:pt modelId="{E7880D1B-F06D-4CAF-8123-36876E39151D}" type="pres">
      <dgm:prSet presAssocID="{7D445AB8-586F-4D99-994F-CEFE7888CD36}" presName="spacer" presStyleCnt="0"/>
      <dgm:spPr/>
    </dgm:pt>
    <dgm:pt modelId="{3D707698-DB0D-47E4-8873-B69907CBBFBE}" type="pres">
      <dgm:prSet presAssocID="{43EF4175-1AC4-4D87-B7FC-A6D2C09A82B3}" presName="parentText" presStyleLbl="node1" presStyleIdx="1" presStyleCnt="3">
        <dgm:presLayoutVars>
          <dgm:chMax val="0"/>
          <dgm:bulletEnabled val="1"/>
        </dgm:presLayoutVars>
      </dgm:prSet>
      <dgm:spPr/>
      <dgm:t>
        <a:bodyPr/>
        <a:lstStyle/>
        <a:p>
          <a:endParaRPr lang="en-US"/>
        </a:p>
      </dgm:t>
    </dgm:pt>
    <dgm:pt modelId="{88AC047F-0F76-44C7-B394-65C192E7B043}" type="pres">
      <dgm:prSet presAssocID="{7B187577-C7D8-4EDC-9D7F-4B02D8BF19AC}" presName="spacer" presStyleCnt="0"/>
      <dgm:spPr/>
    </dgm:pt>
    <dgm:pt modelId="{DC9A2ED9-2CF6-4AF6-8B9D-FE6DFBF82DAD}" type="pres">
      <dgm:prSet presAssocID="{1670A0FA-AE11-4DA6-A377-B55A4541B2A0}" presName="parentText" presStyleLbl="node1" presStyleIdx="2" presStyleCnt="3">
        <dgm:presLayoutVars>
          <dgm:chMax val="0"/>
          <dgm:bulletEnabled val="1"/>
        </dgm:presLayoutVars>
      </dgm:prSet>
      <dgm:spPr/>
      <dgm:t>
        <a:bodyPr/>
        <a:lstStyle/>
        <a:p>
          <a:endParaRPr lang="en-US"/>
        </a:p>
      </dgm:t>
    </dgm:pt>
  </dgm:ptLst>
  <dgm:cxnLst>
    <dgm:cxn modelId="{64210340-D6C0-4ED6-84DC-D5FABF9AA6CA}" srcId="{4DC4A3D9-C964-447B-82D6-55EF4DC012B4}" destId="{4455D05F-3F68-4D62-BEDD-362FE84DC6EB}" srcOrd="0" destOrd="0" parTransId="{6DD27542-6BC6-44BD-AFAB-14126ABEA35B}" sibTransId="{7D445AB8-586F-4D99-994F-CEFE7888CD36}"/>
    <dgm:cxn modelId="{AF53D37E-922F-FE4B-A3AC-700E739642CE}" type="presOf" srcId="{4DC4A3D9-C964-447B-82D6-55EF4DC012B4}" destId="{B6D5AC4D-3523-40DD-8492-65A4543AD112}" srcOrd="0" destOrd="0" presId="urn:microsoft.com/office/officeart/2005/8/layout/vList2"/>
    <dgm:cxn modelId="{35C3EC7B-BFFC-DA47-941A-7CF936828C76}" type="presOf" srcId="{43EF4175-1AC4-4D87-B7FC-A6D2C09A82B3}" destId="{3D707698-DB0D-47E4-8873-B69907CBBFBE}" srcOrd="0" destOrd="0" presId="urn:microsoft.com/office/officeart/2005/8/layout/vList2"/>
    <dgm:cxn modelId="{CAE0B498-923E-9A4D-AFF7-8605A7E89FC5}" type="presOf" srcId="{1670A0FA-AE11-4DA6-A377-B55A4541B2A0}" destId="{DC9A2ED9-2CF6-4AF6-8B9D-FE6DFBF82DAD}" srcOrd="0" destOrd="0" presId="urn:microsoft.com/office/officeart/2005/8/layout/vList2"/>
    <dgm:cxn modelId="{18979FB8-C14A-460E-A357-8721A3E6D4D5}" srcId="{4DC4A3D9-C964-447B-82D6-55EF4DC012B4}" destId="{1670A0FA-AE11-4DA6-A377-B55A4541B2A0}" srcOrd="2" destOrd="0" parTransId="{4F0BDD5E-91DC-4445-A185-C12442504A28}" sibTransId="{80A4D898-9F2A-4161-A189-58A32C253777}"/>
    <dgm:cxn modelId="{5A5B15AB-20D0-4F1B-9A67-2C4B0DDEE693}" srcId="{4DC4A3D9-C964-447B-82D6-55EF4DC012B4}" destId="{43EF4175-1AC4-4D87-B7FC-A6D2C09A82B3}" srcOrd="1" destOrd="0" parTransId="{B24A84F4-EFE4-4859-9EBB-8F20655E95C2}" sibTransId="{7B187577-C7D8-4EDC-9D7F-4B02D8BF19AC}"/>
    <dgm:cxn modelId="{F0163CC5-D330-5341-97AC-8ED2F7585C93}" type="presOf" srcId="{4455D05F-3F68-4D62-BEDD-362FE84DC6EB}" destId="{0A6877CB-4892-4B10-8E2F-E7BB5176D7B5}" srcOrd="0" destOrd="0" presId="urn:microsoft.com/office/officeart/2005/8/layout/vList2"/>
    <dgm:cxn modelId="{5667236D-E400-5445-9282-038147797EE6}" type="presParOf" srcId="{B6D5AC4D-3523-40DD-8492-65A4543AD112}" destId="{0A6877CB-4892-4B10-8E2F-E7BB5176D7B5}" srcOrd="0" destOrd="0" presId="urn:microsoft.com/office/officeart/2005/8/layout/vList2"/>
    <dgm:cxn modelId="{4F1269FB-DE3A-0D44-BEA8-E1C456D9531F}" type="presParOf" srcId="{B6D5AC4D-3523-40DD-8492-65A4543AD112}" destId="{E7880D1B-F06D-4CAF-8123-36876E39151D}" srcOrd="1" destOrd="0" presId="urn:microsoft.com/office/officeart/2005/8/layout/vList2"/>
    <dgm:cxn modelId="{9D278E9D-C02F-2A4F-BF81-23263478DFE4}" type="presParOf" srcId="{B6D5AC4D-3523-40DD-8492-65A4543AD112}" destId="{3D707698-DB0D-47E4-8873-B69907CBBFBE}" srcOrd="2" destOrd="0" presId="urn:microsoft.com/office/officeart/2005/8/layout/vList2"/>
    <dgm:cxn modelId="{0199C1B8-B9DF-C240-9363-BEF339D83AF9}" type="presParOf" srcId="{B6D5AC4D-3523-40DD-8492-65A4543AD112}" destId="{88AC047F-0F76-44C7-B394-65C192E7B043}" srcOrd="3" destOrd="0" presId="urn:microsoft.com/office/officeart/2005/8/layout/vList2"/>
    <dgm:cxn modelId="{14485AA5-BE56-FC46-9C5B-403AB1326CC6}" type="presParOf" srcId="{B6D5AC4D-3523-40DD-8492-65A4543AD112}" destId="{DC9A2ED9-2CF6-4AF6-8B9D-FE6DFBF82DA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6E672A-0C42-49FB-8278-FC3707F2F803}" type="doc">
      <dgm:prSet loTypeId="urn:microsoft.com/office/officeart/2005/8/layout/vList5" loCatId="list" qsTypeId="urn:microsoft.com/office/officeart/2005/8/quickstyle/simple3" qsCatId="simple" csTypeId="urn:microsoft.com/office/officeart/2005/8/colors/colorful5" csCatId="colorful" phldr="1"/>
      <dgm:spPr/>
      <dgm:t>
        <a:bodyPr/>
        <a:lstStyle/>
        <a:p>
          <a:endParaRPr lang="en-US"/>
        </a:p>
      </dgm:t>
    </dgm:pt>
    <dgm:pt modelId="{59E4C7A6-3024-407F-8320-E9D544BE9FB9}">
      <dgm:prSet/>
      <dgm:spPr>
        <a:solidFill>
          <a:schemeClr val="bg1">
            <a:lumMod val="50000"/>
          </a:schemeClr>
        </a:solidFill>
      </dgm:spPr>
      <dgm:t>
        <a:bodyPr/>
        <a:lstStyle/>
        <a:p>
          <a:pPr rtl="0"/>
          <a:r>
            <a:rPr lang="en-US" dirty="0" smtClean="0"/>
            <a:t>Resources</a:t>
          </a:r>
          <a:endParaRPr lang="en-US" dirty="0"/>
        </a:p>
      </dgm:t>
    </dgm:pt>
    <dgm:pt modelId="{B072A4BB-1131-4C98-829C-97FC2C6D95B9}" type="parTrans" cxnId="{DA17C553-9AEE-46FF-BC49-7BA5B369B929}">
      <dgm:prSet/>
      <dgm:spPr/>
      <dgm:t>
        <a:bodyPr/>
        <a:lstStyle/>
        <a:p>
          <a:endParaRPr lang="en-US"/>
        </a:p>
      </dgm:t>
    </dgm:pt>
    <dgm:pt modelId="{130B1441-6FF4-49EE-8598-74ECCD1D25BF}" type="sibTrans" cxnId="{DA17C553-9AEE-46FF-BC49-7BA5B369B929}">
      <dgm:prSet/>
      <dgm:spPr/>
      <dgm:t>
        <a:bodyPr/>
        <a:lstStyle/>
        <a:p>
          <a:endParaRPr lang="en-US"/>
        </a:p>
      </dgm:t>
    </dgm:pt>
    <dgm:pt modelId="{63C43BB6-F3BF-4060-A7D5-CA189E954358}">
      <dgm:prSet/>
      <dgm:spPr/>
      <dgm:t>
        <a:bodyPr/>
        <a:lstStyle/>
        <a:p>
          <a:pPr rtl="0"/>
          <a:r>
            <a:rPr lang="en-US" b="1" dirty="0" smtClean="0"/>
            <a:t>Assets</a:t>
          </a:r>
          <a:endParaRPr lang="en-US" b="1" dirty="0"/>
        </a:p>
      </dgm:t>
    </dgm:pt>
    <dgm:pt modelId="{F0AC2829-23FB-4877-AA84-C5C0B07DF080}" type="parTrans" cxnId="{848D1128-2BA9-4E3A-82FB-9ADAF087CEFE}">
      <dgm:prSet/>
      <dgm:spPr/>
      <dgm:t>
        <a:bodyPr/>
        <a:lstStyle/>
        <a:p>
          <a:endParaRPr lang="en-US"/>
        </a:p>
      </dgm:t>
    </dgm:pt>
    <dgm:pt modelId="{D272F14B-C8C3-4752-8C09-5CD7875F33F0}" type="sibTrans" cxnId="{848D1128-2BA9-4E3A-82FB-9ADAF087CEFE}">
      <dgm:prSet/>
      <dgm:spPr/>
      <dgm:t>
        <a:bodyPr/>
        <a:lstStyle/>
        <a:p>
          <a:endParaRPr lang="en-US"/>
        </a:p>
      </dgm:t>
    </dgm:pt>
    <dgm:pt modelId="{F262B367-7A41-4632-BD91-3781BF7CC7DC}">
      <dgm:prSet/>
      <dgm:spPr>
        <a:solidFill>
          <a:schemeClr val="bg1">
            <a:lumMod val="65000"/>
          </a:schemeClr>
        </a:solidFill>
      </dgm:spPr>
      <dgm:t>
        <a:bodyPr/>
        <a:lstStyle/>
        <a:p>
          <a:pPr rtl="0"/>
          <a:r>
            <a:rPr lang="en-US" dirty="0" smtClean="0"/>
            <a:t>Processes</a:t>
          </a:r>
          <a:endParaRPr lang="en-US" dirty="0"/>
        </a:p>
      </dgm:t>
    </dgm:pt>
    <dgm:pt modelId="{4C449331-2B5D-4C68-84A9-EBA364085BCA}" type="parTrans" cxnId="{76F322FB-7F48-4A84-8D01-626F0316EB6B}">
      <dgm:prSet/>
      <dgm:spPr/>
      <dgm:t>
        <a:bodyPr/>
        <a:lstStyle/>
        <a:p>
          <a:endParaRPr lang="en-US"/>
        </a:p>
      </dgm:t>
    </dgm:pt>
    <dgm:pt modelId="{BD2B667E-916A-461B-88C3-8EBFC76CDD31}" type="sibTrans" cxnId="{76F322FB-7F48-4A84-8D01-626F0316EB6B}">
      <dgm:prSet/>
      <dgm:spPr/>
      <dgm:t>
        <a:bodyPr/>
        <a:lstStyle/>
        <a:p>
          <a:endParaRPr lang="en-US"/>
        </a:p>
      </dgm:t>
    </dgm:pt>
    <dgm:pt modelId="{CC811D0A-4091-4335-8ED7-EC87DF5673EE}">
      <dgm:prSet/>
      <dgm:spPr/>
      <dgm:t>
        <a:bodyPr/>
        <a:lstStyle/>
        <a:p>
          <a:pPr rtl="0"/>
          <a:r>
            <a:rPr lang="en-US" b="1" dirty="0" smtClean="0"/>
            <a:t>Way of working</a:t>
          </a:r>
          <a:endParaRPr lang="en-US" b="1" dirty="0"/>
        </a:p>
      </dgm:t>
    </dgm:pt>
    <dgm:pt modelId="{2F72D02A-241E-4923-B6E1-16B7071FFE8B}" type="parTrans" cxnId="{65308C5B-D48D-4C60-B1ED-C062C2B86E0A}">
      <dgm:prSet/>
      <dgm:spPr/>
      <dgm:t>
        <a:bodyPr/>
        <a:lstStyle/>
        <a:p>
          <a:endParaRPr lang="en-US"/>
        </a:p>
      </dgm:t>
    </dgm:pt>
    <dgm:pt modelId="{0DE8087E-DDA5-4199-B884-3E9618258697}" type="sibTrans" cxnId="{65308C5B-D48D-4C60-B1ED-C062C2B86E0A}">
      <dgm:prSet/>
      <dgm:spPr/>
      <dgm:t>
        <a:bodyPr/>
        <a:lstStyle/>
        <a:p>
          <a:endParaRPr lang="en-US"/>
        </a:p>
      </dgm:t>
    </dgm:pt>
    <dgm:pt modelId="{FC30B9B8-E0D3-4529-BCC0-15CC7AFD13AC}">
      <dgm:prSet/>
      <dgm:spPr>
        <a:solidFill>
          <a:schemeClr val="bg1">
            <a:lumMod val="75000"/>
          </a:schemeClr>
        </a:solidFill>
      </dgm:spPr>
      <dgm:t>
        <a:bodyPr/>
        <a:lstStyle/>
        <a:p>
          <a:pPr rtl="0"/>
          <a:r>
            <a:rPr lang="en-US" dirty="0" smtClean="0"/>
            <a:t>Values</a:t>
          </a:r>
          <a:endParaRPr lang="en-US" dirty="0"/>
        </a:p>
      </dgm:t>
    </dgm:pt>
    <dgm:pt modelId="{1EF5E74C-3049-4DC8-B639-7B25B9838E71}" type="parTrans" cxnId="{7A97DA0E-E200-4772-BDFB-E4DF00AFBEC9}">
      <dgm:prSet/>
      <dgm:spPr/>
      <dgm:t>
        <a:bodyPr/>
        <a:lstStyle/>
        <a:p>
          <a:endParaRPr lang="en-US"/>
        </a:p>
      </dgm:t>
    </dgm:pt>
    <dgm:pt modelId="{6EE07162-5872-45A6-BA15-2BCCF418CD7B}" type="sibTrans" cxnId="{7A97DA0E-E200-4772-BDFB-E4DF00AFBEC9}">
      <dgm:prSet/>
      <dgm:spPr/>
      <dgm:t>
        <a:bodyPr/>
        <a:lstStyle/>
        <a:p>
          <a:endParaRPr lang="en-US"/>
        </a:p>
      </dgm:t>
    </dgm:pt>
    <dgm:pt modelId="{005D9FC9-8532-4E6F-BE1D-DFDC7F0A6B23}">
      <dgm:prSet/>
      <dgm:spPr/>
      <dgm:t>
        <a:bodyPr/>
        <a:lstStyle/>
        <a:p>
          <a:pPr rtl="0"/>
          <a:r>
            <a:rPr lang="en-US" b="1" dirty="0" smtClean="0"/>
            <a:t>Criteria used to make decisions</a:t>
          </a:r>
          <a:endParaRPr lang="en-US" b="1" dirty="0"/>
        </a:p>
      </dgm:t>
    </dgm:pt>
    <dgm:pt modelId="{A0A5BA5C-396A-4EB9-8B8B-8F749393E911}" type="parTrans" cxnId="{1796667E-EB93-4206-8EE7-105C4871285B}">
      <dgm:prSet/>
      <dgm:spPr/>
      <dgm:t>
        <a:bodyPr/>
        <a:lstStyle/>
        <a:p>
          <a:endParaRPr lang="en-US"/>
        </a:p>
      </dgm:t>
    </dgm:pt>
    <dgm:pt modelId="{012A0F81-FA35-45DE-96EC-DE5866C42311}" type="sibTrans" cxnId="{1796667E-EB93-4206-8EE7-105C4871285B}">
      <dgm:prSet/>
      <dgm:spPr/>
      <dgm:t>
        <a:bodyPr/>
        <a:lstStyle/>
        <a:p>
          <a:endParaRPr lang="en-US"/>
        </a:p>
      </dgm:t>
    </dgm:pt>
    <dgm:pt modelId="{46AE03CC-0185-455E-B731-7436EEEC8F8C}">
      <dgm:prSet/>
      <dgm:spPr/>
      <dgm:t>
        <a:bodyPr/>
        <a:lstStyle/>
        <a:p>
          <a:pPr rtl="0"/>
          <a:r>
            <a:rPr lang="en-US" i="1" dirty="0" smtClean="0"/>
            <a:t>People, cash, products</a:t>
          </a:r>
          <a:endParaRPr lang="en-US" i="1" dirty="0"/>
        </a:p>
      </dgm:t>
    </dgm:pt>
    <dgm:pt modelId="{55E20B11-0E4E-45B7-B369-5E5814F1353F}" type="parTrans" cxnId="{9859D22F-FAD9-4822-9EFD-8C16B1A6915D}">
      <dgm:prSet/>
      <dgm:spPr/>
      <dgm:t>
        <a:bodyPr/>
        <a:lstStyle/>
        <a:p>
          <a:endParaRPr lang="en-US"/>
        </a:p>
      </dgm:t>
    </dgm:pt>
    <dgm:pt modelId="{00076C22-ABD1-4B4E-B5C8-ABB6993F8957}" type="sibTrans" cxnId="{9859D22F-FAD9-4822-9EFD-8C16B1A6915D}">
      <dgm:prSet/>
      <dgm:spPr/>
      <dgm:t>
        <a:bodyPr/>
        <a:lstStyle/>
        <a:p>
          <a:endParaRPr lang="en-US"/>
        </a:p>
      </dgm:t>
    </dgm:pt>
    <dgm:pt modelId="{053FFC43-842D-40A7-A3A6-56386D67FF72}">
      <dgm:prSet/>
      <dgm:spPr/>
      <dgm:t>
        <a:bodyPr/>
        <a:lstStyle/>
        <a:p>
          <a:pPr rtl="0"/>
          <a:r>
            <a:rPr lang="en-US" i="1" dirty="0" smtClean="0"/>
            <a:t>Hiring, budgeting, product development</a:t>
          </a:r>
          <a:endParaRPr lang="en-US" i="1" dirty="0"/>
        </a:p>
      </dgm:t>
    </dgm:pt>
    <dgm:pt modelId="{7EA24496-FD48-4B51-8886-A6BD7FC4CF37}" type="parTrans" cxnId="{495C4575-F425-42A2-AA1C-F7B2094F8006}">
      <dgm:prSet/>
      <dgm:spPr/>
      <dgm:t>
        <a:bodyPr/>
        <a:lstStyle/>
        <a:p>
          <a:endParaRPr lang="en-US"/>
        </a:p>
      </dgm:t>
    </dgm:pt>
    <dgm:pt modelId="{FDEAC663-51C8-4F2A-8D2C-98A5663C23E6}" type="sibTrans" cxnId="{495C4575-F425-42A2-AA1C-F7B2094F8006}">
      <dgm:prSet/>
      <dgm:spPr/>
      <dgm:t>
        <a:bodyPr/>
        <a:lstStyle/>
        <a:p>
          <a:endParaRPr lang="en-US"/>
        </a:p>
      </dgm:t>
    </dgm:pt>
    <dgm:pt modelId="{22B8F840-5BCD-403E-9A7D-175FC6E42348}">
      <dgm:prSet/>
      <dgm:spPr/>
      <dgm:t>
        <a:bodyPr/>
        <a:lstStyle/>
        <a:p>
          <a:pPr rtl="0"/>
          <a:r>
            <a:rPr lang="en-US" i="1" dirty="0" smtClean="0"/>
            <a:t>Customer demands, ethics, cost structure</a:t>
          </a:r>
          <a:endParaRPr lang="en-US" i="1" dirty="0"/>
        </a:p>
      </dgm:t>
    </dgm:pt>
    <dgm:pt modelId="{F9A10684-7FB2-44A7-A726-9AF8951A516F}" type="parTrans" cxnId="{661E3A06-DB76-4E60-87EC-53FF0B1F72CA}">
      <dgm:prSet/>
      <dgm:spPr/>
      <dgm:t>
        <a:bodyPr/>
        <a:lstStyle/>
        <a:p>
          <a:endParaRPr lang="en-US"/>
        </a:p>
      </dgm:t>
    </dgm:pt>
    <dgm:pt modelId="{EE66D8B3-AB16-429F-8F8A-842B591C2F60}" type="sibTrans" cxnId="{661E3A06-DB76-4E60-87EC-53FF0B1F72CA}">
      <dgm:prSet/>
      <dgm:spPr/>
      <dgm:t>
        <a:bodyPr/>
        <a:lstStyle/>
        <a:p>
          <a:endParaRPr lang="en-US"/>
        </a:p>
      </dgm:t>
    </dgm:pt>
    <dgm:pt modelId="{4CF6E017-1AFD-4062-AEF9-A762B937B4A9}" type="pres">
      <dgm:prSet presAssocID="{806E672A-0C42-49FB-8278-FC3707F2F803}" presName="Name0" presStyleCnt="0">
        <dgm:presLayoutVars>
          <dgm:dir/>
          <dgm:animLvl val="lvl"/>
          <dgm:resizeHandles val="exact"/>
        </dgm:presLayoutVars>
      </dgm:prSet>
      <dgm:spPr/>
      <dgm:t>
        <a:bodyPr/>
        <a:lstStyle/>
        <a:p>
          <a:endParaRPr lang="en-US"/>
        </a:p>
      </dgm:t>
    </dgm:pt>
    <dgm:pt modelId="{110FA340-9F7C-49F9-BD1F-5FB0AED1746D}" type="pres">
      <dgm:prSet presAssocID="{59E4C7A6-3024-407F-8320-E9D544BE9FB9}" presName="linNode" presStyleCnt="0"/>
      <dgm:spPr/>
    </dgm:pt>
    <dgm:pt modelId="{01B8C989-4BB4-40DB-938D-2E0F24BFDA46}" type="pres">
      <dgm:prSet presAssocID="{59E4C7A6-3024-407F-8320-E9D544BE9FB9}" presName="parentText" presStyleLbl="node1" presStyleIdx="0" presStyleCnt="3">
        <dgm:presLayoutVars>
          <dgm:chMax val="1"/>
          <dgm:bulletEnabled val="1"/>
        </dgm:presLayoutVars>
      </dgm:prSet>
      <dgm:spPr/>
      <dgm:t>
        <a:bodyPr/>
        <a:lstStyle/>
        <a:p>
          <a:endParaRPr lang="en-US"/>
        </a:p>
      </dgm:t>
    </dgm:pt>
    <dgm:pt modelId="{638AA050-13BB-43CF-869E-972E8828703B}" type="pres">
      <dgm:prSet presAssocID="{59E4C7A6-3024-407F-8320-E9D544BE9FB9}" presName="descendantText" presStyleLbl="alignAccFollowNode1" presStyleIdx="0" presStyleCnt="3">
        <dgm:presLayoutVars>
          <dgm:bulletEnabled val="1"/>
        </dgm:presLayoutVars>
      </dgm:prSet>
      <dgm:spPr/>
      <dgm:t>
        <a:bodyPr/>
        <a:lstStyle/>
        <a:p>
          <a:endParaRPr lang="en-US"/>
        </a:p>
      </dgm:t>
    </dgm:pt>
    <dgm:pt modelId="{A479259C-2C58-4A57-8AED-7F6F2EED0017}" type="pres">
      <dgm:prSet presAssocID="{130B1441-6FF4-49EE-8598-74ECCD1D25BF}" presName="sp" presStyleCnt="0"/>
      <dgm:spPr/>
    </dgm:pt>
    <dgm:pt modelId="{8ADED18D-C640-4C8F-A3E2-69589C82A554}" type="pres">
      <dgm:prSet presAssocID="{F262B367-7A41-4632-BD91-3781BF7CC7DC}" presName="linNode" presStyleCnt="0"/>
      <dgm:spPr/>
    </dgm:pt>
    <dgm:pt modelId="{033068DC-7A25-4048-9E78-118026492024}" type="pres">
      <dgm:prSet presAssocID="{F262B367-7A41-4632-BD91-3781BF7CC7DC}" presName="parentText" presStyleLbl="node1" presStyleIdx="1" presStyleCnt="3">
        <dgm:presLayoutVars>
          <dgm:chMax val="1"/>
          <dgm:bulletEnabled val="1"/>
        </dgm:presLayoutVars>
      </dgm:prSet>
      <dgm:spPr/>
      <dgm:t>
        <a:bodyPr/>
        <a:lstStyle/>
        <a:p>
          <a:endParaRPr lang="en-US"/>
        </a:p>
      </dgm:t>
    </dgm:pt>
    <dgm:pt modelId="{1DE65750-DDE5-42F0-8949-60560AC1AE23}" type="pres">
      <dgm:prSet presAssocID="{F262B367-7A41-4632-BD91-3781BF7CC7DC}" presName="descendantText" presStyleLbl="alignAccFollowNode1" presStyleIdx="1" presStyleCnt="3">
        <dgm:presLayoutVars>
          <dgm:bulletEnabled val="1"/>
        </dgm:presLayoutVars>
      </dgm:prSet>
      <dgm:spPr/>
      <dgm:t>
        <a:bodyPr/>
        <a:lstStyle/>
        <a:p>
          <a:endParaRPr lang="en-US"/>
        </a:p>
      </dgm:t>
    </dgm:pt>
    <dgm:pt modelId="{B72F1DC3-C25B-433C-A7CB-A91167179132}" type="pres">
      <dgm:prSet presAssocID="{BD2B667E-916A-461B-88C3-8EBFC76CDD31}" presName="sp" presStyleCnt="0"/>
      <dgm:spPr/>
    </dgm:pt>
    <dgm:pt modelId="{324B200B-1A38-46F2-A594-2CB1D07203C4}" type="pres">
      <dgm:prSet presAssocID="{FC30B9B8-E0D3-4529-BCC0-15CC7AFD13AC}" presName="linNode" presStyleCnt="0"/>
      <dgm:spPr/>
    </dgm:pt>
    <dgm:pt modelId="{C34A2E0D-8D1A-40D7-B44F-A5960F55BA84}" type="pres">
      <dgm:prSet presAssocID="{FC30B9B8-E0D3-4529-BCC0-15CC7AFD13AC}" presName="parentText" presStyleLbl="node1" presStyleIdx="2" presStyleCnt="3">
        <dgm:presLayoutVars>
          <dgm:chMax val="1"/>
          <dgm:bulletEnabled val="1"/>
        </dgm:presLayoutVars>
      </dgm:prSet>
      <dgm:spPr/>
      <dgm:t>
        <a:bodyPr/>
        <a:lstStyle/>
        <a:p>
          <a:endParaRPr lang="en-US"/>
        </a:p>
      </dgm:t>
    </dgm:pt>
    <dgm:pt modelId="{B85206EC-C681-43FF-AE9D-730924EDF149}" type="pres">
      <dgm:prSet presAssocID="{FC30B9B8-E0D3-4529-BCC0-15CC7AFD13AC}" presName="descendantText" presStyleLbl="alignAccFollowNode1" presStyleIdx="2" presStyleCnt="3">
        <dgm:presLayoutVars>
          <dgm:bulletEnabled val="1"/>
        </dgm:presLayoutVars>
      </dgm:prSet>
      <dgm:spPr/>
      <dgm:t>
        <a:bodyPr/>
        <a:lstStyle/>
        <a:p>
          <a:endParaRPr lang="en-US"/>
        </a:p>
      </dgm:t>
    </dgm:pt>
  </dgm:ptLst>
  <dgm:cxnLst>
    <dgm:cxn modelId="{93BA0E74-807B-B64D-AB26-F39A6AD9AA66}" type="presOf" srcId="{053FFC43-842D-40A7-A3A6-56386D67FF72}" destId="{1DE65750-DDE5-42F0-8949-60560AC1AE23}" srcOrd="0" destOrd="1" presId="urn:microsoft.com/office/officeart/2005/8/layout/vList5"/>
    <dgm:cxn modelId="{52A28A4B-BA6C-1A4E-BE07-B5EC794ED891}" type="presOf" srcId="{FC30B9B8-E0D3-4529-BCC0-15CC7AFD13AC}" destId="{C34A2E0D-8D1A-40D7-B44F-A5960F55BA84}" srcOrd="0" destOrd="0" presId="urn:microsoft.com/office/officeart/2005/8/layout/vList5"/>
    <dgm:cxn modelId="{2271527A-2460-CA45-8290-33852CF09E6E}" type="presOf" srcId="{63C43BB6-F3BF-4060-A7D5-CA189E954358}" destId="{638AA050-13BB-43CF-869E-972E8828703B}" srcOrd="0" destOrd="0" presId="urn:microsoft.com/office/officeart/2005/8/layout/vList5"/>
    <dgm:cxn modelId="{661E3A06-DB76-4E60-87EC-53FF0B1F72CA}" srcId="{FC30B9B8-E0D3-4529-BCC0-15CC7AFD13AC}" destId="{22B8F840-5BCD-403E-9A7D-175FC6E42348}" srcOrd="1" destOrd="0" parTransId="{F9A10684-7FB2-44A7-A726-9AF8951A516F}" sibTransId="{EE66D8B3-AB16-429F-8F8A-842B591C2F60}"/>
    <dgm:cxn modelId="{65308C5B-D48D-4C60-B1ED-C062C2B86E0A}" srcId="{F262B367-7A41-4632-BD91-3781BF7CC7DC}" destId="{CC811D0A-4091-4335-8ED7-EC87DF5673EE}" srcOrd="0" destOrd="0" parTransId="{2F72D02A-241E-4923-B6E1-16B7071FFE8B}" sibTransId="{0DE8087E-DDA5-4199-B884-3E9618258697}"/>
    <dgm:cxn modelId="{D875EB16-2713-424E-8B78-EA66A229EEFB}" type="presOf" srcId="{806E672A-0C42-49FB-8278-FC3707F2F803}" destId="{4CF6E017-1AFD-4062-AEF9-A762B937B4A9}" srcOrd="0" destOrd="0" presId="urn:microsoft.com/office/officeart/2005/8/layout/vList5"/>
    <dgm:cxn modelId="{0F264A81-A7C0-B943-9A2D-8CAA33447B4C}" type="presOf" srcId="{46AE03CC-0185-455E-B731-7436EEEC8F8C}" destId="{638AA050-13BB-43CF-869E-972E8828703B}" srcOrd="0" destOrd="1" presId="urn:microsoft.com/office/officeart/2005/8/layout/vList5"/>
    <dgm:cxn modelId="{9859D22F-FAD9-4822-9EFD-8C16B1A6915D}" srcId="{59E4C7A6-3024-407F-8320-E9D544BE9FB9}" destId="{46AE03CC-0185-455E-B731-7436EEEC8F8C}" srcOrd="1" destOrd="0" parTransId="{55E20B11-0E4E-45B7-B369-5E5814F1353F}" sibTransId="{00076C22-ABD1-4B4E-B5C8-ABB6993F8957}"/>
    <dgm:cxn modelId="{DA17C553-9AEE-46FF-BC49-7BA5B369B929}" srcId="{806E672A-0C42-49FB-8278-FC3707F2F803}" destId="{59E4C7A6-3024-407F-8320-E9D544BE9FB9}" srcOrd="0" destOrd="0" parTransId="{B072A4BB-1131-4C98-829C-97FC2C6D95B9}" sibTransId="{130B1441-6FF4-49EE-8598-74ECCD1D25BF}"/>
    <dgm:cxn modelId="{BB48BF91-D008-F944-ADCD-7CF5C37293FC}" type="presOf" srcId="{CC811D0A-4091-4335-8ED7-EC87DF5673EE}" destId="{1DE65750-DDE5-42F0-8949-60560AC1AE23}" srcOrd="0" destOrd="0" presId="urn:microsoft.com/office/officeart/2005/8/layout/vList5"/>
    <dgm:cxn modelId="{A2152335-A1A7-7942-800C-0FAF94D3F477}" type="presOf" srcId="{22B8F840-5BCD-403E-9A7D-175FC6E42348}" destId="{B85206EC-C681-43FF-AE9D-730924EDF149}" srcOrd="0" destOrd="1" presId="urn:microsoft.com/office/officeart/2005/8/layout/vList5"/>
    <dgm:cxn modelId="{C8559675-3635-4546-B0E4-3785DC0E6265}" type="presOf" srcId="{005D9FC9-8532-4E6F-BE1D-DFDC7F0A6B23}" destId="{B85206EC-C681-43FF-AE9D-730924EDF149}" srcOrd="0" destOrd="0" presId="urn:microsoft.com/office/officeart/2005/8/layout/vList5"/>
    <dgm:cxn modelId="{495C4575-F425-42A2-AA1C-F7B2094F8006}" srcId="{F262B367-7A41-4632-BD91-3781BF7CC7DC}" destId="{053FFC43-842D-40A7-A3A6-56386D67FF72}" srcOrd="1" destOrd="0" parTransId="{7EA24496-FD48-4B51-8886-A6BD7FC4CF37}" sibTransId="{FDEAC663-51C8-4F2A-8D2C-98A5663C23E6}"/>
    <dgm:cxn modelId="{7A97DA0E-E200-4772-BDFB-E4DF00AFBEC9}" srcId="{806E672A-0C42-49FB-8278-FC3707F2F803}" destId="{FC30B9B8-E0D3-4529-BCC0-15CC7AFD13AC}" srcOrd="2" destOrd="0" parTransId="{1EF5E74C-3049-4DC8-B639-7B25B9838E71}" sibTransId="{6EE07162-5872-45A6-BA15-2BCCF418CD7B}"/>
    <dgm:cxn modelId="{848D1128-2BA9-4E3A-82FB-9ADAF087CEFE}" srcId="{59E4C7A6-3024-407F-8320-E9D544BE9FB9}" destId="{63C43BB6-F3BF-4060-A7D5-CA189E954358}" srcOrd="0" destOrd="0" parTransId="{F0AC2829-23FB-4877-AA84-C5C0B07DF080}" sibTransId="{D272F14B-C8C3-4752-8C09-5CD7875F33F0}"/>
    <dgm:cxn modelId="{91E5CBD1-2C92-5845-9CDA-856D79E6BF90}" type="presOf" srcId="{59E4C7A6-3024-407F-8320-E9D544BE9FB9}" destId="{01B8C989-4BB4-40DB-938D-2E0F24BFDA46}" srcOrd="0" destOrd="0" presId="urn:microsoft.com/office/officeart/2005/8/layout/vList5"/>
    <dgm:cxn modelId="{1796667E-EB93-4206-8EE7-105C4871285B}" srcId="{FC30B9B8-E0D3-4529-BCC0-15CC7AFD13AC}" destId="{005D9FC9-8532-4E6F-BE1D-DFDC7F0A6B23}" srcOrd="0" destOrd="0" parTransId="{A0A5BA5C-396A-4EB9-8B8B-8F749393E911}" sibTransId="{012A0F81-FA35-45DE-96EC-DE5866C42311}"/>
    <dgm:cxn modelId="{76F322FB-7F48-4A84-8D01-626F0316EB6B}" srcId="{806E672A-0C42-49FB-8278-FC3707F2F803}" destId="{F262B367-7A41-4632-BD91-3781BF7CC7DC}" srcOrd="1" destOrd="0" parTransId="{4C449331-2B5D-4C68-84A9-EBA364085BCA}" sibTransId="{BD2B667E-916A-461B-88C3-8EBFC76CDD31}"/>
    <dgm:cxn modelId="{587894DA-E345-1146-942A-B828C85E596E}" type="presOf" srcId="{F262B367-7A41-4632-BD91-3781BF7CC7DC}" destId="{033068DC-7A25-4048-9E78-118026492024}" srcOrd="0" destOrd="0" presId="urn:microsoft.com/office/officeart/2005/8/layout/vList5"/>
    <dgm:cxn modelId="{FA92ECF0-45B8-0946-B157-0E93A9E5AA15}" type="presParOf" srcId="{4CF6E017-1AFD-4062-AEF9-A762B937B4A9}" destId="{110FA340-9F7C-49F9-BD1F-5FB0AED1746D}" srcOrd="0" destOrd="0" presId="urn:microsoft.com/office/officeart/2005/8/layout/vList5"/>
    <dgm:cxn modelId="{DC181B00-4555-2343-959A-785947462715}" type="presParOf" srcId="{110FA340-9F7C-49F9-BD1F-5FB0AED1746D}" destId="{01B8C989-4BB4-40DB-938D-2E0F24BFDA46}" srcOrd="0" destOrd="0" presId="urn:microsoft.com/office/officeart/2005/8/layout/vList5"/>
    <dgm:cxn modelId="{D61A8777-FB81-2042-AB1B-827C3F377E29}" type="presParOf" srcId="{110FA340-9F7C-49F9-BD1F-5FB0AED1746D}" destId="{638AA050-13BB-43CF-869E-972E8828703B}" srcOrd="1" destOrd="0" presId="urn:microsoft.com/office/officeart/2005/8/layout/vList5"/>
    <dgm:cxn modelId="{18AC209B-AED6-3441-AA9D-A5ABFC68228B}" type="presParOf" srcId="{4CF6E017-1AFD-4062-AEF9-A762B937B4A9}" destId="{A479259C-2C58-4A57-8AED-7F6F2EED0017}" srcOrd="1" destOrd="0" presId="urn:microsoft.com/office/officeart/2005/8/layout/vList5"/>
    <dgm:cxn modelId="{DA34437E-826D-9849-B298-3BAB5604CD44}" type="presParOf" srcId="{4CF6E017-1AFD-4062-AEF9-A762B937B4A9}" destId="{8ADED18D-C640-4C8F-A3E2-69589C82A554}" srcOrd="2" destOrd="0" presId="urn:microsoft.com/office/officeart/2005/8/layout/vList5"/>
    <dgm:cxn modelId="{B07C2FB5-69C3-7149-B273-908E2D262FEC}" type="presParOf" srcId="{8ADED18D-C640-4C8F-A3E2-69589C82A554}" destId="{033068DC-7A25-4048-9E78-118026492024}" srcOrd="0" destOrd="0" presId="urn:microsoft.com/office/officeart/2005/8/layout/vList5"/>
    <dgm:cxn modelId="{CBB4980C-BA40-814A-B9A9-D97FA9AC7709}" type="presParOf" srcId="{8ADED18D-C640-4C8F-A3E2-69589C82A554}" destId="{1DE65750-DDE5-42F0-8949-60560AC1AE23}" srcOrd="1" destOrd="0" presId="urn:microsoft.com/office/officeart/2005/8/layout/vList5"/>
    <dgm:cxn modelId="{B8069BEB-84A4-0445-98EF-FE516DE592DA}" type="presParOf" srcId="{4CF6E017-1AFD-4062-AEF9-A762B937B4A9}" destId="{B72F1DC3-C25B-433C-A7CB-A91167179132}" srcOrd="3" destOrd="0" presId="urn:microsoft.com/office/officeart/2005/8/layout/vList5"/>
    <dgm:cxn modelId="{0ED8E950-D00C-624F-861C-66BF00BDA14D}" type="presParOf" srcId="{4CF6E017-1AFD-4062-AEF9-A762B937B4A9}" destId="{324B200B-1A38-46F2-A594-2CB1D07203C4}" srcOrd="4" destOrd="0" presId="urn:microsoft.com/office/officeart/2005/8/layout/vList5"/>
    <dgm:cxn modelId="{286353EE-070E-3B42-890C-C245E0C77A20}" type="presParOf" srcId="{324B200B-1A38-46F2-A594-2CB1D07203C4}" destId="{C34A2E0D-8D1A-40D7-B44F-A5960F55BA84}" srcOrd="0" destOrd="0" presId="urn:microsoft.com/office/officeart/2005/8/layout/vList5"/>
    <dgm:cxn modelId="{2C55D087-4611-4C41-A438-93CA9CCC9531}" type="presParOf" srcId="{324B200B-1A38-46F2-A594-2CB1D07203C4}" destId="{B85206EC-C681-43FF-AE9D-730924EDF14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A6FB9D-B03A-476F-9AE8-75C1D0A4C34F}" type="doc">
      <dgm:prSet loTypeId="urn:microsoft.com/office/officeart/2005/8/layout/default#1" loCatId="list" qsTypeId="urn:microsoft.com/office/officeart/2005/8/quickstyle/simple3" qsCatId="simple" csTypeId="urn:microsoft.com/office/officeart/2005/8/colors/accent1_2" csCatId="accent1" phldr="1"/>
      <dgm:spPr/>
      <dgm:t>
        <a:bodyPr/>
        <a:lstStyle/>
        <a:p>
          <a:endParaRPr lang="en-US"/>
        </a:p>
      </dgm:t>
    </dgm:pt>
    <dgm:pt modelId="{53154F8A-72FE-4273-A46F-B27A774AB198}">
      <dgm:prSet phldrT="[Text]"/>
      <dgm:spPr/>
      <dgm:t>
        <a:bodyPr/>
        <a:lstStyle/>
        <a:p>
          <a:r>
            <a:rPr lang="en-US" b="1" dirty="0" smtClean="0"/>
            <a:t>Undershot Customers</a:t>
          </a:r>
        </a:p>
      </dgm:t>
    </dgm:pt>
    <dgm:pt modelId="{C35C6368-E916-48CD-A610-EE4011989215}" type="parTrans" cxnId="{ED4CD967-B3E8-4D56-8D77-38ECDE0D7DE0}">
      <dgm:prSet/>
      <dgm:spPr/>
      <dgm:t>
        <a:bodyPr/>
        <a:lstStyle/>
        <a:p>
          <a:endParaRPr lang="en-US"/>
        </a:p>
      </dgm:t>
    </dgm:pt>
    <dgm:pt modelId="{A901D3BE-F36C-4EED-B043-74AA51A8E51A}" type="sibTrans" cxnId="{ED4CD967-B3E8-4D56-8D77-38ECDE0D7DE0}">
      <dgm:prSet/>
      <dgm:spPr/>
      <dgm:t>
        <a:bodyPr/>
        <a:lstStyle/>
        <a:p>
          <a:endParaRPr lang="en-US"/>
        </a:p>
      </dgm:t>
    </dgm:pt>
    <dgm:pt modelId="{B2DABFB8-53DC-4898-A90E-2ACDE2F2316A}">
      <dgm:prSet phldrT="[Text]"/>
      <dgm:spPr/>
      <dgm:t>
        <a:bodyPr/>
        <a:lstStyle/>
        <a:p>
          <a:r>
            <a:rPr lang="en-US" b="1" dirty="0" smtClean="0"/>
            <a:t>Overshot Customers</a:t>
          </a:r>
          <a:endParaRPr lang="en-US" b="1" dirty="0"/>
        </a:p>
      </dgm:t>
    </dgm:pt>
    <dgm:pt modelId="{9ED58849-C7C9-437B-93FE-3C11929E1E89}" type="parTrans" cxnId="{F0CCEEC3-FC99-4972-909B-694A025E85F2}">
      <dgm:prSet/>
      <dgm:spPr/>
      <dgm:t>
        <a:bodyPr/>
        <a:lstStyle/>
        <a:p>
          <a:endParaRPr lang="en-US"/>
        </a:p>
      </dgm:t>
    </dgm:pt>
    <dgm:pt modelId="{FC27279E-6F65-4CF0-A6F6-2804312AB6F2}" type="sibTrans" cxnId="{F0CCEEC3-FC99-4972-909B-694A025E85F2}">
      <dgm:prSet/>
      <dgm:spPr/>
      <dgm:t>
        <a:bodyPr/>
        <a:lstStyle/>
        <a:p>
          <a:endParaRPr lang="en-US"/>
        </a:p>
      </dgm:t>
    </dgm:pt>
    <dgm:pt modelId="{CBBE61B6-6A28-4939-A8E1-1141BD36CB52}">
      <dgm:prSet phldrT="[Text]"/>
      <dgm:spPr/>
      <dgm:t>
        <a:bodyPr/>
        <a:lstStyle/>
        <a:p>
          <a:r>
            <a:rPr lang="en-US" b="1" dirty="0" smtClean="0"/>
            <a:t>Non Consumers</a:t>
          </a:r>
          <a:endParaRPr lang="en-US" b="1" dirty="0"/>
        </a:p>
      </dgm:t>
    </dgm:pt>
    <dgm:pt modelId="{D532D923-7F4F-4842-9E1B-6189EBA35131}" type="parTrans" cxnId="{84323210-0299-4B49-8726-96FCCA9960C5}">
      <dgm:prSet/>
      <dgm:spPr/>
      <dgm:t>
        <a:bodyPr/>
        <a:lstStyle/>
        <a:p>
          <a:endParaRPr lang="en-US"/>
        </a:p>
      </dgm:t>
    </dgm:pt>
    <dgm:pt modelId="{0BC02BD3-D824-4718-BC9F-6031D4702AA2}" type="sibTrans" cxnId="{84323210-0299-4B49-8726-96FCCA9960C5}">
      <dgm:prSet/>
      <dgm:spPr/>
      <dgm:t>
        <a:bodyPr/>
        <a:lstStyle/>
        <a:p>
          <a:endParaRPr lang="en-US"/>
        </a:p>
      </dgm:t>
    </dgm:pt>
    <dgm:pt modelId="{E2B64338-543D-4328-AE2A-7BB302980FB3}">
      <dgm:prSet phldrT="[Text]"/>
      <dgm:spPr/>
      <dgm:t>
        <a:bodyPr/>
        <a:lstStyle/>
        <a:p>
          <a:r>
            <a:rPr lang="en-US" b="1" dirty="0" smtClean="0"/>
            <a:t>Nonmarket Contexts</a:t>
          </a:r>
          <a:endParaRPr lang="en-US" b="1" dirty="0"/>
        </a:p>
      </dgm:t>
    </dgm:pt>
    <dgm:pt modelId="{0B16C0B5-131C-4878-B715-65817B3252C7}" type="parTrans" cxnId="{35A292E7-1077-4F11-AFF6-D53184BD050C}">
      <dgm:prSet/>
      <dgm:spPr/>
      <dgm:t>
        <a:bodyPr/>
        <a:lstStyle/>
        <a:p>
          <a:endParaRPr lang="en-US"/>
        </a:p>
      </dgm:t>
    </dgm:pt>
    <dgm:pt modelId="{7C37962F-208B-497E-93C1-42DA733AD81E}" type="sibTrans" cxnId="{35A292E7-1077-4F11-AFF6-D53184BD050C}">
      <dgm:prSet/>
      <dgm:spPr/>
      <dgm:t>
        <a:bodyPr/>
        <a:lstStyle/>
        <a:p>
          <a:endParaRPr lang="en-US"/>
        </a:p>
      </dgm:t>
    </dgm:pt>
    <dgm:pt modelId="{9B23A717-0D46-41FE-9410-216F67FE8BC6}">
      <dgm:prSet phldrT="[Text]"/>
      <dgm:spPr/>
      <dgm:t>
        <a:bodyPr/>
        <a:lstStyle/>
        <a:p>
          <a:r>
            <a:rPr lang="en-US" dirty="0" smtClean="0"/>
            <a:t>When companies are filling up-market need</a:t>
          </a:r>
          <a:endParaRPr lang="en-US" dirty="0"/>
        </a:p>
      </dgm:t>
    </dgm:pt>
    <dgm:pt modelId="{ED2743CA-2DBF-49E2-A7A4-CFF875EB0337}" type="parTrans" cxnId="{339CAF9B-A0F7-4097-9466-E34ACFA479CE}">
      <dgm:prSet/>
      <dgm:spPr/>
      <dgm:t>
        <a:bodyPr/>
        <a:lstStyle/>
        <a:p>
          <a:endParaRPr lang="en-US"/>
        </a:p>
      </dgm:t>
    </dgm:pt>
    <dgm:pt modelId="{6AC7E839-736A-421E-9E61-E9182D8B8DFA}" type="sibTrans" cxnId="{339CAF9B-A0F7-4097-9466-E34ACFA479CE}">
      <dgm:prSet/>
      <dgm:spPr/>
      <dgm:t>
        <a:bodyPr/>
        <a:lstStyle/>
        <a:p>
          <a:endParaRPr lang="en-US"/>
        </a:p>
      </dgm:t>
    </dgm:pt>
    <dgm:pt modelId="{AD998729-2638-4A2F-A68A-2F6CEB7D650F}">
      <dgm:prSet phldrT="[Text]"/>
      <dgm:spPr/>
      <dgm:t>
        <a:bodyPr/>
        <a:lstStyle/>
        <a:p>
          <a:r>
            <a:rPr lang="en-US" dirty="0" smtClean="0"/>
            <a:t>When companies are filling down-market need</a:t>
          </a:r>
          <a:endParaRPr lang="en-US" dirty="0"/>
        </a:p>
      </dgm:t>
    </dgm:pt>
    <dgm:pt modelId="{9B90F40F-2BB6-4F91-8ACF-15E94E54AFD8}" type="parTrans" cxnId="{E4C0ABAB-977E-47A1-8553-3472354D0529}">
      <dgm:prSet/>
      <dgm:spPr/>
      <dgm:t>
        <a:bodyPr/>
        <a:lstStyle/>
        <a:p>
          <a:endParaRPr lang="en-US"/>
        </a:p>
      </dgm:t>
    </dgm:pt>
    <dgm:pt modelId="{D133DF38-134E-4ED0-9A58-52C5FD411BA6}" type="sibTrans" cxnId="{E4C0ABAB-977E-47A1-8553-3472354D0529}">
      <dgm:prSet/>
      <dgm:spPr/>
      <dgm:t>
        <a:bodyPr/>
        <a:lstStyle/>
        <a:p>
          <a:endParaRPr lang="en-US"/>
        </a:p>
      </dgm:t>
    </dgm:pt>
    <dgm:pt modelId="{42840EF5-EA14-4619-A45E-D99129BAF0BE}">
      <dgm:prSet phldrT="[Text]"/>
      <dgm:spPr/>
      <dgm:t>
        <a:bodyPr/>
        <a:lstStyle/>
        <a:p>
          <a:r>
            <a:rPr lang="en-US" dirty="0" smtClean="0"/>
            <a:t>When new markets are being created</a:t>
          </a:r>
          <a:endParaRPr lang="en-US" dirty="0"/>
        </a:p>
      </dgm:t>
    </dgm:pt>
    <dgm:pt modelId="{2BAFEC9F-341E-450B-81ED-F5C126E6223C}" type="parTrans" cxnId="{14BA51E2-8058-483E-A8DD-7EE398873E68}">
      <dgm:prSet/>
      <dgm:spPr/>
      <dgm:t>
        <a:bodyPr/>
        <a:lstStyle/>
        <a:p>
          <a:endParaRPr lang="en-US"/>
        </a:p>
      </dgm:t>
    </dgm:pt>
    <dgm:pt modelId="{A3FEAC55-54CF-4DF2-84AD-62C62261351A}" type="sibTrans" cxnId="{14BA51E2-8058-483E-A8DD-7EE398873E68}">
      <dgm:prSet/>
      <dgm:spPr/>
      <dgm:t>
        <a:bodyPr/>
        <a:lstStyle/>
        <a:p>
          <a:endParaRPr lang="en-US"/>
        </a:p>
      </dgm:t>
    </dgm:pt>
    <dgm:pt modelId="{723063F8-3FC4-4DD3-9772-8C1E517E0998}">
      <dgm:prSet/>
      <dgm:spPr/>
      <dgm:t>
        <a:bodyPr/>
        <a:lstStyle/>
        <a:p>
          <a:r>
            <a:rPr lang="en-US" dirty="0" smtClean="0"/>
            <a:t>Barriers to innovation are changing</a:t>
          </a:r>
          <a:endParaRPr lang="en-US" dirty="0"/>
        </a:p>
      </dgm:t>
    </dgm:pt>
    <dgm:pt modelId="{DC221402-B1F3-477E-A980-3F3C621E99DA}" type="parTrans" cxnId="{83E63FF9-EAE5-428D-817B-75EEC440F131}">
      <dgm:prSet/>
      <dgm:spPr/>
      <dgm:t>
        <a:bodyPr/>
        <a:lstStyle/>
        <a:p>
          <a:endParaRPr lang="en-US"/>
        </a:p>
      </dgm:t>
    </dgm:pt>
    <dgm:pt modelId="{DCC721AC-1F0B-46C7-8626-2EAFA0AEA0D5}" type="sibTrans" cxnId="{83E63FF9-EAE5-428D-817B-75EEC440F131}">
      <dgm:prSet/>
      <dgm:spPr/>
      <dgm:t>
        <a:bodyPr/>
        <a:lstStyle/>
        <a:p>
          <a:endParaRPr lang="en-US"/>
        </a:p>
      </dgm:t>
    </dgm:pt>
    <dgm:pt modelId="{9571CD23-5169-4FD9-9B34-A35C2FD9A486}">
      <dgm:prSet/>
      <dgm:spPr/>
      <dgm:t>
        <a:bodyPr/>
        <a:lstStyle/>
        <a:p>
          <a:r>
            <a:rPr lang="en-US" dirty="0" smtClean="0"/>
            <a:t>i.e., Government regulation</a:t>
          </a:r>
          <a:endParaRPr lang="en-US" dirty="0"/>
        </a:p>
      </dgm:t>
    </dgm:pt>
    <dgm:pt modelId="{98ECBD35-C8D4-44B4-B1E1-188574E894E0}" type="parTrans" cxnId="{D1659537-9D1F-4939-B92E-D5C9F775E599}">
      <dgm:prSet/>
      <dgm:spPr/>
      <dgm:t>
        <a:bodyPr/>
        <a:lstStyle/>
        <a:p>
          <a:endParaRPr lang="en-US"/>
        </a:p>
      </dgm:t>
    </dgm:pt>
    <dgm:pt modelId="{B3010D5B-B481-4133-AA19-082E61BE7107}" type="sibTrans" cxnId="{D1659537-9D1F-4939-B92E-D5C9F775E599}">
      <dgm:prSet/>
      <dgm:spPr/>
      <dgm:t>
        <a:bodyPr/>
        <a:lstStyle/>
        <a:p>
          <a:endParaRPr lang="en-US"/>
        </a:p>
      </dgm:t>
    </dgm:pt>
    <dgm:pt modelId="{402ACE76-4944-4DDB-BBF9-43D668D994D6}">
      <dgm:prSet phldrT="[Text]"/>
      <dgm:spPr/>
      <dgm:t>
        <a:bodyPr/>
        <a:lstStyle/>
        <a:p>
          <a:r>
            <a:rPr lang="en-US" dirty="0" smtClean="0"/>
            <a:t>i.e., Facebook, </a:t>
          </a:r>
          <a:r>
            <a:rPr lang="en-US" dirty="0" err="1" smtClean="0"/>
            <a:t>iPad</a:t>
          </a:r>
          <a:endParaRPr lang="en-US" dirty="0"/>
        </a:p>
      </dgm:t>
    </dgm:pt>
    <dgm:pt modelId="{E94E8858-D0CA-4DD3-8962-A492ED754326}" type="parTrans" cxnId="{80931E12-EEEA-4B56-99CE-06330DA5F96D}">
      <dgm:prSet/>
      <dgm:spPr/>
      <dgm:t>
        <a:bodyPr/>
        <a:lstStyle/>
        <a:p>
          <a:endParaRPr lang="en-US"/>
        </a:p>
      </dgm:t>
    </dgm:pt>
    <dgm:pt modelId="{3C6ED70A-9093-4BB6-8466-49F3E377F821}" type="sibTrans" cxnId="{80931E12-EEEA-4B56-99CE-06330DA5F96D}">
      <dgm:prSet/>
      <dgm:spPr/>
      <dgm:t>
        <a:bodyPr/>
        <a:lstStyle/>
        <a:p>
          <a:endParaRPr lang="en-US"/>
        </a:p>
      </dgm:t>
    </dgm:pt>
    <dgm:pt modelId="{B0A41FCE-F849-478A-B8F5-92B415D27508}">
      <dgm:prSet phldrT="[Text]"/>
      <dgm:spPr/>
      <dgm:t>
        <a:bodyPr/>
        <a:lstStyle/>
        <a:p>
          <a:r>
            <a:rPr lang="en-US" dirty="0" smtClean="0"/>
            <a:t>i.e., Netbooks, Kindle Fire </a:t>
          </a:r>
          <a:endParaRPr lang="en-US" dirty="0"/>
        </a:p>
      </dgm:t>
    </dgm:pt>
    <dgm:pt modelId="{D4F59B77-C987-4961-961D-9AE3A9F569B3}" type="parTrans" cxnId="{B735E958-66C7-4CBF-B8E9-13702684D1B1}">
      <dgm:prSet/>
      <dgm:spPr/>
      <dgm:t>
        <a:bodyPr/>
        <a:lstStyle/>
        <a:p>
          <a:endParaRPr lang="en-US"/>
        </a:p>
      </dgm:t>
    </dgm:pt>
    <dgm:pt modelId="{1FF90ADE-A2D1-4949-AE91-7182FB6BACB2}" type="sibTrans" cxnId="{B735E958-66C7-4CBF-B8E9-13702684D1B1}">
      <dgm:prSet/>
      <dgm:spPr/>
      <dgm:t>
        <a:bodyPr/>
        <a:lstStyle/>
        <a:p>
          <a:endParaRPr lang="en-US"/>
        </a:p>
      </dgm:t>
    </dgm:pt>
    <dgm:pt modelId="{94FEFF9B-8520-43FE-9944-1CFE40CB685E}">
      <dgm:prSet phldrT="[Text]"/>
      <dgm:spPr/>
      <dgm:t>
        <a:bodyPr/>
        <a:lstStyle/>
        <a:p>
          <a:r>
            <a:rPr lang="en-US" dirty="0" smtClean="0"/>
            <a:t>i.e., new data analytics software to handle “big data”</a:t>
          </a:r>
          <a:endParaRPr lang="en-US" dirty="0"/>
        </a:p>
      </dgm:t>
    </dgm:pt>
    <dgm:pt modelId="{2DBE4BA5-3646-45D1-9BD6-C41DA8AB4FCA}" type="sibTrans" cxnId="{F784E0C5-0382-4614-ADC7-BD3BEE277DB2}">
      <dgm:prSet/>
      <dgm:spPr/>
      <dgm:t>
        <a:bodyPr/>
        <a:lstStyle/>
        <a:p>
          <a:endParaRPr lang="en-US"/>
        </a:p>
      </dgm:t>
    </dgm:pt>
    <dgm:pt modelId="{7BE98973-E3B8-4836-AB25-2C1E8E82D525}" type="parTrans" cxnId="{F784E0C5-0382-4614-ADC7-BD3BEE277DB2}">
      <dgm:prSet/>
      <dgm:spPr/>
      <dgm:t>
        <a:bodyPr/>
        <a:lstStyle/>
        <a:p>
          <a:endParaRPr lang="en-US"/>
        </a:p>
      </dgm:t>
    </dgm:pt>
    <dgm:pt modelId="{83AFF5AC-9E9B-4385-B09D-33C410A79D50}" type="pres">
      <dgm:prSet presAssocID="{1FA6FB9D-B03A-476F-9AE8-75C1D0A4C34F}" presName="diagram" presStyleCnt="0">
        <dgm:presLayoutVars>
          <dgm:dir/>
          <dgm:resizeHandles val="exact"/>
        </dgm:presLayoutVars>
      </dgm:prSet>
      <dgm:spPr/>
      <dgm:t>
        <a:bodyPr/>
        <a:lstStyle/>
        <a:p>
          <a:endParaRPr lang="en-US"/>
        </a:p>
      </dgm:t>
    </dgm:pt>
    <dgm:pt modelId="{E69E4A67-F729-4991-BF82-71EBEE76F6A1}" type="pres">
      <dgm:prSet presAssocID="{53154F8A-72FE-4273-A46F-B27A774AB198}" presName="node" presStyleLbl="node1" presStyleIdx="0" presStyleCnt="4">
        <dgm:presLayoutVars>
          <dgm:bulletEnabled val="1"/>
        </dgm:presLayoutVars>
      </dgm:prSet>
      <dgm:spPr/>
      <dgm:t>
        <a:bodyPr/>
        <a:lstStyle/>
        <a:p>
          <a:endParaRPr lang="en-US"/>
        </a:p>
      </dgm:t>
    </dgm:pt>
    <dgm:pt modelId="{4CF70A81-2193-4E7A-8E85-4CF88BBE002E}" type="pres">
      <dgm:prSet presAssocID="{A901D3BE-F36C-4EED-B043-74AA51A8E51A}" presName="sibTrans" presStyleCnt="0"/>
      <dgm:spPr/>
    </dgm:pt>
    <dgm:pt modelId="{299D023A-8920-4542-8A32-D2A0C913591B}" type="pres">
      <dgm:prSet presAssocID="{B2DABFB8-53DC-4898-A90E-2ACDE2F2316A}" presName="node" presStyleLbl="node1" presStyleIdx="1" presStyleCnt="4">
        <dgm:presLayoutVars>
          <dgm:bulletEnabled val="1"/>
        </dgm:presLayoutVars>
      </dgm:prSet>
      <dgm:spPr/>
      <dgm:t>
        <a:bodyPr/>
        <a:lstStyle/>
        <a:p>
          <a:endParaRPr lang="en-US"/>
        </a:p>
      </dgm:t>
    </dgm:pt>
    <dgm:pt modelId="{BE044369-49F6-4BC2-B41A-8E404C96384B}" type="pres">
      <dgm:prSet presAssocID="{FC27279E-6F65-4CF0-A6F6-2804312AB6F2}" presName="sibTrans" presStyleCnt="0"/>
      <dgm:spPr/>
    </dgm:pt>
    <dgm:pt modelId="{3A3CE30A-4220-4606-9D3B-48E265875582}" type="pres">
      <dgm:prSet presAssocID="{CBBE61B6-6A28-4939-A8E1-1141BD36CB52}" presName="node" presStyleLbl="node1" presStyleIdx="2" presStyleCnt="4">
        <dgm:presLayoutVars>
          <dgm:bulletEnabled val="1"/>
        </dgm:presLayoutVars>
      </dgm:prSet>
      <dgm:spPr/>
      <dgm:t>
        <a:bodyPr/>
        <a:lstStyle/>
        <a:p>
          <a:endParaRPr lang="en-US"/>
        </a:p>
      </dgm:t>
    </dgm:pt>
    <dgm:pt modelId="{B50E5B1A-F186-4F00-A9EC-DBB40BEA89B6}" type="pres">
      <dgm:prSet presAssocID="{0BC02BD3-D824-4718-BC9F-6031D4702AA2}" presName="sibTrans" presStyleCnt="0"/>
      <dgm:spPr/>
    </dgm:pt>
    <dgm:pt modelId="{8A21E166-8195-48E6-82B7-71DC85FC9808}" type="pres">
      <dgm:prSet presAssocID="{E2B64338-543D-4328-AE2A-7BB302980FB3}" presName="node" presStyleLbl="node1" presStyleIdx="3" presStyleCnt="4">
        <dgm:presLayoutVars>
          <dgm:bulletEnabled val="1"/>
        </dgm:presLayoutVars>
      </dgm:prSet>
      <dgm:spPr/>
      <dgm:t>
        <a:bodyPr/>
        <a:lstStyle/>
        <a:p>
          <a:endParaRPr lang="en-US"/>
        </a:p>
      </dgm:t>
    </dgm:pt>
  </dgm:ptLst>
  <dgm:cxnLst>
    <dgm:cxn modelId="{F5E0167A-CBE1-0E4F-B6B8-696924A7054F}" type="presOf" srcId="{B2DABFB8-53DC-4898-A90E-2ACDE2F2316A}" destId="{299D023A-8920-4542-8A32-D2A0C913591B}" srcOrd="0" destOrd="0" presId="urn:microsoft.com/office/officeart/2005/8/layout/default#1"/>
    <dgm:cxn modelId="{14BA51E2-8058-483E-A8DD-7EE398873E68}" srcId="{CBBE61B6-6A28-4939-A8E1-1141BD36CB52}" destId="{42840EF5-EA14-4619-A45E-D99129BAF0BE}" srcOrd="0" destOrd="0" parTransId="{2BAFEC9F-341E-450B-81ED-F5C126E6223C}" sibTransId="{A3FEAC55-54CF-4DF2-84AD-62C62261351A}"/>
    <dgm:cxn modelId="{8713C00F-B8B3-324C-AF7D-F09E5BB70DE6}" type="presOf" srcId="{42840EF5-EA14-4619-A45E-D99129BAF0BE}" destId="{3A3CE30A-4220-4606-9D3B-48E265875582}" srcOrd="0" destOrd="1" presId="urn:microsoft.com/office/officeart/2005/8/layout/default#1"/>
    <dgm:cxn modelId="{B735E958-66C7-4CBF-B8E9-13702684D1B1}" srcId="{B2DABFB8-53DC-4898-A90E-2ACDE2F2316A}" destId="{B0A41FCE-F849-478A-B8F5-92B415D27508}" srcOrd="1" destOrd="0" parTransId="{D4F59B77-C987-4961-961D-9AE3A9F569B3}" sibTransId="{1FF90ADE-A2D1-4949-AE91-7182FB6BACB2}"/>
    <dgm:cxn modelId="{2AEC1A33-374E-2F48-BD11-445F9A16F141}" type="presOf" srcId="{402ACE76-4944-4DDB-BBF9-43D668D994D6}" destId="{3A3CE30A-4220-4606-9D3B-48E265875582}" srcOrd="0" destOrd="2" presId="urn:microsoft.com/office/officeart/2005/8/layout/default#1"/>
    <dgm:cxn modelId="{84323210-0299-4B49-8726-96FCCA9960C5}" srcId="{1FA6FB9D-B03A-476F-9AE8-75C1D0A4C34F}" destId="{CBBE61B6-6A28-4939-A8E1-1141BD36CB52}" srcOrd="2" destOrd="0" parTransId="{D532D923-7F4F-4842-9E1B-6189EBA35131}" sibTransId="{0BC02BD3-D824-4718-BC9F-6031D4702AA2}"/>
    <dgm:cxn modelId="{A48AD0C3-8590-EB43-9190-1382A00A3714}" type="presOf" srcId="{CBBE61B6-6A28-4939-A8E1-1141BD36CB52}" destId="{3A3CE30A-4220-4606-9D3B-48E265875582}" srcOrd="0" destOrd="0" presId="urn:microsoft.com/office/officeart/2005/8/layout/default#1"/>
    <dgm:cxn modelId="{ED4CD967-B3E8-4D56-8D77-38ECDE0D7DE0}" srcId="{1FA6FB9D-B03A-476F-9AE8-75C1D0A4C34F}" destId="{53154F8A-72FE-4273-A46F-B27A774AB198}" srcOrd="0" destOrd="0" parTransId="{C35C6368-E916-48CD-A610-EE4011989215}" sibTransId="{A901D3BE-F36C-4EED-B043-74AA51A8E51A}"/>
    <dgm:cxn modelId="{A49EB197-A8CD-D04B-8F12-7D1A9117157F}" type="presOf" srcId="{9571CD23-5169-4FD9-9B34-A35C2FD9A486}" destId="{8A21E166-8195-48E6-82B7-71DC85FC9808}" srcOrd="0" destOrd="2" presId="urn:microsoft.com/office/officeart/2005/8/layout/default#1"/>
    <dgm:cxn modelId="{E4C0ABAB-977E-47A1-8553-3472354D0529}" srcId="{B2DABFB8-53DC-4898-A90E-2ACDE2F2316A}" destId="{AD998729-2638-4A2F-A68A-2F6CEB7D650F}" srcOrd="0" destOrd="0" parTransId="{9B90F40F-2BB6-4F91-8ACF-15E94E54AFD8}" sibTransId="{D133DF38-134E-4ED0-9A58-52C5FD411BA6}"/>
    <dgm:cxn modelId="{F784E0C5-0382-4614-ADC7-BD3BEE277DB2}" srcId="{53154F8A-72FE-4273-A46F-B27A774AB198}" destId="{94FEFF9B-8520-43FE-9944-1CFE40CB685E}" srcOrd="1" destOrd="0" parTransId="{7BE98973-E3B8-4836-AB25-2C1E8E82D525}" sibTransId="{2DBE4BA5-3646-45D1-9BD6-C41DA8AB4FCA}"/>
    <dgm:cxn modelId="{339CAF9B-A0F7-4097-9466-E34ACFA479CE}" srcId="{53154F8A-72FE-4273-A46F-B27A774AB198}" destId="{9B23A717-0D46-41FE-9410-216F67FE8BC6}" srcOrd="0" destOrd="0" parTransId="{ED2743CA-2DBF-49E2-A7A4-CFF875EB0337}" sibTransId="{6AC7E839-736A-421E-9E61-E9182D8B8DFA}"/>
    <dgm:cxn modelId="{E9A571F8-BA2D-874D-B592-017C4D380DAE}" type="presOf" srcId="{723063F8-3FC4-4DD3-9772-8C1E517E0998}" destId="{8A21E166-8195-48E6-82B7-71DC85FC9808}" srcOrd="0" destOrd="1" presId="urn:microsoft.com/office/officeart/2005/8/layout/default#1"/>
    <dgm:cxn modelId="{5A6A953B-E48B-2648-BF0C-D97A1E47CC9A}" type="presOf" srcId="{53154F8A-72FE-4273-A46F-B27A774AB198}" destId="{E69E4A67-F729-4991-BF82-71EBEE76F6A1}" srcOrd="0" destOrd="0" presId="urn:microsoft.com/office/officeart/2005/8/layout/default#1"/>
    <dgm:cxn modelId="{FD5BB26A-77C7-744C-9ECB-3D5615B6BF2B}" type="presOf" srcId="{B0A41FCE-F849-478A-B8F5-92B415D27508}" destId="{299D023A-8920-4542-8A32-D2A0C913591B}" srcOrd="0" destOrd="2" presId="urn:microsoft.com/office/officeart/2005/8/layout/default#1"/>
    <dgm:cxn modelId="{39C614A1-F2A5-F143-AE56-DC7051980574}" type="presOf" srcId="{1FA6FB9D-B03A-476F-9AE8-75C1D0A4C34F}" destId="{83AFF5AC-9E9B-4385-B09D-33C410A79D50}" srcOrd="0" destOrd="0" presId="urn:microsoft.com/office/officeart/2005/8/layout/default#1"/>
    <dgm:cxn modelId="{35A292E7-1077-4F11-AFF6-D53184BD050C}" srcId="{1FA6FB9D-B03A-476F-9AE8-75C1D0A4C34F}" destId="{E2B64338-543D-4328-AE2A-7BB302980FB3}" srcOrd="3" destOrd="0" parTransId="{0B16C0B5-131C-4878-B715-65817B3252C7}" sibTransId="{7C37962F-208B-497E-93C1-42DA733AD81E}"/>
    <dgm:cxn modelId="{F0CCEEC3-FC99-4972-909B-694A025E85F2}" srcId="{1FA6FB9D-B03A-476F-9AE8-75C1D0A4C34F}" destId="{B2DABFB8-53DC-4898-A90E-2ACDE2F2316A}" srcOrd="1" destOrd="0" parTransId="{9ED58849-C7C9-437B-93FE-3C11929E1E89}" sibTransId="{FC27279E-6F65-4CF0-A6F6-2804312AB6F2}"/>
    <dgm:cxn modelId="{DC4CB75D-376C-BB4B-8A6A-19AF9A28DE87}" type="presOf" srcId="{9B23A717-0D46-41FE-9410-216F67FE8BC6}" destId="{E69E4A67-F729-4991-BF82-71EBEE76F6A1}" srcOrd="0" destOrd="1" presId="urn:microsoft.com/office/officeart/2005/8/layout/default#1"/>
    <dgm:cxn modelId="{17C60D37-9786-634D-BF79-8587067F934F}" type="presOf" srcId="{AD998729-2638-4A2F-A68A-2F6CEB7D650F}" destId="{299D023A-8920-4542-8A32-D2A0C913591B}" srcOrd="0" destOrd="1" presId="urn:microsoft.com/office/officeart/2005/8/layout/default#1"/>
    <dgm:cxn modelId="{D1659537-9D1F-4939-B92E-D5C9F775E599}" srcId="{E2B64338-543D-4328-AE2A-7BB302980FB3}" destId="{9571CD23-5169-4FD9-9B34-A35C2FD9A486}" srcOrd="1" destOrd="0" parTransId="{98ECBD35-C8D4-44B4-B1E1-188574E894E0}" sibTransId="{B3010D5B-B481-4133-AA19-082E61BE7107}"/>
    <dgm:cxn modelId="{83E63FF9-EAE5-428D-817B-75EEC440F131}" srcId="{E2B64338-543D-4328-AE2A-7BB302980FB3}" destId="{723063F8-3FC4-4DD3-9772-8C1E517E0998}" srcOrd="0" destOrd="0" parTransId="{DC221402-B1F3-477E-A980-3F3C621E99DA}" sibTransId="{DCC721AC-1F0B-46C7-8626-2EAFA0AEA0D5}"/>
    <dgm:cxn modelId="{80931E12-EEEA-4B56-99CE-06330DA5F96D}" srcId="{CBBE61B6-6A28-4939-A8E1-1141BD36CB52}" destId="{402ACE76-4944-4DDB-BBF9-43D668D994D6}" srcOrd="1" destOrd="0" parTransId="{E94E8858-D0CA-4DD3-8962-A492ED754326}" sibTransId="{3C6ED70A-9093-4BB6-8466-49F3E377F821}"/>
    <dgm:cxn modelId="{7510692F-9660-444E-B51A-73835EBF9646}" type="presOf" srcId="{94FEFF9B-8520-43FE-9944-1CFE40CB685E}" destId="{E69E4A67-F729-4991-BF82-71EBEE76F6A1}" srcOrd="0" destOrd="2" presId="urn:microsoft.com/office/officeart/2005/8/layout/default#1"/>
    <dgm:cxn modelId="{AD3883D8-9E55-9241-A6D2-376EFF906747}" type="presOf" srcId="{E2B64338-543D-4328-AE2A-7BB302980FB3}" destId="{8A21E166-8195-48E6-82B7-71DC85FC9808}" srcOrd="0" destOrd="0" presId="urn:microsoft.com/office/officeart/2005/8/layout/default#1"/>
    <dgm:cxn modelId="{5C39A800-CBD9-BF43-B970-0760799DDAE4}" type="presParOf" srcId="{83AFF5AC-9E9B-4385-B09D-33C410A79D50}" destId="{E69E4A67-F729-4991-BF82-71EBEE76F6A1}" srcOrd="0" destOrd="0" presId="urn:microsoft.com/office/officeart/2005/8/layout/default#1"/>
    <dgm:cxn modelId="{8B56EB8A-2ECD-6842-9A3A-98BE01211439}" type="presParOf" srcId="{83AFF5AC-9E9B-4385-B09D-33C410A79D50}" destId="{4CF70A81-2193-4E7A-8E85-4CF88BBE002E}" srcOrd="1" destOrd="0" presId="urn:microsoft.com/office/officeart/2005/8/layout/default#1"/>
    <dgm:cxn modelId="{93C37FB3-3C83-4D42-925B-385721FCC110}" type="presParOf" srcId="{83AFF5AC-9E9B-4385-B09D-33C410A79D50}" destId="{299D023A-8920-4542-8A32-D2A0C913591B}" srcOrd="2" destOrd="0" presId="urn:microsoft.com/office/officeart/2005/8/layout/default#1"/>
    <dgm:cxn modelId="{17FCA40E-81C0-124D-A866-595A1A9B15AB}" type="presParOf" srcId="{83AFF5AC-9E9B-4385-B09D-33C410A79D50}" destId="{BE044369-49F6-4BC2-B41A-8E404C96384B}" srcOrd="3" destOrd="0" presId="urn:microsoft.com/office/officeart/2005/8/layout/default#1"/>
    <dgm:cxn modelId="{5AD347EF-51DB-F843-B950-3774DC0F3FA5}" type="presParOf" srcId="{83AFF5AC-9E9B-4385-B09D-33C410A79D50}" destId="{3A3CE30A-4220-4606-9D3B-48E265875582}" srcOrd="4" destOrd="0" presId="urn:microsoft.com/office/officeart/2005/8/layout/default#1"/>
    <dgm:cxn modelId="{7A0805B6-E900-974B-9814-56590DA8E5BB}" type="presParOf" srcId="{83AFF5AC-9E9B-4385-B09D-33C410A79D50}" destId="{B50E5B1A-F186-4F00-A9EC-DBB40BEA89B6}" srcOrd="5" destOrd="0" presId="urn:microsoft.com/office/officeart/2005/8/layout/default#1"/>
    <dgm:cxn modelId="{364A5BC8-048B-FE4A-9D32-D08841280DF9}" type="presParOf" srcId="{83AFF5AC-9E9B-4385-B09D-33C410A79D50}" destId="{8A21E166-8195-48E6-82B7-71DC85FC9808}"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FD0AD-0A15-4057-9DDC-0307EBE36687}">
      <dsp:nvSpPr>
        <dsp:cNvPr id="0" name=""/>
        <dsp:cNvSpPr/>
      </dsp:nvSpPr>
      <dsp:spPr>
        <a:xfrm>
          <a:off x="1371" y="539101"/>
          <a:ext cx="1817396" cy="1817396"/>
        </a:xfrm>
        <a:prstGeom prst="ellipse">
          <a:avLst/>
        </a:prstGeom>
        <a:solidFill>
          <a:schemeClr val="bg1">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Your existing position</a:t>
          </a:r>
          <a:endParaRPr lang="en-US" sz="1800" kern="1200" dirty="0"/>
        </a:p>
      </dsp:txBody>
      <dsp:txXfrm>
        <a:off x="267522" y="805252"/>
        <a:ext cx="1285094" cy="1285094"/>
      </dsp:txXfrm>
    </dsp:sp>
    <dsp:sp modelId="{DF84665F-C9B5-4709-89E3-D44E669E11F3}">
      <dsp:nvSpPr>
        <dsp:cNvPr id="0" name=""/>
        <dsp:cNvSpPr/>
      </dsp:nvSpPr>
      <dsp:spPr>
        <a:xfrm>
          <a:off x="1966339" y="920755"/>
          <a:ext cx="1054089" cy="1054089"/>
        </a:xfrm>
        <a:prstGeom prst="mathPlus">
          <a:avLst/>
        </a:prstGeom>
        <a:solidFill>
          <a:schemeClr val="bg1">
            <a:lumMod val="50000"/>
          </a:schemeClr>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106058" y="1323839"/>
        <a:ext cx="774651" cy="247921"/>
      </dsp:txXfrm>
    </dsp:sp>
    <dsp:sp modelId="{80AE2174-A3FC-4C31-A656-77270FA7BD38}">
      <dsp:nvSpPr>
        <dsp:cNvPr id="0" name=""/>
        <dsp:cNvSpPr/>
      </dsp:nvSpPr>
      <dsp:spPr>
        <a:xfrm>
          <a:off x="3168001" y="539101"/>
          <a:ext cx="1817396" cy="1817396"/>
        </a:xfrm>
        <a:prstGeom prst="ellipse">
          <a:avLst/>
        </a:prstGeom>
        <a:solidFill>
          <a:schemeClr val="bg1">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What’s going on in the environment</a:t>
          </a:r>
          <a:endParaRPr lang="en-US" sz="1800" kern="1200" dirty="0"/>
        </a:p>
      </dsp:txBody>
      <dsp:txXfrm>
        <a:off x="3434152" y="805252"/>
        <a:ext cx="1285094" cy="1285094"/>
      </dsp:txXfrm>
    </dsp:sp>
    <dsp:sp modelId="{5EBF1D68-536E-41E3-9D75-CEAF5253AD92}">
      <dsp:nvSpPr>
        <dsp:cNvPr id="0" name=""/>
        <dsp:cNvSpPr/>
      </dsp:nvSpPr>
      <dsp:spPr>
        <a:xfrm>
          <a:off x="5132970" y="920755"/>
          <a:ext cx="1054089" cy="1054089"/>
        </a:xfrm>
        <a:prstGeom prst="mathEqual">
          <a:avLst/>
        </a:prstGeom>
        <a:solidFill>
          <a:schemeClr val="bg1">
            <a:lumMod val="50000"/>
          </a:schemeClr>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272689" y="1137897"/>
        <a:ext cx="774651" cy="619805"/>
      </dsp:txXfrm>
    </dsp:sp>
    <dsp:sp modelId="{70C91854-8D68-498B-A525-86FDA9BEFDC1}">
      <dsp:nvSpPr>
        <dsp:cNvPr id="0" name=""/>
        <dsp:cNvSpPr/>
      </dsp:nvSpPr>
      <dsp:spPr>
        <a:xfrm>
          <a:off x="6334632" y="539101"/>
          <a:ext cx="1817396" cy="1817396"/>
        </a:xfrm>
        <a:prstGeom prst="ellipse">
          <a:avLst/>
        </a:prstGeom>
        <a:solidFill>
          <a:schemeClr val="bg1">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What to do</a:t>
          </a:r>
          <a:endParaRPr lang="en-US" sz="1800" kern="1200" dirty="0"/>
        </a:p>
      </dsp:txBody>
      <dsp:txXfrm>
        <a:off x="6600783" y="805252"/>
        <a:ext cx="1285094" cy="1285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FD03F-3953-48B3-B2DE-E026CDF9CE06}">
      <dsp:nvSpPr>
        <dsp:cNvPr id="0" name=""/>
        <dsp:cNvSpPr/>
      </dsp:nvSpPr>
      <dsp:spPr>
        <a:xfrm>
          <a:off x="-114301" y="0"/>
          <a:ext cx="2133602" cy="2544817"/>
        </a:xfrm>
        <a:prstGeom prst="rect">
          <a:avLst/>
        </a:prstGeom>
        <a:solidFill>
          <a:srgbClr val="FF00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0" rIns="200025" bIns="44450" numCol="1" spcCol="1270" anchor="ctr" anchorCtr="0">
          <a:noAutofit/>
        </a:bodyPr>
        <a:lstStyle/>
        <a:p>
          <a:pPr lvl="0" algn="r" defTabSz="1555750">
            <a:lnSpc>
              <a:spcPct val="90000"/>
            </a:lnSpc>
            <a:spcBef>
              <a:spcPct val="0"/>
            </a:spcBef>
            <a:spcAft>
              <a:spcPct val="35000"/>
            </a:spcAft>
          </a:pPr>
          <a:r>
            <a:rPr lang="en-US" sz="3500" kern="1200" dirty="0" smtClean="0"/>
            <a:t>       </a:t>
          </a:r>
          <a:endParaRPr lang="en-US" sz="3500" kern="1200" dirty="0"/>
        </a:p>
      </dsp:txBody>
      <dsp:txXfrm rot="16200000">
        <a:off x="697480" y="719897"/>
        <a:ext cx="1994531" cy="554736"/>
      </dsp:txXfrm>
    </dsp:sp>
    <dsp:sp modelId="{A1668591-5531-469D-A01D-1D7FCCAEC7A3}">
      <dsp:nvSpPr>
        <dsp:cNvPr id="0" name=""/>
        <dsp:cNvSpPr/>
      </dsp:nvSpPr>
      <dsp:spPr>
        <a:xfrm>
          <a:off x="-114298" y="0"/>
          <a:ext cx="1841294" cy="2557092"/>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endParaRPr lang="en-US" sz="1600" kern="1200" dirty="0" smtClean="0"/>
        </a:p>
        <a:p>
          <a:pPr lvl="0" algn="l" defTabSz="711200">
            <a:lnSpc>
              <a:spcPct val="90000"/>
            </a:lnSpc>
            <a:spcBef>
              <a:spcPct val="0"/>
            </a:spcBef>
            <a:spcAft>
              <a:spcPct val="35000"/>
            </a:spcAft>
          </a:pPr>
          <a:r>
            <a:rPr lang="en-US" sz="1600" kern="1200" dirty="0" smtClean="0"/>
            <a:t>1-Compete </a:t>
          </a:r>
          <a:r>
            <a:rPr lang="en-US" sz="1600" kern="1200" dirty="0" smtClean="0"/>
            <a:t>directly</a:t>
          </a:r>
          <a:endParaRPr lang="en-US" sz="1600" kern="1200" dirty="0"/>
        </a:p>
        <a:p>
          <a:pPr lvl="0" algn="l" defTabSz="711200">
            <a:lnSpc>
              <a:spcPct val="90000"/>
            </a:lnSpc>
            <a:spcBef>
              <a:spcPct val="0"/>
            </a:spcBef>
            <a:spcAft>
              <a:spcPct val="35000"/>
            </a:spcAft>
          </a:pPr>
          <a:endParaRPr lang="en-US" sz="1600" kern="1200" dirty="0" smtClean="0"/>
        </a:p>
        <a:p>
          <a:pPr lvl="0" algn="l" defTabSz="711200">
            <a:lnSpc>
              <a:spcPct val="90000"/>
            </a:lnSpc>
            <a:spcBef>
              <a:spcPct val="0"/>
            </a:spcBef>
            <a:spcAft>
              <a:spcPct val="35000"/>
            </a:spcAft>
          </a:pPr>
          <a:r>
            <a:rPr lang="en-US" sz="1600" kern="1200" dirty="0" smtClean="0"/>
            <a:t>2- Serve </a:t>
          </a:r>
          <a:r>
            <a:rPr lang="en-US" sz="1600" kern="1200" dirty="0" smtClean="0"/>
            <a:t>a different market</a:t>
          </a:r>
          <a:endParaRPr lang="en-US" sz="1600" kern="1200" dirty="0"/>
        </a:p>
        <a:p>
          <a:pPr lvl="0" algn="l" defTabSz="711200">
            <a:lnSpc>
              <a:spcPct val="90000"/>
            </a:lnSpc>
            <a:spcBef>
              <a:spcPct val="0"/>
            </a:spcBef>
            <a:spcAft>
              <a:spcPct val="35000"/>
            </a:spcAft>
          </a:pPr>
          <a:endParaRPr lang="en-US" sz="1600" kern="1200" dirty="0" smtClean="0"/>
        </a:p>
        <a:p>
          <a:pPr lvl="0" algn="l" defTabSz="711200">
            <a:lnSpc>
              <a:spcPct val="90000"/>
            </a:lnSpc>
            <a:spcBef>
              <a:spcPct val="0"/>
            </a:spcBef>
            <a:spcAft>
              <a:spcPct val="35000"/>
            </a:spcAft>
          </a:pPr>
          <a:r>
            <a:rPr lang="en-US" sz="1600" kern="1200" dirty="0" smtClean="0"/>
            <a:t>3- Create </a:t>
          </a:r>
          <a:r>
            <a:rPr lang="en-US" sz="1600" kern="1200" dirty="0" smtClean="0"/>
            <a:t>a new market</a:t>
          </a:r>
          <a:endParaRPr lang="en-US" sz="1600" kern="1200" dirty="0"/>
        </a:p>
      </dsp:txBody>
      <dsp:txXfrm>
        <a:off x="-114298" y="0"/>
        <a:ext cx="1841294" cy="25570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6877CB-4892-4B10-8E2F-E7BB5176D7B5}">
      <dsp:nvSpPr>
        <dsp:cNvPr id="0" name=""/>
        <dsp:cNvSpPr/>
      </dsp:nvSpPr>
      <dsp:spPr>
        <a:xfrm>
          <a:off x="0" y="662317"/>
          <a:ext cx="6934200" cy="743535"/>
        </a:xfrm>
        <a:prstGeom prst="roundRect">
          <a:avLst/>
        </a:prstGeom>
        <a:solidFill>
          <a:schemeClr val="bg1">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New products for high-margin customers</a:t>
          </a:r>
          <a:endParaRPr lang="en-US" sz="3100" kern="1200" dirty="0"/>
        </a:p>
      </dsp:txBody>
      <dsp:txXfrm>
        <a:off x="36296" y="698613"/>
        <a:ext cx="6861608" cy="670943"/>
      </dsp:txXfrm>
    </dsp:sp>
    <dsp:sp modelId="{3D707698-DB0D-47E4-8873-B69907CBBFBE}">
      <dsp:nvSpPr>
        <dsp:cNvPr id="0" name=""/>
        <dsp:cNvSpPr/>
      </dsp:nvSpPr>
      <dsp:spPr>
        <a:xfrm>
          <a:off x="0" y="1495132"/>
          <a:ext cx="6934200" cy="743535"/>
        </a:xfrm>
        <a:prstGeom prst="roundRect">
          <a:avLst/>
        </a:prstGeom>
        <a:solidFill>
          <a:schemeClr val="bg1">
            <a:lumMod val="6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Cheap alternatives to existing products</a:t>
          </a:r>
          <a:endParaRPr lang="en-US" sz="3100" kern="1200" dirty="0"/>
        </a:p>
      </dsp:txBody>
      <dsp:txXfrm>
        <a:off x="36296" y="1531428"/>
        <a:ext cx="6861608" cy="670943"/>
      </dsp:txXfrm>
    </dsp:sp>
    <dsp:sp modelId="{DC9A2ED9-2CF6-4AF6-8B9D-FE6DFBF82DAD}">
      <dsp:nvSpPr>
        <dsp:cNvPr id="0" name=""/>
        <dsp:cNvSpPr/>
      </dsp:nvSpPr>
      <dsp:spPr>
        <a:xfrm>
          <a:off x="0" y="2327947"/>
          <a:ext cx="6934200" cy="743535"/>
        </a:xfrm>
        <a:prstGeom prst="roundRect">
          <a:avLst/>
        </a:prstGeom>
        <a:solidFill>
          <a:schemeClr val="bg1">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New products for “non consumers”</a:t>
          </a:r>
          <a:endParaRPr lang="en-US" sz="3100" kern="1200" dirty="0"/>
        </a:p>
      </dsp:txBody>
      <dsp:txXfrm>
        <a:off x="36296" y="2364243"/>
        <a:ext cx="6861608" cy="6709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AA050-13BB-43CF-869E-972E8828703B}">
      <dsp:nvSpPr>
        <dsp:cNvPr id="0" name=""/>
        <dsp:cNvSpPr/>
      </dsp:nvSpPr>
      <dsp:spPr>
        <a:xfrm rot="5400000">
          <a:off x="4435804" y="-1787406"/>
          <a:ext cx="766167" cy="4535424"/>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b="1" kern="1200" dirty="0" smtClean="0"/>
            <a:t>Assets</a:t>
          </a:r>
          <a:endParaRPr lang="en-US" sz="1900" b="1" kern="1200" dirty="0"/>
        </a:p>
        <a:p>
          <a:pPr marL="171450" lvl="1" indent="-171450" algn="l" defTabSz="844550" rtl="0">
            <a:lnSpc>
              <a:spcPct val="90000"/>
            </a:lnSpc>
            <a:spcBef>
              <a:spcPct val="0"/>
            </a:spcBef>
            <a:spcAft>
              <a:spcPct val="15000"/>
            </a:spcAft>
            <a:buChar char="••"/>
          </a:pPr>
          <a:r>
            <a:rPr lang="en-US" sz="1900" i="1" kern="1200" dirty="0" smtClean="0"/>
            <a:t>People, cash, products</a:t>
          </a:r>
          <a:endParaRPr lang="en-US" sz="1900" i="1" kern="1200" dirty="0"/>
        </a:p>
      </dsp:txBody>
      <dsp:txXfrm rot="-5400000">
        <a:off x="2551176" y="134623"/>
        <a:ext cx="4498023" cy="691365"/>
      </dsp:txXfrm>
    </dsp:sp>
    <dsp:sp modelId="{01B8C989-4BB4-40DB-938D-2E0F24BFDA46}">
      <dsp:nvSpPr>
        <dsp:cNvPr id="0" name=""/>
        <dsp:cNvSpPr/>
      </dsp:nvSpPr>
      <dsp:spPr>
        <a:xfrm>
          <a:off x="0" y="1451"/>
          <a:ext cx="2551176" cy="957708"/>
        </a:xfrm>
        <a:prstGeom prst="roundRect">
          <a:avLst/>
        </a:prstGeom>
        <a:solidFill>
          <a:schemeClr val="bg1">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US" sz="3800" kern="1200" dirty="0" smtClean="0"/>
            <a:t>Resources</a:t>
          </a:r>
          <a:endParaRPr lang="en-US" sz="3800" kern="1200" dirty="0"/>
        </a:p>
      </dsp:txBody>
      <dsp:txXfrm>
        <a:off x="46751" y="48202"/>
        <a:ext cx="2457674" cy="864206"/>
      </dsp:txXfrm>
    </dsp:sp>
    <dsp:sp modelId="{1DE65750-DDE5-42F0-8949-60560AC1AE23}">
      <dsp:nvSpPr>
        <dsp:cNvPr id="0" name=""/>
        <dsp:cNvSpPr/>
      </dsp:nvSpPr>
      <dsp:spPr>
        <a:xfrm rot="5400000">
          <a:off x="4435804" y="-781812"/>
          <a:ext cx="766167" cy="4535424"/>
        </a:xfrm>
        <a:prstGeom prst="round2SameRect">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b="1" kern="1200" dirty="0" smtClean="0"/>
            <a:t>Way of working</a:t>
          </a:r>
          <a:endParaRPr lang="en-US" sz="1900" b="1" kern="1200" dirty="0"/>
        </a:p>
        <a:p>
          <a:pPr marL="171450" lvl="1" indent="-171450" algn="l" defTabSz="844550" rtl="0">
            <a:lnSpc>
              <a:spcPct val="90000"/>
            </a:lnSpc>
            <a:spcBef>
              <a:spcPct val="0"/>
            </a:spcBef>
            <a:spcAft>
              <a:spcPct val="15000"/>
            </a:spcAft>
            <a:buChar char="••"/>
          </a:pPr>
          <a:r>
            <a:rPr lang="en-US" sz="1900" i="1" kern="1200" dirty="0" smtClean="0"/>
            <a:t>Hiring, budgeting, product development</a:t>
          </a:r>
          <a:endParaRPr lang="en-US" sz="1900" i="1" kern="1200" dirty="0"/>
        </a:p>
      </dsp:txBody>
      <dsp:txXfrm rot="-5400000">
        <a:off x="2551176" y="1140217"/>
        <a:ext cx="4498023" cy="691365"/>
      </dsp:txXfrm>
    </dsp:sp>
    <dsp:sp modelId="{033068DC-7A25-4048-9E78-118026492024}">
      <dsp:nvSpPr>
        <dsp:cNvPr id="0" name=""/>
        <dsp:cNvSpPr/>
      </dsp:nvSpPr>
      <dsp:spPr>
        <a:xfrm>
          <a:off x="0" y="1007045"/>
          <a:ext cx="2551176" cy="957708"/>
        </a:xfrm>
        <a:prstGeom prst="roundRect">
          <a:avLst/>
        </a:prstGeom>
        <a:solidFill>
          <a:schemeClr val="bg1">
            <a:lumMod val="6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US" sz="3800" kern="1200" dirty="0" smtClean="0"/>
            <a:t>Processes</a:t>
          </a:r>
          <a:endParaRPr lang="en-US" sz="3800" kern="1200" dirty="0"/>
        </a:p>
      </dsp:txBody>
      <dsp:txXfrm>
        <a:off x="46751" y="1053796"/>
        <a:ext cx="2457674" cy="864206"/>
      </dsp:txXfrm>
    </dsp:sp>
    <dsp:sp modelId="{B85206EC-C681-43FF-AE9D-730924EDF149}">
      <dsp:nvSpPr>
        <dsp:cNvPr id="0" name=""/>
        <dsp:cNvSpPr/>
      </dsp:nvSpPr>
      <dsp:spPr>
        <a:xfrm rot="5400000">
          <a:off x="4435804" y="223782"/>
          <a:ext cx="766167" cy="4535424"/>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b="1" kern="1200" dirty="0" smtClean="0"/>
            <a:t>Criteria used to make decisions</a:t>
          </a:r>
          <a:endParaRPr lang="en-US" sz="1900" b="1" kern="1200" dirty="0"/>
        </a:p>
        <a:p>
          <a:pPr marL="171450" lvl="1" indent="-171450" algn="l" defTabSz="844550" rtl="0">
            <a:lnSpc>
              <a:spcPct val="90000"/>
            </a:lnSpc>
            <a:spcBef>
              <a:spcPct val="0"/>
            </a:spcBef>
            <a:spcAft>
              <a:spcPct val="15000"/>
            </a:spcAft>
            <a:buChar char="••"/>
          </a:pPr>
          <a:r>
            <a:rPr lang="en-US" sz="1900" i="1" kern="1200" dirty="0" smtClean="0"/>
            <a:t>Customer demands, ethics, cost structure</a:t>
          </a:r>
          <a:endParaRPr lang="en-US" sz="1900" i="1" kern="1200" dirty="0"/>
        </a:p>
      </dsp:txBody>
      <dsp:txXfrm rot="-5400000">
        <a:off x="2551176" y="2145812"/>
        <a:ext cx="4498023" cy="691365"/>
      </dsp:txXfrm>
    </dsp:sp>
    <dsp:sp modelId="{C34A2E0D-8D1A-40D7-B44F-A5960F55BA84}">
      <dsp:nvSpPr>
        <dsp:cNvPr id="0" name=""/>
        <dsp:cNvSpPr/>
      </dsp:nvSpPr>
      <dsp:spPr>
        <a:xfrm>
          <a:off x="0" y="2012639"/>
          <a:ext cx="2551176" cy="957708"/>
        </a:xfrm>
        <a:prstGeom prst="roundRect">
          <a:avLst/>
        </a:prstGeom>
        <a:solidFill>
          <a:schemeClr val="bg1">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US" sz="3800" kern="1200" dirty="0" smtClean="0"/>
            <a:t>Values</a:t>
          </a:r>
          <a:endParaRPr lang="en-US" sz="3800" kern="1200" dirty="0"/>
        </a:p>
      </dsp:txBody>
      <dsp:txXfrm>
        <a:off x="46751" y="2059390"/>
        <a:ext cx="2457674" cy="864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E4A67-F729-4991-BF82-71EBEE76F6A1}">
      <dsp:nvSpPr>
        <dsp:cNvPr id="0" name=""/>
        <dsp:cNvSpPr/>
      </dsp:nvSpPr>
      <dsp:spPr>
        <a:xfrm>
          <a:off x="65324" y="524"/>
          <a:ext cx="3457500" cy="207450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Undershot Customers</a:t>
          </a:r>
        </a:p>
        <a:p>
          <a:pPr marL="171450" lvl="1" indent="-171450" algn="l" defTabSz="844550">
            <a:lnSpc>
              <a:spcPct val="90000"/>
            </a:lnSpc>
            <a:spcBef>
              <a:spcPct val="0"/>
            </a:spcBef>
            <a:spcAft>
              <a:spcPct val="15000"/>
            </a:spcAft>
            <a:buChar char="••"/>
          </a:pPr>
          <a:r>
            <a:rPr lang="en-US" sz="1900" kern="1200" dirty="0" smtClean="0"/>
            <a:t>When companies are filling up-market need</a:t>
          </a:r>
          <a:endParaRPr lang="en-US" sz="1900" kern="1200" dirty="0"/>
        </a:p>
        <a:p>
          <a:pPr marL="171450" lvl="1" indent="-171450" algn="l" defTabSz="844550">
            <a:lnSpc>
              <a:spcPct val="90000"/>
            </a:lnSpc>
            <a:spcBef>
              <a:spcPct val="0"/>
            </a:spcBef>
            <a:spcAft>
              <a:spcPct val="15000"/>
            </a:spcAft>
            <a:buChar char="••"/>
          </a:pPr>
          <a:r>
            <a:rPr lang="en-US" sz="1900" kern="1200" dirty="0" smtClean="0"/>
            <a:t>i.e., new data analytics software to handle “big data”</a:t>
          </a:r>
          <a:endParaRPr lang="en-US" sz="1900" kern="1200" dirty="0"/>
        </a:p>
      </dsp:txBody>
      <dsp:txXfrm>
        <a:off x="65324" y="524"/>
        <a:ext cx="3457500" cy="2074500"/>
      </dsp:txXfrm>
    </dsp:sp>
    <dsp:sp modelId="{299D023A-8920-4542-8A32-D2A0C913591B}">
      <dsp:nvSpPr>
        <dsp:cNvPr id="0" name=""/>
        <dsp:cNvSpPr/>
      </dsp:nvSpPr>
      <dsp:spPr>
        <a:xfrm>
          <a:off x="3868575" y="524"/>
          <a:ext cx="3457500" cy="207450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Overshot Customers</a:t>
          </a:r>
          <a:endParaRPr lang="en-US" sz="2400" b="1" kern="1200" dirty="0"/>
        </a:p>
        <a:p>
          <a:pPr marL="171450" lvl="1" indent="-171450" algn="l" defTabSz="844550">
            <a:lnSpc>
              <a:spcPct val="90000"/>
            </a:lnSpc>
            <a:spcBef>
              <a:spcPct val="0"/>
            </a:spcBef>
            <a:spcAft>
              <a:spcPct val="15000"/>
            </a:spcAft>
            <a:buChar char="••"/>
          </a:pPr>
          <a:r>
            <a:rPr lang="en-US" sz="1900" kern="1200" dirty="0" smtClean="0"/>
            <a:t>When companies are filling down-market need</a:t>
          </a:r>
          <a:endParaRPr lang="en-US" sz="1900" kern="1200" dirty="0"/>
        </a:p>
        <a:p>
          <a:pPr marL="171450" lvl="1" indent="-171450" algn="l" defTabSz="844550">
            <a:lnSpc>
              <a:spcPct val="90000"/>
            </a:lnSpc>
            <a:spcBef>
              <a:spcPct val="0"/>
            </a:spcBef>
            <a:spcAft>
              <a:spcPct val="15000"/>
            </a:spcAft>
            <a:buChar char="••"/>
          </a:pPr>
          <a:r>
            <a:rPr lang="en-US" sz="1900" kern="1200" dirty="0" smtClean="0"/>
            <a:t>i.e., Netbooks, Kindle Fire </a:t>
          </a:r>
          <a:endParaRPr lang="en-US" sz="1900" kern="1200" dirty="0"/>
        </a:p>
      </dsp:txBody>
      <dsp:txXfrm>
        <a:off x="3868575" y="524"/>
        <a:ext cx="3457500" cy="2074500"/>
      </dsp:txXfrm>
    </dsp:sp>
    <dsp:sp modelId="{3A3CE30A-4220-4606-9D3B-48E265875582}">
      <dsp:nvSpPr>
        <dsp:cNvPr id="0" name=""/>
        <dsp:cNvSpPr/>
      </dsp:nvSpPr>
      <dsp:spPr>
        <a:xfrm>
          <a:off x="65324" y="2420775"/>
          <a:ext cx="3457500" cy="207450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Non Consumers</a:t>
          </a:r>
          <a:endParaRPr lang="en-US" sz="2400" b="1" kern="1200" dirty="0"/>
        </a:p>
        <a:p>
          <a:pPr marL="171450" lvl="1" indent="-171450" algn="l" defTabSz="844550">
            <a:lnSpc>
              <a:spcPct val="90000"/>
            </a:lnSpc>
            <a:spcBef>
              <a:spcPct val="0"/>
            </a:spcBef>
            <a:spcAft>
              <a:spcPct val="15000"/>
            </a:spcAft>
            <a:buChar char="••"/>
          </a:pPr>
          <a:r>
            <a:rPr lang="en-US" sz="1900" kern="1200" dirty="0" smtClean="0"/>
            <a:t>When new markets are being created</a:t>
          </a:r>
          <a:endParaRPr lang="en-US" sz="1900" kern="1200" dirty="0"/>
        </a:p>
        <a:p>
          <a:pPr marL="171450" lvl="1" indent="-171450" algn="l" defTabSz="844550">
            <a:lnSpc>
              <a:spcPct val="90000"/>
            </a:lnSpc>
            <a:spcBef>
              <a:spcPct val="0"/>
            </a:spcBef>
            <a:spcAft>
              <a:spcPct val="15000"/>
            </a:spcAft>
            <a:buChar char="••"/>
          </a:pPr>
          <a:r>
            <a:rPr lang="en-US" sz="1900" kern="1200" dirty="0" smtClean="0"/>
            <a:t>i.e., Facebook, </a:t>
          </a:r>
          <a:r>
            <a:rPr lang="en-US" sz="1900" kern="1200" dirty="0" err="1" smtClean="0"/>
            <a:t>iPad</a:t>
          </a:r>
          <a:endParaRPr lang="en-US" sz="1900" kern="1200" dirty="0"/>
        </a:p>
      </dsp:txBody>
      <dsp:txXfrm>
        <a:off x="65324" y="2420775"/>
        <a:ext cx="3457500" cy="2074500"/>
      </dsp:txXfrm>
    </dsp:sp>
    <dsp:sp modelId="{8A21E166-8195-48E6-82B7-71DC85FC9808}">
      <dsp:nvSpPr>
        <dsp:cNvPr id="0" name=""/>
        <dsp:cNvSpPr/>
      </dsp:nvSpPr>
      <dsp:spPr>
        <a:xfrm>
          <a:off x="3868575" y="2420775"/>
          <a:ext cx="3457500" cy="207450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Nonmarket Contexts</a:t>
          </a:r>
          <a:endParaRPr lang="en-US" sz="2400" b="1" kern="1200" dirty="0"/>
        </a:p>
        <a:p>
          <a:pPr marL="171450" lvl="1" indent="-171450" algn="l" defTabSz="844550">
            <a:lnSpc>
              <a:spcPct val="90000"/>
            </a:lnSpc>
            <a:spcBef>
              <a:spcPct val="0"/>
            </a:spcBef>
            <a:spcAft>
              <a:spcPct val="15000"/>
            </a:spcAft>
            <a:buChar char="••"/>
          </a:pPr>
          <a:r>
            <a:rPr lang="en-US" sz="1900" kern="1200" dirty="0" smtClean="0"/>
            <a:t>Barriers to innovation are changing</a:t>
          </a:r>
          <a:endParaRPr lang="en-US" sz="1900" kern="1200" dirty="0"/>
        </a:p>
        <a:p>
          <a:pPr marL="171450" lvl="1" indent="-171450" algn="l" defTabSz="844550">
            <a:lnSpc>
              <a:spcPct val="90000"/>
            </a:lnSpc>
            <a:spcBef>
              <a:spcPct val="0"/>
            </a:spcBef>
            <a:spcAft>
              <a:spcPct val="15000"/>
            </a:spcAft>
            <a:buChar char="••"/>
          </a:pPr>
          <a:r>
            <a:rPr lang="en-US" sz="1900" kern="1200" dirty="0" smtClean="0"/>
            <a:t>i.e., Government regulation</a:t>
          </a:r>
          <a:endParaRPr lang="en-US" sz="1900" kern="1200" dirty="0"/>
        </a:p>
      </dsp:txBody>
      <dsp:txXfrm>
        <a:off x="3868575" y="2420775"/>
        <a:ext cx="3457500" cy="207450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54514D-04C1-0E40-8037-2786EAF2B2B4}" type="datetimeFigureOut">
              <a:rPr lang="en-US" smtClean="0"/>
              <a:t>3/29/2016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945113-87DB-5B4E-A1B6-C6D7410ACAEB}" type="slidenum">
              <a:rPr lang="en-US" smtClean="0"/>
              <a:t>‹#›</a:t>
            </a:fld>
            <a:endParaRPr lang="en-US"/>
          </a:p>
        </p:txBody>
      </p:sp>
    </p:spTree>
    <p:extLst>
      <p:ext uri="{BB962C8B-B14F-4D97-AF65-F5344CB8AC3E}">
        <p14:creationId xmlns:p14="http://schemas.microsoft.com/office/powerpoint/2010/main" val="2365296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3/29/2016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a:p>
        </p:txBody>
      </p:sp>
    </p:spTree>
    <p:extLst>
      <p:ext uri="{BB962C8B-B14F-4D97-AF65-F5344CB8AC3E}">
        <p14:creationId xmlns:p14="http://schemas.microsoft.com/office/powerpoint/2010/main" val="22161680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a:t>
            </a:fld>
            <a:endParaRPr lang="en-US"/>
          </a:p>
        </p:txBody>
      </p:sp>
    </p:spTree>
    <p:extLst>
      <p:ext uri="{BB962C8B-B14F-4D97-AF65-F5344CB8AC3E}">
        <p14:creationId xmlns:p14="http://schemas.microsoft.com/office/powerpoint/2010/main" val="3116317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8</a:t>
            </a:fld>
            <a:endParaRPr lang="en-US"/>
          </a:p>
        </p:txBody>
      </p:sp>
    </p:spTree>
    <p:extLst>
      <p:ext uri="{BB962C8B-B14F-4D97-AF65-F5344CB8AC3E}">
        <p14:creationId xmlns:p14="http://schemas.microsoft.com/office/powerpoint/2010/main" val="3318211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9</a:t>
            </a:fld>
            <a:endParaRPr lang="en-US"/>
          </a:p>
        </p:txBody>
      </p:sp>
    </p:spTree>
    <p:extLst>
      <p:ext uri="{BB962C8B-B14F-4D97-AF65-F5344CB8AC3E}">
        <p14:creationId xmlns:p14="http://schemas.microsoft.com/office/powerpoint/2010/main" val="1138228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10</a:t>
            </a:fld>
            <a:endParaRPr lang="en-US"/>
          </a:p>
        </p:txBody>
      </p:sp>
    </p:spTree>
    <p:extLst>
      <p:ext uri="{BB962C8B-B14F-4D97-AF65-F5344CB8AC3E}">
        <p14:creationId xmlns:p14="http://schemas.microsoft.com/office/powerpoint/2010/main" val="3838632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D6F30-B90C-4B8B-A9EC-5A92029B9428}" type="datetimeFigureOut">
              <a:rPr lang="en-US" smtClean="0"/>
              <a:pPr/>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D6F30-B90C-4B8B-A9EC-5A92029B9428}" type="datetimeFigureOut">
              <a:rPr lang="en-US" smtClean="0"/>
              <a:pPr/>
              <a:t>3/29/2016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D6F30-B90C-4B8B-A9EC-5A92029B9428}" type="datetimeFigureOut">
              <a:rPr lang="en-US" smtClean="0"/>
              <a:pPr/>
              <a:t>3/29/2016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3/29/2016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3/29/2016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533400"/>
            <a:ext cx="8267701" cy="5486400"/>
          </a:xfrm>
        </p:spPr>
        <p:txBody>
          <a:bodyPr anchor="t">
            <a:normAutofit fontScale="90000"/>
          </a:bodyPr>
          <a:lstStyle/>
          <a:p>
            <a:pPr>
              <a:defRPr/>
            </a:pPr>
            <a:r>
              <a:rPr lang="en-US" sz="7333" b="1" cap="all" spc="200" dirty="0" smtClean="0">
                <a:solidFill>
                  <a:srgbClr val="FF0000"/>
                </a:solidFill>
                <a:latin typeface="Helvetica Neue"/>
                <a:cs typeface="Helvetica Neue"/>
              </a:rPr>
              <a:t>PLEASE SIT WITH YOUR groups</a:t>
            </a: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4800" b="1" dirty="0" smtClean="0">
                <a:solidFill>
                  <a:srgbClr val="000000"/>
                </a:solidFill>
              </a:rPr>
              <a:t>Please submit your </a:t>
            </a:r>
            <a:br>
              <a:rPr lang="en-US" sz="4800" b="1" dirty="0" smtClean="0">
                <a:solidFill>
                  <a:srgbClr val="000000"/>
                </a:solidFill>
              </a:rPr>
            </a:br>
            <a:r>
              <a:rPr lang="en-US" sz="4800" b="1" dirty="0" smtClean="0">
                <a:solidFill>
                  <a:srgbClr val="000000"/>
                </a:solidFill>
              </a:rPr>
              <a:t>Reading Summary and </a:t>
            </a:r>
            <a:br>
              <a:rPr lang="en-US" sz="4800" b="1" dirty="0" smtClean="0">
                <a:solidFill>
                  <a:srgbClr val="000000"/>
                </a:solidFill>
              </a:rPr>
            </a:br>
            <a:r>
              <a:rPr lang="en-US" sz="4800" b="1" dirty="0" smtClean="0">
                <a:solidFill>
                  <a:srgbClr val="000000"/>
                </a:solidFill>
              </a:rPr>
              <a:t>Case Assignment </a:t>
            </a:r>
            <a:br>
              <a:rPr lang="en-US" sz="4800" b="1" dirty="0" smtClean="0">
                <a:solidFill>
                  <a:srgbClr val="000000"/>
                </a:solidFill>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420101" cy="3418498"/>
          </a:xfrm>
        </p:spPr>
        <p:txBody>
          <a:bodyPr anchor="t">
            <a:normAutofit/>
          </a:bodyPr>
          <a:lstStyle/>
          <a:p>
            <a:pPr algn="l">
              <a:defRPr/>
            </a:pPr>
            <a:r>
              <a:rPr lang="en-US" sz="3600" spc="200" dirty="0" smtClean="0">
                <a:solidFill>
                  <a:srgbClr val="595959"/>
                </a:solidFill>
                <a:latin typeface="Helvetica Neue"/>
                <a:cs typeface="Helvetica Neue"/>
              </a:rPr>
              <a:t>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latin typeface="Helvetica Neue"/>
                <a:cs typeface="Helvetica Neue"/>
              </a:rPr>
              <a:t>Disruptive </a:t>
            </a:r>
            <a:r>
              <a:rPr lang="en-US" sz="6000" b="1" cap="all" spc="200" dirty="0" smtClean="0">
                <a:solidFill>
                  <a:srgbClr val="FF0000"/>
                </a:solidFill>
                <a:latin typeface="Helvetica Neue"/>
                <a:cs typeface="Helvetica Neue"/>
              </a:rPr>
              <a:t>INNOVATION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08038"/>
          </a:xfrm>
        </p:spPr>
        <p:txBody>
          <a:bodyPr>
            <a:normAutofit/>
          </a:bodyPr>
          <a:lstStyle/>
          <a:p>
            <a:r>
              <a:rPr lang="en-US" dirty="0" smtClean="0">
                <a:solidFill>
                  <a:srgbClr val="FF0000"/>
                </a:solidFill>
              </a:rPr>
              <a:t>What do these have in common?</a:t>
            </a:r>
            <a:endParaRPr lang="en-US" dirty="0">
              <a:solidFill>
                <a:srgbClr val="FF0000"/>
              </a:solidFill>
            </a:endParaRPr>
          </a:p>
        </p:txBody>
      </p:sp>
      <p:pic>
        <p:nvPicPr>
          <p:cNvPr id="2054" name="Picture 6" descr="http://cdn4.digitaltrends.com/wp-content/uploads/2010/06/apple-iphone-4-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970" y="4280715"/>
            <a:ext cx="3384771" cy="2343303"/>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2463" y="4347466"/>
            <a:ext cx="3858891" cy="2276552"/>
          </a:xfrm>
          <a:prstGeom prst="rect">
            <a:avLst/>
          </a:prstGeom>
          <a:noFill/>
          <a:ln>
            <a:solidFill>
              <a:schemeClr val="tx1"/>
            </a:solidFill>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1026" name="Picture 2" descr="http://blog.buildllc.com/wp-content/uploads/2009/06/Automotive-assembly-lin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346372"/>
            <a:ext cx="3467542" cy="26908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upload.wikimedia.org/wikipedia/commons/6/69/IBM_PC_515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32464" y="1346371"/>
            <a:ext cx="3744736" cy="2706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6031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Disruptive Innovation Theory</a:t>
            </a:r>
            <a:endParaRPr lang="en-US" dirty="0">
              <a:solidFill>
                <a:srgbClr val="FF0000"/>
              </a:solidFill>
            </a:endParaRPr>
          </a:p>
        </p:txBody>
      </p:sp>
      <p:sp>
        <p:nvSpPr>
          <p:cNvPr id="5" name="Content Placeholder 4"/>
          <p:cNvSpPr>
            <a:spLocks noGrp="1"/>
          </p:cNvSpPr>
          <p:nvPr>
            <p:ph idx="1"/>
          </p:nvPr>
        </p:nvSpPr>
        <p:spPr>
          <a:xfrm>
            <a:off x="5410200" y="1600200"/>
            <a:ext cx="3733800" cy="4525963"/>
          </a:xfrm>
        </p:spPr>
        <p:txBody>
          <a:bodyPr/>
          <a:lstStyle/>
          <a:p>
            <a:r>
              <a:rPr lang="en-US" dirty="0" smtClean="0"/>
              <a:t>Low-end</a:t>
            </a:r>
          </a:p>
          <a:p>
            <a:pPr lvl="1"/>
            <a:r>
              <a:rPr lang="en-US" dirty="0" smtClean="0"/>
              <a:t>Quality increasing faster than need</a:t>
            </a:r>
          </a:p>
          <a:p>
            <a:pPr lvl="1"/>
            <a:r>
              <a:rPr lang="en-US" dirty="0" smtClean="0"/>
              <a:t>Opportunity for low-cost entrant</a:t>
            </a:r>
          </a:p>
          <a:p>
            <a:r>
              <a:rPr lang="en-US" dirty="0" smtClean="0"/>
              <a:t>New-market</a:t>
            </a:r>
          </a:p>
          <a:p>
            <a:pPr lvl="1"/>
            <a:r>
              <a:rPr lang="en-US" dirty="0" smtClean="0"/>
              <a:t>Fits an emerging segment with an unmet need</a:t>
            </a:r>
          </a:p>
          <a:p>
            <a:pPr lvl="1"/>
            <a:endParaRPr lang="en-US" dirty="0" smtClean="0"/>
          </a:p>
          <a:p>
            <a:pPr lvl="1"/>
            <a:endParaRPr lang="en-US" dirty="0"/>
          </a:p>
        </p:txBody>
      </p:sp>
      <p:pic>
        <p:nvPicPr>
          <p:cNvPr id="1026" name="Picture 2" descr="http://upload.wikimedia.org/wikipedia/commons/thumb/8/8e/Disruptivetechnology.gif/450px-Disruptivetechnolog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00200"/>
            <a:ext cx="5013979" cy="379948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57199" y="5407223"/>
            <a:ext cx="4572000" cy="307777"/>
          </a:xfrm>
          <a:prstGeom prst="rect">
            <a:avLst/>
          </a:prstGeom>
        </p:spPr>
        <p:txBody>
          <a:bodyPr>
            <a:spAutoFit/>
          </a:bodyPr>
          <a:lstStyle/>
          <a:p>
            <a:r>
              <a:rPr lang="en-US" sz="1400" b="1" dirty="0" smtClean="0">
                <a:solidFill>
                  <a:schemeClr val="bg1"/>
                </a:solidFill>
              </a:rPr>
              <a:t>http://en.wikipedia.org/wiki/Disruptive_technology</a:t>
            </a:r>
            <a:endParaRPr lang="en-US" sz="1400" b="1" dirty="0">
              <a:solidFill>
                <a:schemeClr val="bg1"/>
              </a:solidFill>
            </a:endParaRPr>
          </a:p>
        </p:txBody>
      </p:sp>
      <p:sp>
        <p:nvSpPr>
          <p:cNvPr id="7" name="Title 1"/>
          <p:cNvSpPr txBox="1">
            <a:spLocks/>
          </p:cNvSpPr>
          <p:nvPr/>
        </p:nvSpPr>
        <p:spPr>
          <a:xfrm>
            <a:off x="457200" y="5791200"/>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b="1" dirty="0" smtClean="0">
                <a:solidFill>
                  <a:srgbClr val="FF0000"/>
                </a:solidFill>
                <a:latin typeface="+mj-lt"/>
                <a:ea typeface="+mj-ea"/>
                <a:cs typeface="+mj-cs"/>
              </a:rPr>
              <a:t>HOW DOES THIS WORK?</a:t>
            </a:r>
            <a:endParaRPr kumimoji="0" lang="en-US" sz="4400" b="1" i="0" u="none" strike="noStrike" kern="1200" cap="none" spc="0" normalizeH="0" baseline="0" noProof="0" dirty="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val="1084405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08038"/>
          </a:xfrm>
        </p:spPr>
        <p:txBody>
          <a:bodyPr>
            <a:normAutofit fontScale="90000"/>
          </a:bodyPr>
          <a:lstStyle/>
          <a:p>
            <a:r>
              <a:rPr lang="en-US" dirty="0" smtClean="0">
                <a:solidFill>
                  <a:srgbClr val="FF0000"/>
                </a:solidFill>
              </a:rPr>
              <a:t>Responding to Disruptive Innovations</a:t>
            </a:r>
            <a:endParaRPr lang="en-US" dirty="0">
              <a:solidFill>
                <a:srgbClr val="FF0000"/>
              </a:solidFill>
            </a:endParaRPr>
          </a:p>
        </p:txBody>
      </p:sp>
      <p:graphicFrame>
        <p:nvGraphicFramePr>
          <p:cNvPr id="4" name="Diagram 3"/>
          <p:cNvGraphicFramePr/>
          <p:nvPr>
            <p:extLst>
              <p:ext uri="{D42A27DB-BD31-4B8C-83A1-F6EECF244321}">
                <p14:modId xmlns:p14="http://schemas.microsoft.com/office/powerpoint/2010/main" val="2460837757"/>
              </p:ext>
            </p:extLst>
          </p:nvPr>
        </p:nvGraphicFramePr>
        <p:xfrm>
          <a:off x="609600" y="990600"/>
          <a:ext cx="81534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563707030"/>
              </p:ext>
            </p:extLst>
          </p:nvPr>
        </p:nvGraphicFramePr>
        <p:xfrm>
          <a:off x="6858000" y="4191000"/>
          <a:ext cx="1905000" cy="25570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Down Arrow 5"/>
          <p:cNvSpPr/>
          <p:nvPr/>
        </p:nvSpPr>
        <p:spPr>
          <a:xfrm>
            <a:off x="7315200" y="3505200"/>
            <a:ext cx="1066800" cy="609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63699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So how do companies innovate?</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3019606"/>
              </p:ext>
            </p:extLst>
          </p:nvPr>
        </p:nvGraphicFramePr>
        <p:xfrm>
          <a:off x="1143000" y="1524000"/>
          <a:ext cx="69342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4690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Resources, Processes, Values</a:t>
            </a:r>
            <a:endParaRPr lang="en-US"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4738215"/>
              </p:ext>
            </p:extLst>
          </p:nvPr>
        </p:nvGraphicFramePr>
        <p:xfrm>
          <a:off x="1066800" y="1524000"/>
          <a:ext cx="70866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0" y="6334780"/>
            <a:ext cx="8686800" cy="523220"/>
          </a:xfrm>
          <a:prstGeom prst="rect">
            <a:avLst/>
          </a:prstGeom>
        </p:spPr>
        <p:txBody>
          <a:bodyPr wrap="square">
            <a:spAutoFit/>
          </a:bodyPr>
          <a:lstStyle/>
          <a:p>
            <a:r>
              <a:rPr lang="en-US" sz="1400" dirty="0">
                <a:solidFill>
                  <a:schemeClr val="bg1"/>
                </a:solidFill>
              </a:rPr>
              <a:t>Source: Christensen, C., Anthony, S., and Roth, E. “Seeing What’s Next: Using the Theories of Innovation to Predict Industry Change.” Harvard Business School Press, 2006, </a:t>
            </a:r>
            <a:r>
              <a:rPr lang="en-US" sz="1400" dirty="0" smtClean="0">
                <a:solidFill>
                  <a:schemeClr val="bg1"/>
                </a:solidFill>
              </a:rPr>
              <a:t>p.6. </a:t>
            </a:r>
            <a:endParaRPr lang="en-US" sz="1400" dirty="0">
              <a:solidFill>
                <a:schemeClr val="bg1"/>
              </a:solidFill>
            </a:endParaRPr>
          </a:p>
        </p:txBody>
      </p:sp>
      <p:sp>
        <p:nvSpPr>
          <p:cNvPr id="8" name="Rounded Rectangle 7"/>
          <p:cNvSpPr/>
          <p:nvPr/>
        </p:nvSpPr>
        <p:spPr>
          <a:xfrm>
            <a:off x="990600" y="4648200"/>
            <a:ext cx="7162800" cy="1676400"/>
          </a:xfrm>
          <a:prstGeom prst="roundRect">
            <a:avLst/>
          </a:prstGeom>
          <a:solidFill>
            <a:srgbClr val="FF0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dirty="0" smtClean="0"/>
              <a:t>HOW do these determine whether a company embraces or ignores a disruptive innovation?</a:t>
            </a:r>
            <a:endParaRPr lang="en-US" sz="2800" b="1" dirty="0"/>
          </a:p>
        </p:txBody>
      </p:sp>
    </p:spTree>
    <p:extLst>
      <p:ext uri="{BB962C8B-B14F-4D97-AF65-F5344CB8AC3E}">
        <p14:creationId xmlns:p14="http://schemas.microsoft.com/office/powerpoint/2010/main" val="4093682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Understanding Signals of Change</a:t>
            </a:r>
            <a:endParaRPr lang="en-US" dirty="0">
              <a:solidFill>
                <a:srgbClr val="FF0000"/>
              </a:solidFill>
            </a:endParaRPr>
          </a:p>
        </p:txBody>
      </p:sp>
      <p:graphicFrame>
        <p:nvGraphicFramePr>
          <p:cNvPr id="5" name="Diagram 4"/>
          <p:cNvGraphicFramePr/>
          <p:nvPr>
            <p:extLst>
              <p:ext uri="{D42A27DB-BD31-4B8C-83A1-F6EECF244321}">
                <p14:modId xmlns:p14="http://schemas.microsoft.com/office/powerpoint/2010/main" val="301847432"/>
              </p:ext>
            </p:extLst>
          </p:nvPr>
        </p:nvGraphicFramePr>
        <p:xfrm>
          <a:off x="838200" y="1676400"/>
          <a:ext cx="7391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0" y="6334780"/>
            <a:ext cx="8686800" cy="523220"/>
          </a:xfrm>
          <a:prstGeom prst="rect">
            <a:avLst/>
          </a:prstGeom>
        </p:spPr>
        <p:txBody>
          <a:bodyPr wrap="square">
            <a:spAutoFit/>
          </a:bodyPr>
          <a:lstStyle/>
          <a:p>
            <a:r>
              <a:rPr lang="en-US" sz="1400" dirty="0">
                <a:solidFill>
                  <a:schemeClr val="bg1"/>
                </a:solidFill>
              </a:rPr>
              <a:t>Source: Christensen, C., Anthony, S., and Roth, E. “Seeing What’s Next: Using the Theories of Innovation to Predict Industry Change.” Harvard Business School Press, 2006, </a:t>
            </a:r>
            <a:r>
              <a:rPr lang="en-US" sz="1400" dirty="0" smtClean="0">
                <a:solidFill>
                  <a:schemeClr val="bg1"/>
                </a:solidFill>
              </a:rPr>
              <a:t>p.2. </a:t>
            </a:r>
            <a:endParaRPr lang="en-US" sz="1400" dirty="0">
              <a:solidFill>
                <a:schemeClr val="bg1"/>
              </a:solidFill>
            </a:endParaRPr>
          </a:p>
        </p:txBody>
      </p:sp>
    </p:spTree>
    <p:extLst>
      <p:ext uri="{BB962C8B-B14F-4D97-AF65-F5344CB8AC3E}">
        <p14:creationId xmlns:p14="http://schemas.microsoft.com/office/powerpoint/2010/main" val="4087854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What is the next disruptive technology?</a:t>
            </a:r>
            <a:endParaRPr lang="en-US" dirty="0"/>
          </a:p>
        </p:txBody>
      </p:sp>
      <p:sp>
        <p:nvSpPr>
          <p:cNvPr id="3" name="Content Placeholder 2"/>
          <p:cNvSpPr>
            <a:spLocks noGrp="1"/>
          </p:cNvSpPr>
          <p:nvPr>
            <p:ph idx="1"/>
          </p:nvPr>
        </p:nvSpPr>
        <p:spPr/>
        <p:txBody>
          <a:bodyPr/>
          <a:lstStyle/>
          <a:p>
            <a:r>
              <a:rPr lang="en-US" dirty="0" smtClean="0"/>
              <a:t>Electric car?</a:t>
            </a:r>
          </a:p>
          <a:p>
            <a:r>
              <a:rPr lang="en-US" dirty="0" smtClean="0"/>
              <a:t>Virtual reality gaming? Learning?</a:t>
            </a:r>
          </a:p>
          <a:p>
            <a:r>
              <a:rPr lang="en-US" dirty="0" smtClean="0"/>
              <a:t>Artificial Intelligence?</a:t>
            </a:r>
          </a:p>
          <a:p>
            <a:pPr lvl="1"/>
            <a:r>
              <a:rPr lang="en-US" dirty="0" smtClean="0"/>
              <a:t>Robot greetings you at the hotel desk?</a:t>
            </a:r>
          </a:p>
          <a:p>
            <a:pPr lvl="1"/>
            <a:r>
              <a:rPr lang="en-US" dirty="0" smtClean="0"/>
              <a:t>Autonomous car?</a:t>
            </a:r>
          </a:p>
          <a:p>
            <a:r>
              <a:rPr lang="en-US" dirty="0" smtClean="0"/>
              <a:t>???</a:t>
            </a:r>
          </a:p>
          <a:p>
            <a:endParaRPr lang="en-US" dirty="0"/>
          </a:p>
        </p:txBody>
      </p:sp>
    </p:spTree>
    <p:extLst>
      <p:ext uri="{BB962C8B-B14F-4D97-AF65-F5344CB8AC3E}">
        <p14:creationId xmlns:p14="http://schemas.microsoft.com/office/powerpoint/2010/main" val="899211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6248400"/>
          </a:xfrm>
        </p:spPr>
        <p:txBody>
          <a:bodyPr>
            <a:normAutofit fontScale="90000"/>
          </a:bodyPr>
          <a:lstStyle/>
          <a:p>
            <a:pPr algn="l"/>
            <a:r>
              <a:rPr lang="en-US" b="1" dirty="0" smtClean="0"/>
              <a:t>Next week </a:t>
            </a:r>
            <a:r>
              <a:rPr lang="en-US" b="1" dirty="0" smtClean="0">
                <a:solidFill>
                  <a:srgbClr val="FF0000"/>
                </a:solidFill>
              </a:rPr>
              <a:t>: Learn IT Assignments #2</a:t>
            </a:r>
            <a:r>
              <a:rPr lang="en-US" dirty="0" smtClean="0">
                <a:solidFill>
                  <a:srgbClr val="000000"/>
                </a:solidFill>
              </a:rPr>
              <a:t/>
            </a:r>
            <a:br>
              <a:rPr lang="en-US" dirty="0" smtClean="0">
                <a:solidFill>
                  <a:srgbClr val="000000"/>
                </a:solidFill>
              </a:rPr>
            </a:br>
            <a:r>
              <a:rPr lang="en-US" sz="2000" b="1" dirty="0" smtClean="0"/>
              <a:t>Activity: You too can code</a:t>
            </a:r>
            <a:br>
              <a:rPr lang="en-US" sz="2000" b="1" dirty="0" smtClean="0"/>
            </a:br>
            <a:r>
              <a:rPr lang="en-US" sz="2000" b="1" dirty="0" smtClean="0"/>
              <a:t/>
            </a:r>
            <a:br>
              <a:rPr lang="en-US" sz="2000" b="1" dirty="0" smtClean="0"/>
            </a:br>
            <a:r>
              <a:rPr lang="en-US" sz="2000" b="1" dirty="0" smtClean="0"/>
              <a:t>Objective</a:t>
            </a:r>
            <a:br>
              <a:rPr lang="en-US" sz="2000" b="1" dirty="0" smtClean="0"/>
            </a:br>
            <a:r>
              <a:rPr lang="en-US" sz="2000" dirty="0" smtClean="0"/>
              <a:t>The objective of this activity is to demystify programming by learning the basics of a popular programming language </a:t>
            </a:r>
            <a:r>
              <a:rPr lang="en-US" sz="2000" smtClean="0"/>
              <a:t>(JavaScript &amp; HTML).</a:t>
            </a:r>
            <a:r>
              <a:rPr lang="en-US" sz="2000" dirty="0" smtClean="0"/>
              <a:t/>
            </a:r>
            <a:br>
              <a:rPr lang="en-US" sz="2000" dirty="0" smtClean="0"/>
            </a:br>
            <a:r>
              <a:rPr lang="en-US" sz="2000" dirty="0" smtClean="0"/>
              <a:t/>
            </a:r>
            <a:br>
              <a:rPr lang="en-US" sz="2000" dirty="0" smtClean="0"/>
            </a:br>
            <a:r>
              <a:rPr lang="en-US" sz="2000" b="1" dirty="0" smtClean="0"/>
              <a:t>Activity Requirements</a:t>
            </a:r>
            <a:br>
              <a:rPr lang="en-US" sz="2000" b="1" dirty="0" smtClean="0"/>
            </a:br>
            <a:r>
              <a:rPr lang="en-US" sz="2000" dirty="0"/>
              <a:t>In this assignment you will work through a simple tutorial and learn the very basics of what a program </a:t>
            </a:r>
            <a:r>
              <a:rPr lang="en-US" sz="2000" dirty="0" smtClean="0"/>
              <a:t>is (refer to the link provided on our class site).</a:t>
            </a:r>
            <a:r>
              <a:rPr lang="en-US" sz="2000" b="1" dirty="0" smtClean="0"/>
              <a:t/>
            </a:r>
            <a:br>
              <a:rPr lang="en-US" sz="2000" b="1" dirty="0" smtClean="0"/>
            </a:br>
            <a:r>
              <a:rPr lang="en-US" sz="2000" dirty="0" smtClean="0"/>
              <a:t/>
            </a:r>
            <a:br>
              <a:rPr lang="en-US" sz="2000" dirty="0" smtClean="0"/>
            </a:br>
            <a:r>
              <a:rPr lang="en-US" sz="2000" dirty="0" smtClean="0"/>
              <a:t>Prepare a 1 page document answering the following questions:</a:t>
            </a:r>
            <a:br>
              <a:rPr lang="en-US" sz="2000" dirty="0" smtClean="0"/>
            </a:br>
            <a:r>
              <a:rPr lang="en-US" sz="2000" b="1" dirty="0" smtClean="0"/>
              <a:t>1.  Has your view of computer programming changed after completing an hour of code?</a:t>
            </a:r>
            <a:br>
              <a:rPr lang="en-US" sz="2000" b="1" dirty="0" smtClean="0"/>
            </a:br>
            <a:r>
              <a:rPr lang="en-US" sz="2000" b="1" dirty="0" smtClean="0"/>
              <a:t>2.  Some people say that every student should learn to code. Do you agree or disagree?</a:t>
            </a:r>
            <a:br>
              <a:rPr lang="en-US" sz="2000" b="1" dirty="0" smtClean="0"/>
            </a:br>
            <a:r>
              <a:rPr lang="en-US" sz="2000" b="1" dirty="0" smtClean="0"/>
              <a:t>3.  What are 3 key things you learned?</a:t>
            </a:r>
            <a:br>
              <a:rPr lang="en-US" sz="2000" b="1" dirty="0" smtClean="0"/>
            </a:br>
            <a:r>
              <a:rPr lang="en-US" sz="2000" b="1" dirty="0" smtClean="0"/>
              <a:t>4.  Are you likely to use this resource again? Would you recommend it to others? Why or why not?</a:t>
            </a:r>
            <a:r>
              <a:rPr lang="en-US" sz="2000" dirty="0" smtClean="0"/>
              <a:t/>
            </a:r>
            <a:br>
              <a:rPr lang="en-US" sz="2000" dirty="0" smtClean="0"/>
            </a:br>
            <a:r>
              <a:rPr lang="en-US" sz="2000" dirty="0" smtClean="0"/>
              <a:t/>
            </a:r>
            <a:br>
              <a:rPr lang="en-US" sz="2000" dirty="0" smtClean="0"/>
            </a:br>
            <a:r>
              <a:rPr lang="en-US" sz="2000" dirty="0" smtClean="0"/>
              <a:t>Submit a hard copy of your 1 page summary (4 questions above) and a hard copy of  your screen print showing your name and your achievement badges.</a:t>
            </a:r>
            <a:endParaRPr lang="en-US" sz="2000" dirty="0"/>
          </a:p>
        </p:txBody>
      </p:sp>
    </p:spTree>
    <p:extLst>
      <p:ext uri="{BB962C8B-B14F-4D97-AF65-F5344CB8AC3E}">
        <p14:creationId xmlns:p14="http://schemas.microsoft.com/office/powerpoint/2010/main" val="1746525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505199"/>
          </a:xfrm>
        </p:spPr>
        <p:txBody>
          <a:bodyPr>
            <a:normAutofit fontScale="90000"/>
          </a:bodyPr>
          <a:lstStyle/>
          <a:p>
            <a:r>
              <a:rPr lang="en-US" sz="6667" b="1" dirty="0" smtClean="0">
                <a:solidFill>
                  <a:srgbClr val="FF0000"/>
                </a:solidFill>
              </a:rPr>
              <a:t>MIS 5302</a:t>
            </a:r>
            <a:r>
              <a:rPr lang="en-US" dirty="0" smtClean="0">
                <a:solidFill>
                  <a:srgbClr val="000000"/>
                </a:solidFill>
              </a:rPr>
              <a:t/>
            </a:r>
            <a:br>
              <a:rPr lang="en-US" dirty="0" smtClean="0">
                <a:solidFill>
                  <a:srgbClr val="000000"/>
                </a:solidFill>
              </a:rPr>
            </a:br>
            <a:r>
              <a:rPr lang="en-US" dirty="0" smtClean="0">
                <a:solidFill>
                  <a:srgbClr val="000000"/>
                </a:solidFill>
              </a:rPr>
              <a:t>Managing Technology and Systems</a:t>
            </a:r>
            <a:br>
              <a:rPr lang="en-US" dirty="0" smtClean="0">
                <a:solidFill>
                  <a:srgbClr val="000000"/>
                </a:solidFill>
              </a:rPr>
            </a:br>
            <a:r>
              <a:rPr lang="en-US" dirty="0" smtClean="0">
                <a:solidFill>
                  <a:srgbClr val="000000"/>
                </a:solidFill>
              </a:rPr>
              <a:t/>
            </a:r>
            <a:br>
              <a:rPr lang="en-US" dirty="0" smtClean="0">
                <a:solidFill>
                  <a:srgbClr val="000000"/>
                </a:solidFill>
              </a:rPr>
            </a:br>
            <a:r>
              <a:rPr lang="en-US" dirty="0" smtClean="0">
                <a:solidFill>
                  <a:srgbClr val="000000"/>
                </a:solidFill>
              </a:rPr>
              <a:t>Week 3</a:t>
            </a: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229600" cy="6324601"/>
          </a:xfrm>
        </p:spPr>
        <p:txBody>
          <a:bodyPr>
            <a:normAutofit fontScale="90000"/>
          </a:bodyPr>
          <a:lstStyle/>
          <a:p>
            <a:pPr algn="l"/>
            <a:r>
              <a:rPr lang="en-US" dirty="0" smtClean="0">
                <a:solidFill>
                  <a:srgbClr val="000000"/>
                </a:solidFill>
              </a:rPr>
              <a:t/>
            </a:r>
            <a:br>
              <a:rPr lang="en-US" dirty="0" smtClean="0">
                <a:solidFill>
                  <a:srgbClr val="000000"/>
                </a:solidFill>
              </a:rPr>
            </a:br>
            <a:r>
              <a:rPr lang="en-US" sz="4000" b="1" dirty="0" smtClean="0">
                <a:solidFill>
                  <a:srgbClr val="FF0000"/>
                </a:solidFill>
              </a:rPr>
              <a:t>IT ASSIGNMENTS</a:t>
            </a:r>
            <a:r>
              <a:rPr lang="en-US" sz="4000" b="1" dirty="0" smtClean="0">
                <a:solidFill>
                  <a:srgbClr val="FF0000"/>
                </a:solidFill>
              </a:rPr>
              <a:t/>
            </a:r>
            <a:br>
              <a:rPr lang="en-US" sz="4000" b="1" dirty="0" smtClean="0">
                <a:solidFill>
                  <a:srgbClr val="FF0000"/>
                </a:solidFill>
              </a:rPr>
            </a:br>
            <a:r>
              <a:rPr lang="en-US" sz="4000" b="1" dirty="0" smtClean="0"/>
              <a:t>GRADING</a:t>
            </a:r>
            <a:r>
              <a:rPr lang="en-US" sz="2800" b="1" dirty="0" smtClean="0"/>
              <a:t/>
            </a:r>
            <a:br>
              <a:rPr lang="en-US" sz="2800" b="1" dirty="0" smtClean="0"/>
            </a:br>
            <a:r>
              <a:rPr lang="en-US" sz="2800" dirty="0"/>
              <a:t> </a:t>
            </a:r>
            <a:r>
              <a:rPr lang="en-US" sz="2800" dirty="0" smtClean="0"/>
              <a:t/>
            </a:r>
            <a:br>
              <a:rPr lang="en-US" sz="2800" dirty="0" smtClean="0"/>
            </a:br>
            <a:r>
              <a:rPr lang="en-US" sz="2400" b="1" dirty="0" smtClean="0"/>
              <a:t/>
            </a:r>
            <a:br>
              <a:rPr lang="en-US" sz="2400" b="1" dirty="0" smtClean="0"/>
            </a:br>
            <a:r>
              <a:rPr lang="en-US" sz="2400" b="1" dirty="0" smtClean="0"/>
              <a:t>1.  </a:t>
            </a:r>
            <a:r>
              <a:rPr lang="en-US" sz="2400" b="1" dirty="0" smtClean="0">
                <a:solidFill>
                  <a:srgbClr val="FF0000"/>
                </a:solidFill>
              </a:rPr>
              <a:t>I USE THE GRADING SCALE IN THE SYLLABUS</a:t>
            </a:r>
            <a:r>
              <a:rPr lang="en-US" sz="2400" b="1" dirty="0" smtClean="0"/>
              <a:t>, A exceeds expectations/B meets expectations/C fails to meet expectations</a:t>
            </a:r>
            <a:br>
              <a:rPr lang="en-US" sz="2400" b="1" dirty="0" smtClean="0"/>
            </a:br>
            <a:r>
              <a:rPr lang="en-US" sz="2400" b="1" dirty="0" smtClean="0"/>
              <a:t/>
            </a:r>
            <a:br>
              <a:rPr lang="en-US" sz="2400" b="1" dirty="0" smtClean="0"/>
            </a:br>
            <a:r>
              <a:rPr lang="en-US" sz="2400" b="1" dirty="0" smtClean="0"/>
              <a:t>2. Assessed on quality of the answers and INSIGHTS. </a:t>
            </a:r>
            <a:br>
              <a:rPr lang="en-US" sz="2400" b="1" dirty="0" smtClean="0"/>
            </a:br>
            <a:r>
              <a:rPr lang="en-US" sz="2400" b="1" dirty="0" smtClean="0"/>
              <a:t/>
            </a:r>
            <a:br>
              <a:rPr lang="en-US" sz="2400" b="1" dirty="0" smtClean="0"/>
            </a:br>
            <a:r>
              <a:rPr lang="en-US" sz="2400" b="1" dirty="0" smtClean="0"/>
              <a:t>3.  </a:t>
            </a:r>
            <a:r>
              <a:rPr lang="en-US" sz="2400" b="1" dirty="0" smtClean="0">
                <a:solidFill>
                  <a:srgbClr val="FF0000"/>
                </a:solidFill>
              </a:rPr>
              <a:t>Grades listed in the Community Gradebook: </a:t>
            </a:r>
            <a:r>
              <a:rPr lang="en-US" sz="2400" b="1" dirty="0" smtClean="0"/>
              <a:t>no grades on </a:t>
            </a:r>
            <a:r>
              <a:rPr lang="en-US" sz="2400" b="1" dirty="0" smtClean="0"/>
              <a:t>papers</a:t>
            </a:r>
            <a:r>
              <a:rPr lang="en-US" sz="2400" b="1" dirty="0" smtClean="0"/>
              <a:t/>
            </a:r>
            <a:br>
              <a:rPr lang="en-US" sz="2400" b="1" dirty="0" smtClean="0"/>
            </a:br>
            <a:r>
              <a:rPr lang="en-US" sz="2400" dirty="0" smtClean="0"/>
              <a:t> </a:t>
            </a:r>
            <a:r>
              <a:rPr lang="en-US" sz="2400" b="1" dirty="0" smtClean="0"/>
              <a:t/>
            </a:r>
            <a:br>
              <a:rPr lang="en-US" sz="2400" b="1" dirty="0" smtClean="0"/>
            </a:br>
            <a:r>
              <a:rPr lang="en-US" sz="2400" b="1" dirty="0" smtClean="0"/>
              <a:t/>
            </a:r>
            <a:br>
              <a:rPr lang="en-US" sz="2400" b="1" dirty="0" smtClean="0"/>
            </a:br>
            <a:r>
              <a:rPr lang="en-US" sz="2800" dirty="0" smtClean="0"/>
              <a:t/>
            </a:r>
            <a:br>
              <a:rPr lang="en-US" sz="2800" dirty="0" smtClean="0"/>
            </a:b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229600" cy="6324601"/>
          </a:xfrm>
        </p:spPr>
        <p:txBody>
          <a:bodyPr>
            <a:normAutofit fontScale="90000"/>
          </a:bodyPr>
          <a:lstStyle/>
          <a:p>
            <a:pPr algn="l"/>
            <a:r>
              <a:rPr lang="en-US" dirty="0" smtClean="0">
                <a:solidFill>
                  <a:srgbClr val="000000"/>
                </a:solidFill>
              </a:rPr>
              <a:t/>
            </a:r>
            <a:br>
              <a:rPr lang="en-US" dirty="0" smtClean="0">
                <a:solidFill>
                  <a:srgbClr val="000000"/>
                </a:solidFill>
              </a:rPr>
            </a:br>
            <a:r>
              <a:rPr lang="en-US" sz="4000" b="1" dirty="0" smtClean="0">
                <a:solidFill>
                  <a:srgbClr val="FF0000"/>
                </a:solidFill>
              </a:rPr>
              <a:t>WEEKLY SUMMARY</a:t>
            </a:r>
            <a:r>
              <a:rPr lang="en-US" sz="4000" b="1" dirty="0" smtClean="0">
                <a:solidFill>
                  <a:srgbClr val="FF0000"/>
                </a:solidFill>
              </a:rPr>
              <a:t/>
            </a:r>
            <a:br>
              <a:rPr lang="en-US" sz="4000" b="1" dirty="0" smtClean="0">
                <a:solidFill>
                  <a:srgbClr val="FF0000"/>
                </a:solidFill>
              </a:rPr>
            </a:br>
            <a:r>
              <a:rPr lang="en-US" sz="4000" b="1" dirty="0" smtClean="0"/>
              <a:t>GRADING</a:t>
            </a:r>
            <a:r>
              <a:rPr lang="en-US" sz="2800" b="1" dirty="0" smtClean="0"/>
              <a:t/>
            </a:r>
            <a:br>
              <a:rPr lang="en-US" sz="2800" b="1" dirty="0" smtClean="0"/>
            </a:br>
            <a:r>
              <a:rPr lang="en-US" sz="2800" dirty="0"/>
              <a:t> </a:t>
            </a:r>
            <a:r>
              <a:rPr lang="en-US" sz="2800" dirty="0" smtClean="0"/>
              <a:t/>
            </a:r>
            <a:br>
              <a:rPr lang="en-US" sz="2800" dirty="0" smtClean="0"/>
            </a:br>
            <a:r>
              <a:rPr lang="en-US" sz="2400" b="1" dirty="0" smtClean="0"/>
              <a:t/>
            </a:r>
            <a:br>
              <a:rPr lang="en-US" sz="2400" b="1" dirty="0" smtClean="0"/>
            </a:br>
            <a:r>
              <a:rPr lang="en-US" sz="2400" b="1" dirty="0" smtClean="0"/>
              <a:t>1.  </a:t>
            </a:r>
            <a:r>
              <a:rPr lang="en-US" sz="2400" b="1" dirty="0" smtClean="0">
                <a:solidFill>
                  <a:srgbClr val="FF0000"/>
                </a:solidFill>
              </a:rPr>
              <a:t>GRADED PASS (100%), FAIL (60%) OR MISSING (0%)</a:t>
            </a:r>
            <a:br>
              <a:rPr lang="en-US" sz="2400" b="1" dirty="0" smtClean="0">
                <a:solidFill>
                  <a:srgbClr val="FF0000"/>
                </a:solidFill>
              </a:rPr>
            </a:br>
            <a:r>
              <a:rPr lang="en-US" sz="2400" b="1" dirty="0" smtClean="0"/>
              <a:t/>
            </a:r>
            <a:br>
              <a:rPr lang="en-US" sz="2400" b="1" dirty="0" smtClean="0"/>
            </a:br>
            <a:r>
              <a:rPr lang="en-US" sz="2400" b="1" dirty="0" smtClean="0"/>
              <a:t>2. Assessed on quality of the answers </a:t>
            </a:r>
            <a:r>
              <a:rPr lang="en-US" sz="2400" b="1" dirty="0" smtClean="0"/>
              <a:t>and all components provided (make sure you follow guidelines and provide ALL elements – don’t forget the sentence “learning as a whole” or question!)</a:t>
            </a:r>
            <a:br>
              <a:rPr lang="en-US" sz="2400" b="1" dirty="0" smtClean="0"/>
            </a:br>
            <a:r>
              <a:rPr lang="en-US" sz="2400" b="1" dirty="0" smtClean="0"/>
              <a:t/>
            </a:r>
            <a:br>
              <a:rPr lang="en-US" sz="2400" b="1" dirty="0" smtClean="0"/>
            </a:br>
            <a:r>
              <a:rPr lang="en-US" sz="2400" b="1" dirty="0" smtClean="0"/>
              <a:t>3.  </a:t>
            </a:r>
            <a:r>
              <a:rPr lang="en-US" sz="2400" b="1" dirty="0" smtClean="0">
                <a:solidFill>
                  <a:srgbClr val="FF0000"/>
                </a:solidFill>
              </a:rPr>
              <a:t>Grades listed in the Community Gradebook: </a:t>
            </a:r>
            <a:r>
              <a:rPr lang="en-US" sz="2400" b="1" dirty="0" smtClean="0"/>
              <a:t>no grades on </a:t>
            </a:r>
            <a:r>
              <a:rPr lang="en-US" sz="2400" b="1" dirty="0" smtClean="0"/>
              <a:t>papers</a:t>
            </a:r>
            <a:r>
              <a:rPr lang="en-US" sz="2400" b="1" dirty="0" smtClean="0"/>
              <a:t/>
            </a:r>
            <a:br>
              <a:rPr lang="en-US" sz="2400" b="1" dirty="0" smtClean="0"/>
            </a:br>
            <a:r>
              <a:rPr lang="en-US" sz="2400" dirty="0" smtClean="0"/>
              <a:t> </a:t>
            </a:r>
            <a:r>
              <a:rPr lang="en-US" sz="2400" b="1" dirty="0" smtClean="0"/>
              <a:t/>
            </a:r>
            <a:br>
              <a:rPr lang="en-US" sz="2400" b="1" dirty="0" smtClean="0"/>
            </a:br>
            <a:r>
              <a:rPr lang="en-US" sz="2400" b="1" dirty="0" smtClean="0"/>
              <a:t/>
            </a:r>
            <a:br>
              <a:rPr lang="en-US" sz="2400" b="1" dirty="0" smtClean="0"/>
            </a:br>
            <a:r>
              <a:rPr lang="en-US" sz="2800" dirty="0" smtClean="0"/>
              <a:t/>
            </a:r>
            <a:br>
              <a:rPr lang="en-US" sz="2800" dirty="0" smtClean="0"/>
            </a:br>
            <a:endParaRPr lang="en-US" sz="2667" dirty="0">
              <a:solidFill>
                <a:srgbClr val="000000"/>
              </a:solidFill>
            </a:endParaRPr>
          </a:p>
        </p:txBody>
      </p:sp>
    </p:spTree>
    <p:extLst>
      <p:ext uri="{BB962C8B-B14F-4D97-AF65-F5344CB8AC3E}">
        <p14:creationId xmlns:p14="http://schemas.microsoft.com/office/powerpoint/2010/main" val="3477171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401747" y="2209801"/>
            <a:ext cx="6989654" cy="4648200"/>
          </a:xfrm>
        </p:spPr>
        <p:txBody>
          <a:bodyPr>
            <a:normAutofit/>
          </a:bodyPr>
          <a:lstStyle/>
          <a:p>
            <a:pPr lvl="0" algn="l"/>
            <a:r>
              <a:rPr lang="en-US" sz="6000" dirty="0" smtClean="0"/>
              <a:t>What did you learn this week?</a:t>
            </a:r>
            <a:r>
              <a:rPr lang="en-US" sz="3556" dirty="0" smtClean="0"/>
              <a:t/>
            </a:r>
            <a:br>
              <a:rPr lang="en-US" sz="3556" dirty="0" smtClean="0"/>
            </a:b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endParaRPr lang="en-US" dirty="0" smtClean="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229600" cy="6324601"/>
          </a:xfrm>
        </p:spPr>
        <p:txBody>
          <a:bodyPr>
            <a:normAutofit fontScale="90000"/>
          </a:bodyPr>
          <a:lstStyle/>
          <a:p>
            <a:pPr algn="l"/>
            <a:r>
              <a:rPr lang="en-US" dirty="0" smtClean="0">
                <a:solidFill>
                  <a:srgbClr val="000000"/>
                </a:solidFill>
              </a:rPr>
              <a:t/>
            </a:r>
            <a:br>
              <a:rPr lang="en-US" dirty="0" smtClean="0">
                <a:solidFill>
                  <a:srgbClr val="000000"/>
                </a:solidFill>
              </a:rPr>
            </a:br>
            <a:r>
              <a:rPr lang="en-US" sz="3600" b="1" dirty="0">
                <a:solidFill>
                  <a:srgbClr val="000000"/>
                </a:solidFill>
              </a:rPr>
              <a:t>Discussion : </a:t>
            </a:r>
            <a:r>
              <a:rPr lang="en-US" sz="4000" b="1" dirty="0">
                <a:solidFill>
                  <a:srgbClr val="FF0000"/>
                </a:solidFill>
              </a:rPr>
              <a:t>Weekly Reading Summary</a:t>
            </a:r>
            <a:r>
              <a:rPr lang="en-US" sz="2800" b="1" dirty="0"/>
              <a:t/>
            </a:r>
            <a:br>
              <a:rPr lang="en-US" sz="2800" b="1" dirty="0"/>
            </a:br>
            <a:r>
              <a:rPr lang="en-US" sz="2800" dirty="0"/>
              <a:t> </a:t>
            </a:r>
            <a:r>
              <a:rPr lang="en-US" sz="2800" dirty="0" smtClean="0"/>
              <a:t/>
            </a:r>
            <a:br>
              <a:rPr lang="en-US" sz="2800" dirty="0" smtClean="0"/>
            </a:br>
            <a:r>
              <a:rPr lang="en-US" sz="2400" b="1" dirty="0"/>
              <a:t/>
            </a:r>
            <a:br>
              <a:rPr lang="en-US" sz="2400" b="1" dirty="0"/>
            </a:br>
            <a:r>
              <a:rPr lang="en-US" sz="2400" b="1" dirty="0"/>
              <a:t>1.  </a:t>
            </a:r>
            <a:r>
              <a:rPr lang="en-US" sz="2400" b="1" dirty="0">
                <a:solidFill>
                  <a:srgbClr val="FF0000"/>
                </a:solidFill>
              </a:rPr>
              <a:t>One key point you took from each assigned reading</a:t>
            </a:r>
            <a:r>
              <a:rPr lang="en-US" sz="2400" b="1" dirty="0"/>
              <a:t>, including the case/assignment: one sentence per reading.</a:t>
            </a:r>
            <a:br>
              <a:rPr lang="en-US" sz="2400" b="1" dirty="0"/>
            </a:br>
            <a:r>
              <a:rPr lang="en-US" sz="2400" b="1" dirty="0"/>
              <a:t/>
            </a:r>
            <a:br>
              <a:rPr lang="en-US" sz="2400" b="1" dirty="0"/>
            </a:br>
            <a:r>
              <a:rPr lang="en-US" sz="2400" b="1" dirty="0"/>
              <a:t>2.  </a:t>
            </a:r>
            <a:r>
              <a:rPr lang="en-US" sz="2400" b="1" dirty="0">
                <a:solidFill>
                  <a:srgbClr val="FF0000"/>
                </a:solidFill>
              </a:rPr>
              <a:t>One key point you learned from the </a:t>
            </a:r>
            <a:r>
              <a:rPr lang="en-US" sz="2400" b="1" dirty="0" smtClean="0">
                <a:solidFill>
                  <a:srgbClr val="FF0000"/>
                </a:solidFill>
              </a:rPr>
              <a:t>readings/case </a:t>
            </a:r>
            <a:r>
              <a:rPr lang="en-US" sz="2400" b="1" dirty="0">
                <a:solidFill>
                  <a:srgbClr val="FF0000"/>
                </a:solidFill>
              </a:rPr>
              <a:t>as a whole</a:t>
            </a:r>
            <a:r>
              <a:rPr lang="en-US" sz="2400" b="1" dirty="0"/>
              <a:t>: one sentence maximum.</a:t>
            </a:r>
            <a:br>
              <a:rPr lang="en-US" sz="2400" b="1" dirty="0"/>
            </a:br>
            <a:r>
              <a:rPr lang="en-US" sz="2400" b="1" dirty="0"/>
              <a:t/>
            </a:r>
            <a:br>
              <a:rPr lang="en-US" sz="2400" b="1" dirty="0"/>
            </a:br>
            <a:r>
              <a:rPr lang="en-US" sz="2400" b="1" dirty="0"/>
              <a:t>3.  </a:t>
            </a:r>
            <a:r>
              <a:rPr lang="en-US" sz="2400" b="1" dirty="0">
                <a:solidFill>
                  <a:srgbClr val="FF0000"/>
                </a:solidFill>
              </a:rPr>
              <a:t>One discussion question </a:t>
            </a:r>
            <a:r>
              <a:rPr lang="en-US" sz="2400" b="1" dirty="0"/>
              <a:t>that you would ask your fellow classmates: one sentence maximum.</a:t>
            </a:r>
            <a:br>
              <a:rPr lang="en-US" sz="2400" b="1" dirty="0"/>
            </a:br>
            <a:r>
              <a:rPr lang="en-US" sz="2400" b="1" dirty="0" smtClean="0"/>
              <a:t/>
            </a:r>
            <a:br>
              <a:rPr lang="en-US" sz="2400" b="1" dirty="0" smtClean="0"/>
            </a:br>
            <a:r>
              <a:rPr lang="en-US" sz="2400" dirty="0" smtClean="0"/>
              <a:t> </a:t>
            </a:r>
            <a:r>
              <a:rPr lang="en-US" sz="2400" b="1" dirty="0" smtClean="0"/>
              <a:t/>
            </a:r>
            <a:br>
              <a:rPr lang="en-US" sz="2400" b="1" dirty="0" smtClean="0"/>
            </a:br>
            <a:r>
              <a:rPr lang="en-US" sz="2400" b="1" dirty="0" smtClean="0"/>
              <a:t/>
            </a:r>
            <a:br>
              <a:rPr lang="en-US" sz="2400" b="1" dirty="0" smtClean="0"/>
            </a:br>
            <a:r>
              <a:rPr lang="en-US" sz="2800" dirty="0" smtClean="0"/>
              <a:t/>
            </a:r>
            <a:br>
              <a:rPr lang="en-US" sz="2800" dirty="0" smtClean="0"/>
            </a:b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228600"/>
            <a:ext cx="7619999" cy="6096000"/>
          </a:xfrm>
        </p:spPr>
        <p:txBody>
          <a:bodyPr>
            <a:noAutofit/>
          </a:bodyPr>
          <a:lstStyle/>
          <a:p>
            <a:pPr algn="l"/>
            <a:r>
              <a:rPr lang="en-US" sz="2000" b="1" dirty="0" smtClean="0">
                <a:solidFill>
                  <a:srgbClr val="FF0000"/>
                </a:solidFill>
              </a:rPr>
              <a:t>Case #1:  Google, Inc.</a:t>
            </a:r>
            <a:br>
              <a:rPr lang="en-US" sz="2000" b="1" dirty="0" smtClean="0">
                <a:solidFill>
                  <a:srgbClr val="FF0000"/>
                </a:solidFill>
              </a:rPr>
            </a:br>
            <a:r>
              <a:rPr lang="en-US" sz="2000" b="1" dirty="0" smtClean="0"/>
              <a:t/>
            </a:r>
            <a:br>
              <a:rPr lang="en-US" sz="2000" b="1" dirty="0" smtClean="0"/>
            </a:br>
            <a:r>
              <a:rPr lang="en-US" sz="2000" dirty="0" smtClean="0"/>
              <a:t>The case describes several of Google’s “products” </a:t>
            </a:r>
            <a:br>
              <a:rPr lang="en-US" sz="2000" dirty="0" smtClean="0"/>
            </a:br>
            <a:r>
              <a:rPr lang="en-US" sz="2000" dirty="0" smtClean="0"/>
              <a:t>(their search engine, Gmail, Google Earth, etc.). </a:t>
            </a:r>
            <a:br>
              <a:rPr lang="en-US" sz="2000" dirty="0" smtClean="0"/>
            </a:br>
            <a:r>
              <a:rPr lang="en-US" sz="2000" dirty="0" smtClean="0"/>
              <a:t>What do they have in common? How would you describe the line of business Google is in?</a:t>
            </a:r>
            <a:br>
              <a:rPr lang="en-US" sz="2000" dirty="0" smtClean="0"/>
            </a:br>
            <a:r>
              <a:rPr lang="en-US" sz="2000" b="1" dirty="0" smtClean="0"/>
              <a:t/>
            </a:r>
            <a:br>
              <a:rPr lang="en-US" sz="2000" b="1" dirty="0" smtClean="0"/>
            </a:br>
            <a:r>
              <a:rPr lang="en-US" sz="2000" dirty="0" smtClean="0"/>
              <a:t>What is Google’s revenue model (how do they make money)? Who are its customers? With this in mind, what is Google’s </a:t>
            </a:r>
            <a:r>
              <a:rPr lang="en-US" sz="2000" i="1" dirty="0" smtClean="0"/>
              <a:t>real</a:t>
            </a:r>
            <a:r>
              <a:rPr lang="en-US" sz="2000" dirty="0" smtClean="0"/>
              <a:t> product?</a:t>
            </a:r>
            <a:br>
              <a:rPr lang="en-US" sz="2000" dirty="0" smtClean="0"/>
            </a:br>
            <a:r>
              <a:rPr lang="en-US" sz="2000" b="1" dirty="0" smtClean="0"/>
              <a:t/>
            </a:r>
            <a:br>
              <a:rPr lang="en-US" sz="2000" b="1" dirty="0" smtClean="0"/>
            </a:br>
            <a:r>
              <a:rPr lang="en-US" sz="2000" dirty="0" smtClean="0"/>
              <a:t>Based on the material in the case, how would you describe Google’s strategy? Do they have one?</a:t>
            </a:r>
            <a:r>
              <a:rPr lang="en-US" sz="2000" b="1" dirty="0" smtClean="0"/>
              <a:t/>
            </a:r>
            <a:br>
              <a:rPr lang="en-US" sz="2000" b="1" dirty="0" smtClean="0"/>
            </a:br>
            <a:r>
              <a:rPr lang="en-US" sz="2000" b="1" dirty="0" smtClean="0"/>
              <a:t/>
            </a:r>
            <a:br>
              <a:rPr lang="en-US" sz="2000" b="1" dirty="0" smtClean="0"/>
            </a:br>
            <a:r>
              <a:rPr lang="en-US" sz="2000" dirty="0" smtClean="0"/>
              <a:t>The last section of the case is titled “What Should Google Do?” What do you think Google should do (it doesn’t have to be one of the options described in the case)? Make sure you explain why you chose that course of action.</a:t>
            </a:r>
            <a:r>
              <a:rPr lang="en-US" sz="2000" b="1" dirty="0" smtClean="0"/>
              <a:t/>
            </a:r>
            <a:br>
              <a:rPr lang="en-US" sz="2000" b="1" dirty="0" smtClean="0"/>
            </a:br>
            <a:r>
              <a:rPr lang="en-US" sz="2000" b="1" dirty="0" smtClean="0"/>
              <a:t/>
            </a:r>
            <a:br>
              <a:rPr lang="en-US" sz="2000" b="1" dirty="0" smtClean="0"/>
            </a:br>
            <a:r>
              <a:rPr lang="en-US" sz="2000" dirty="0" smtClean="0"/>
              <a:t>How has Google created an organizational structure that encourages and enables innovation?  Give specific examples.</a:t>
            </a:r>
            <a:endParaRPr lang="en-US" sz="2000" b="1" dirty="0"/>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914400"/>
            <a:ext cx="8648701" cy="5562600"/>
          </a:xfrm>
        </p:spPr>
        <p:txBody>
          <a:bodyPr anchor="t">
            <a:normAutofit fontScale="90000"/>
          </a:bodyPr>
          <a:lstStyle/>
          <a:p>
            <a:pPr algn="l">
              <a:defRPr/>
            </a:pPr>
            <a:r>
              <a:rPr lang="en-US" sz="3600" spc="200" dirty="0" smtClean="0">
                <a:solidFill>
                  <a:srgbClr val="595959"/>
                </a:solidFill>
                <a:latin typeface="Helvetica Neue"/>
                <a:cs typeface="Helvetica Neue"/>
              </a:rPr>
              <a:t>Breakout Session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z="7333" b="1" cap="all" spc="200" dirty="0" err="1" smtClean="0">
                <a:solidFill>
                  <a:srgbClr val="FF0000"/>
                </a:solidFill>
                <a:latin typeface="Helvetica Neue"/>
                <a:cs typeface="Helvetica Neue"/>
              </a:rPr>
              <a:t>google</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z="4000" spc="200" dirty="0" smtClean="0">
                <a:solidFill>
                  <a:srgbClr val="000000"/>
                </a:solidFill>
                <a:latin typeface="Helvetica Neue"/>
                <a:cs typeface="Helvetica Neue"/>
              </a:rPr>
              <a:t>1. Pair up with another group.</a:t>
            </a:r>
            <a:br>
              <a:rPr lang="en-US" sz="4000" spc="200" dirty="0" smtClean="0">
                <a:solidFill>
                  <a:srgbClr val="000000"/>
                </a:solidFill>
                <a:latin typeface="Helvetica Neue"/>
                <a:cs typeface="Helvetica Neue"/>
              </a:rPr>
            </a:br>
            <a:r>
              <a:rPr lang="en-US" sz="4000" spc="200" dirty="0" smtClean="0">
                <a:solidFill>
                  <a:srgbClr val="000000"/>
                </a:solidFill>
                <a:latin typeface="Helvetica Neue"/>
                <a:cs typeface="Helvetica Neue"/>
              </a:rPr>
              <a:t>2. Present your case to each other. </a:t>
            </a:r>
            <a:br>
              <a:rPr lang="en-US" sz="4000" spc="200" dirty="0" smtClean="0">
                <a:solidFill>
                  <a:srgbClr val="000000"/>
                </a:solidFill>
                <a:latin typeface="Helvetica Neue"/>
                <a:cs typeface="Helvetica Neue"/>
              </a:rPr>
            </a:br>
            <a:r>
              <a:rPr lang="en-US" sz="4000" spc="200" dirty="0" smtClean="0">
                <a:solidFill>
                  <a:srgbClr val="000000"/>
                </a:solidFill>
                <a:latin typeface="Helvetica Neue"/>
                <a:cs typeface="Helvetica Neue"/>
              </a:rPr>
              <a:t>3. Briefly critique each others work.</a:t>
            </a:r>
            <a:br>
              <a:rPr lang="en-US" sz="4000" spc="200" dirty="0" smtClean="0">
                <a:solidFill>
                  <a:srgbClr val="000000"/>
                </a:solidFill>
                <a:latin typeface="Helvetica Neue"/>
                <a:cs typeface="Helvetica Neue"/>
              </a:rPr>
            </a:br>
            <a:r>
              <a:rPr lang="en-US" sz="4000" spc="200" dirty="0" smtClean="0">
                <a:solidFill>
                  <a:srgbClr val="000000"/>
                </a:solidFill>
                <a:latin typeface="Helvetica Neue"/>
                <a:cs typeface="Helvetica Neue"/>
              </a:rPr>
              <a:t>4. Strategize how you will present to the class. </a:t>
            </a:r>
            <a:br>
              <a:rPr lang="en-US" sz="4000" spc="200" dirty="0" smtClean="0">
                <a:solidFill>
                  <a:srgbClr val="000000"/>
                </a:solidFill>
                <a:latin typeface="Helvetica Neue"/>
                <a:cs typeface="Helvetica Neue"/>
              </a:rPr>
            </a:br>
            <a:r>
              <a:rPr lang="en-US" sz="4000" spc="200" dirty="0" smtClean="0">
                <a:solidFill>
                  <a:srgbClr val="000000"/>
                </a:solidFill>
                <a:latin typeface="Helvetica Neue"/>
                <a:cs typeface="Helvetica Neue"/>
              </a:rPr>
              <a:t/>
            </a:r>
            <a:br>
              <a:rPr lang="en-US" sz="4000" spc="200" dirty="0" smtClean="0">
                <a:solidFill>
                  <a:srgbClr val="000000"/>
                </a:solidFill>
                <a:latin typeface="Helvetica Neue"/>
                <a:cs typeface="Helvetica Neue"/>
              </a:rPr>
            </a:br>
            <a:r>
              <a:rPr lang="en-US" sz="4000" b="1" spc="200" dirty="0" smtClean="0">
                <a:solidFill>
                  <a:srgbClr val="FF0000"/>
                </a:solidFill>
                <a:latin typeface="Helvetica Neue"/>
                <a:cs typeface="Helvetica Neue"/>
              </a:rPr>
              <a:t>10 min present / 5 min Q+A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1676400"/>
            <a:ext cx="8420101" cy="4876800"/>
          </a:xfrm>
        </p:spPr>
        <p:txBody>
          <a:bodyPr anchor="t">
            <a:normAutofit/>
          </a:bodyPr>
          <a:lstStyle/>
          <a:p>
            <a:pPr algn="l">
              <a:defRPr/>
            </a:pPr>
            <a:r>
              <a:rPr lang="en-US" sz="3600" spc="200" dirty="0" smtClean="0">
                <a:solidFill>
                  <a:srgbClr val="595959"/>
                </a:solidFill>
                <a:latin typeface="Helvetica Neue"/>
                <a:cs typeface="Helvetica Neue"/>
              </a:rPr>
              <a:t>Presentations</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z="8400" b="1" cap="all" spc="200" dirty="0" err="1" smtClean="0">
                <a:solidFill>
                  <a:srgbClr val="FF0000"/>
                </a:solidFill>
                <a:latin typeface="Helvetica Neue"/>
                <a:cs typeface="Helvetica Neue"/>
              </a:rPr>
              <a:t>google</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
            </a:r>
            <a:br>
              <a:rPr lang="en-US" spc="200" dirty="0" smtClean="0">
                <a:solidFill>
                  <a:srgbClr val="000000"/>
                </a:solidFill>
                <a:latin typeface="Helvetica Neue"/>
                <a:cs typeface="Helvetica Neue"/>
              </a:rPr>
            </a:br>
            <a:r>
              <a:rPr lang="en-US" b="1" spc="200" dirty="0" smtClean="0">
                <a:solidFill>
                  <a:srgbClr val="FF0000"/>
                </a:solidFill>
                <a:latin typeface="Helvetica Neue"/>
                <a:cs typeface="Helvetica Neue"/>
              </a:rPr>
              <a:t>10 min present / 5 min Q+A </a:t>
            </a: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3002</TotalTime>
  <Words>353</Words>
  <Application>Microsoft Office PowerPoint</Application>
  <PresentationFormat>On-screen Show (4:3)</PresentationFormat>
  <Paragraphs>74</Paragraphs>
  <Slides>18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Helvetica</vt:lpstr>
      <vt:lpstr>Helvetica Neue</vt:lpstr>
      <vt:lpstr>Office Theme</vt:lpstr>
      <vt:lpstr>PLEASE SIT WITH YOUR groups  Please submit your  Reading Summary and  Case Assignment      </vt:lpstr>
      <vt:lpstr>MIS 5302 Managing Technology and Systems  Week 3</vt:lpstr>
      <vt:lpstr> IT ASSIGNMENTS GRADING    1.  I USE THE GRADING SCALE IN THE SYLLABUS, A exceeds expectations/B meets expectations/C fails to meet expectations  2. Assessed on quality of the answers and INSIGHTS.   3.  Grades listed in the Community Gradebook: no grades on papers     </vt:lpstr>
      <vt:lpstr> WEEKLY SUMMARY GRADING    1.  GRADED PASS (100%), FAIL (60%) OR MISSING (0%)  2. Assessed on quality of the answers and all components provided (make sure you follow guidelines and provide ALL elements – don’t forget the sentence “learning as a whole” or question!)  3.  Grades listed in the Community Gradebook: no grades on papers     </vt:lpstr>
      <vt:lpstr>What did you learn this week?   </vt:lpstr>
      <vt:lpstr> Discussion : Weekly Reading Summary    1.  One key point you took from each assigned reading, including the case/assignment: one sentence per reading.  2.  One key point you learned from the readings/case as a whole: one sentence maximum.  3.  One discussion question that you would ask your fellow classmates: one sentence maximum.      </vt:lpstr>
      <vt:lpstr>Case #1:  Google, Inc.  The case describes several of Google’s “products”  (their search engine, Gmail, Google Earth, etc.).  What do they have in common? How would you describe the line of business Google is in?  What is Google’s revenue model (how do they make money)? Who are its customers? With this in mind, what is Google’s real product?  Based on the material in the case, how would you describe Google’s strategy? Do they have one?  The last section of the case is titled “What Should Google Do?” What do you think Google should do (it doesn’t have to be one of the options described in the case)? Make sure you explain why you chose that course of action.  How has Google created an organizational structure that encourages and enables innovation?  Give specific examples.</vt:lpstr>
      <vt:lpstr>Breakout Session: google  1. Pair up with another group. 2. Present your case to each other.  3. Briefly critique each others work. 4. Strategize how you will present to the class.   10 min present / 5 min Q+A  </vt:lpstr>
      <vt:lpstr>Presentations:  google    10 min present / 5 min Q+A </vt:lpstr>
      <vt:lpstr>Discussion:  Disruptive INNOVATION  </vt:lpstr>
      <vt:lpstr>What do these have in common?</vt:lpstr>
      <vt:lpstr>Disruptive Innovation Theory</vt:lpstr>
      <vt:lpstr>Responding to Disruptive Innovations</vt:lpstr>
      <vt:lpstr>So how do companies innovate?</vt:lpstr>
      <vt:lpstr>Resources, Processes, Values</vt:lpstr>
      <vt:lpstr>Understanding Signals of Change</vt:lpstr>
      <vt:lpstr>What is the next disruptive technology?</vt:lpstr>
      <vt:lpstr>Next week : Learn IT Assignments #2 Activity: You too can code  Objective The objective of this activity is to demystify programming by learning the basics of a popular programming language (JavaScript &amp; HTML).  Activity Requirements In this assignment you will work through a simple tutorial and learn the very basics of what a program is (refer to the link provided on our class site).  Prepare a 1 page document answering the following questions: 1.  Has your view of computer programming changed after completing an hour of code? 2.  Some people say that every student should learn to code. Do you agree or disagree? 3.  What are 3 key things you learned? 4.  Are you likely to use this resource again? Would you recommend it to others? Why or why not?  Submit a hard copy of your 1 page summary (4 questions above) and a hard copy of  your screen print showing your name and your achievement badges.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MC Martin</cp:lastModifiedBy>
  <cp:revision>78</cp:revision>
  <cp:lastPrinted>2015-04-02T15:59:10Z</cp:lastPrinted>
  <dcterms:created xsi:type="dcterms:W3CDTF">2015-04-02T14:44:25Z</dcterms:created>
  <dcterms:modified xsi:type="dcterms:W3CDTF">2016-03-29T18:16:04Z</dcterms:modified>
</cp:coreProperties>
</file>