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handoutMasterIdLst>
    <p:handoutMasterId r:id="rId31"/>
  </p:handoutMasterIdLst>
  <p:sldIdLst>
    <p:sldId id="283" r:id="rId2"/>
    <p:sldId id="257" r:id="rId3"/>
    <p:sldId id="327" r:id="rId4"/>
    <p:sldId id="321"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10" r:id="rId25"/>
    <p:sldId id="314" r:id="rId26"/>
    <p:sldId id="323" r:id="rId27"/>
    <p:sldId id="324" r:id="rId28"/>
    <p:sldId id="32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8" autoAdjust="0"/>
    <p:restoredTop sz="96433" autoAdjust="0"/>
  </p:normalViewPr>
  <p:slideViewPr>
    <p:cSldViewPr>
      <p:cViewPr varScale="1">
        <p:scale>
          <a:sx n="116" d="100"/>
          <a:sy n="116" d="100"/>
        </p:scale>
        <p:origin x="17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54514D-04C1-0E40-8037-2786EAF2B2B4}" type="datetimeFigureOut">
              <a:rPr lang="en-US" smtClean="0"/>
              <a:pPr/>
              <a:t>4/19/2016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945113-87DB-5B4E-A1B6-C6D7410ACAEB}" type="slidenum">
              <a:rPr lang="en-US" smtClean="0"/>
              <a:pPr/>
              <a:t>‹#›</a:t>
            </a:fld>
            <a:endParaRPr lang="en-US"/>
          </a:p>
        </p:txBody>
      </p:sp>
    </p:spTree>
    <p:extLst>
      <p:ext uri="{BB962C8B-B14F-4D97-AF65-F5344CB8AC3E}">
        <p14:creationId xmlns:p14="http://schemas.microsoft.com/office/powerpoint/2010/main" val="1801611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044920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1</a:t>
            </a:fld>
            <a:endParaRPr lang="en-US"/>
          </a:p>
        </p:txBody>
      </p:sp>
    </p:spTree>
    <p:extLst>
      <p:ext uri="{BB962C8B-B14F-4D97-AF65-F5344CB8AC3E}">
        <p14:creationId xmlns:p14="http://schemas.microsoft.com/office/powerpoint/2010/main" val="370891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3</a:t>
            </a:fld>
            <a:endParaRPr lang="en-US"/>
          </a:p>
        </p:txBody>
      </p:sp>
    </p:spTree>
    <p:extLst>
      <p:ext uri="{BB962C8B-B14F-4D97-AF65-F5344CB8AC3E}">
        <p14:creationId xmlns:p14="http://schemas.microsoft.com/office/powerpoint/2010/main" val="243870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4</a:t>
            </a:fld>
            <a:endParaRPr lang="en-US"/>
          </a:p>
        </p:txBody>
      </p:sp>
    </p:spTree>
    <p:extLst>
      <p:ext uri="{BB962C8B-B14F-4D97-AF65-F5344CB8AC3E}">
        <p14:creationId xmlns:p14="http://schemas.microsoft.com/office/powerpoint/2010/main" val="407112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24</a:t>
            </a:fld>
            <a:endParaRPr lang="en-US"/>
          </a:p>
        </p:txBody>
      </p:sp>
    </p:spTree>
    <p:extLst>
      <p:ext uri="{BB962C8B-B14F-4D97-AF65-F5344CB8AC3E}">
        <p14:creationId xmlns:p14="http://schemas.microsoft.com/office/powerpoint/2010/main" val="181379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26</a:t>
            </a:fld>
            <a:endParaRPr lang="en-US"/>
          </a:p>
        </p:txBody>
      </p:sp>
    </p:spTree>
    <p:extLst>
      <p:ext uri="{BB962C8B-B14F-4D97-AF65-F5344CB8AC3E}">
        <p14:creationId xmlns:p14="http://schemas.microsoft.com/office/powerpoint/2010/main" val="239978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0BCB1-4DEB-3F4B-B289-B5B482772A8F}" type="slidenum">
              <a:rPr lang="en-US" smtClean="0"/>
              <a:pPr/>
              <a:t>28</a:t>
            </a:fld>
            <a:endParaRPr lang="en-US"/>
          </a:p>
        </p:txBody>
      </p:sp>
    </p:spTree>
    <p:extLst>
      <p:ext uri="{BB962C8B-B14F-4D97-AF65-F5344CB8AC3E}">
        <p14:creationId xmlns:p14="http://schemas.microsoft.com/office/powerpoint/2010/main" val="290921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ws.amazon.com/ec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ws.amazon.com/solutions/case-studies/johnson-and-johnson/"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ws.amazon.com/solutions/case-studies/netfli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hyperlink" Target="https://cloud.google.com/customers/"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www.youtube.com/watch?v=3Ztr-HhWX1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17PtS1Qx8k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ws.amazon.com/elasticbeanstal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143000"/>
            <a:ext cx="8267701" cy="4405923"/>
          </a:xfrm>
        </p:spPr>
        <p:txBody>
          <a:bodyPr anchor="t">
            <a:normAutofit fontScale="90000"/>
          </a:bodyPr>
          <a:lstStyle/>
          <a:p>
            <a:pPr>
              <a:defRPr/>
            </a:pPr>
            <a:r>
              <a:rPr lang="en-US" sz="7333" b="1" cap="all" spc="200" dirty="0" smtClean="0">
                <a:solidFill>
                  <a:srgbClr val="FF0000"/>
                </a:solidFill>
                <a:latin typeface="Helvetica Neue"/>
                <a:cs typeface="Helvetica Neue"/>
              </a:rPr>
              <a:t>PLEASE SIT WITH YOUR groups</a:t>
            </a: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4800" b="1" dirty="0" smtClean="0">
                <a:solidFill>
                  <a:srgbClr val="000000"/>
                </a:solidFill>
              </a:rPr>
              <a:t>Please submit your Reading Summary</a:t>
            </a:r>
            <a:br>
              <a:rPr lang="en-US" sz="4800" b="1" dirty="0" smtClean="0">
                <a:solidFill>
                  <a:srgbClr val="000000"/>
                </a:solidFill>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
            </a:r>
            <a:br>
              <a:rPr lang="en-US" sz="8400" b="1" cap="all" spc="200" dirty="0" smtClean="0">
                <a:solidFill>
                  <a:srgbClr val="FF0000"/>
                </a:solidFill>
                <a:latin typeface="Helvetica Neue"/>
                <a:cs typeface="Helvetica Neue"/>
              </a:rPr>
            </a:b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endParaRPr lang="en-US"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PaaS, SaaS Explained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IaaS: “host”</a:t>
            </a:r>
            <a:r>
              <a:rPr lang="en-US" dirty="0" smtClean="0"/>
              <a:t> – you pay for the infrastructure but you are responsible for all application development and deployment and support activities. </a:t>
            </a:r>
          </a:p>
          <a:p>
            <a:r>
              <a:rPr lang="en-US" b="1" dirty="0" smtClean="0"/>
              <a:t>PaaS: “build” </a:t>
            </a:r>
            <a:r>
              <a:rPr lang="en-US" dirty="0" smtClean="0"/>
              <a:t>– you pay for the infrastructure and for a developing platform that supports many areas of deployment so you can just focus on programming your application. </a:t>
            </a:r>
          </a:p>
          <a:p>
            <a:r>
              <a:rPr lang="en-US" b="1" dirty="0" smtClean="0"/>
              <a:t>SaaS: “consume”</a:t>
            </a:r>
            <a:r>
              <a:rPr lang="en-US" dirty="0" smtClean="0"/>
              <a:t> – you pay for an entire solution that is fully built, deployed, and distributed over the web for you to consume on demand. You have no infrastructure, development, deployment, or support responsibilities.</a:t>
            </a:r>
            <a:endParaRPr lang="en-US" dirty="0"/>
          </a:p>
        </p:txBody>
      </p:sp>
    </p:spTree>
    <p:extLst>
      <p:ext uri="{BB962C8B-B14F-4D97-AF65-F5344CB8AC3E}">
        <p14:creationId xmlns:p14="http://schemas.microsoft.com/office/powerpoint/2010/main" val="2495093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86700" cy="994172"/>
          </a:xfrm>
        </p:spPr>
        <p:txBody>
          <a:bodyPr/>
          <a:lstStyle/>
          <a:p>
            <a:r>
              <a:rPr lang="en-US" dirty="0" smtClean="0"/>
              <a:t>IaaS (Infrastructure as a Service)</a:t>
            </a:r>
            <a:endParaRPr lang="en-US" dirty="0"/>
          </a:p>
        </p:txBody>
      </p:sp>
      <p:sp>
        <p:nvSpPr>
          <p:cNvPr id="3" name="Content Placeholder 2"/>
          <p:cNvSpPr>
            <a:spLocks noGrp="1"/>
          </p:cNvSpPr>
          <p:nvPr>
            <p:ph idx="1"/>
          </p:nvPr>
        </p:nvSpPr>
        <p:spPr>
          <a:xfrm>
            <a:off x="437819" y="2226469"/>
            <a:ext cx="4374708" cy="3127244"/>
          </a:xfrm>
        </p:spPr>
        <p:txBody>
          <a:bodyPr>
            <a:normAutofit fontScale="62500" lnSpcReduction="20000"/>
          </a:bodyPr>
          <a:lstStyle/>
          <a:p>
            <a:r>
              <a:rPr lang="en-US" dirty="0" smtClean="0"/>
              <a:t>“Online </a:t>
            </a:r>
            <a:r>
              <a:rPr lang="en-US" dirty="0"/>
              <a:t>services that abstract user from the detail of infrastructure like physical computing resources, location, data partitioning, scaling, security, </a:t>
            </a:r>
            <a:r>
              <a:rPr lang="en-US" dirty="0" smtClean="0"/>
              <a:t>backup, etc.”</a:t>
            </a:r>
          </a:p>
          <a:p>
            <a:r>
              <a:rPr lang="en-US" dirty="0" smtClean="0"/>
              <a:t>The user is responsible for installing and maintaining the operating system and the application software.</a:t>
            </a:r>
          </a:p>
          <a:p>
            <a:r>
              <a:rPr lang="en-US" dirty="0" smtClean="0"/>
              <a:t>Pay for resources allocated and consumed, much like a utility service.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526" y="2226469"/>
            <a:ext cx="3982751" cy="2787926"/>
          </a:xfrm>
          <a:prstGeom prst="rect">
            <a:avLst/>
          </a:prstGeom>
        </p:spPr>
      </p:pic>
    </p:spTree>
    <p:extLst>
      <p:ext uri="{BB962C8B-B14F-4D97-AF65-F5344CB8AC3E}">
        <p14:creationId xmlns:p14="http://schemas.microsoft.com/office/powerpoint/2010/main" val="1014240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Amazon Web Services: EC2</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253" y="2237599"/>
            <a:ext cx="4566681" cy="2417654"/>
          </a:xfrm>
          <a:prstGeom prst="rect">
            <a:avLst/>
          </a:prstGeom>
        </p:spPr>
      </p:pic>
      <p:sp>
        <p:nvSpPr>
          <p:cNvPr id="5" name="Content Placeholder 2"/>
          <p:cNvSpPr txBox="1">
            <a:spLocks/>
          </p:cNvSpPr>
          <p:nvPr/>
        </p:nvSpPr>
        <p:spPr>
          <a:xfrm>
            <a:off x="628650" y="2249077"/>
            <a:ext cx="2299942"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 gold standard in IaaS</a:t>
            </a:r>
          </a:p>
          <a:p>
            <a:r>
              <a:rPr lang="en-US" sz="2100" dirty="0"/>
              <a:t>Many services you use run on AWS</a:t>
            </a:r>
          </a:p>
          <a:p>
            <a:r>
              <a:rPr lang="en-US" sz="2100" dirty="0"/>
              <a:t>Hundreds of success stories</a:t>
            </a:r>
          </a:p>
          <a:p>
            <a:endParaRPr lang="en-US" sz="2100" dirty="0"/>
          </a:p>
        </p:txBody>
      </p:sp>
      <p:sp>
        <p:nvSpPr>
          <p:cNvPr id="6" name="TextBox 5"/>
          <p:cNvSpPr txBox="1"/>
          <p:nvPr/>
        </p:nvSpPr>
        <p:spPr>
          <a:xfrm>
            <a:off x="4881376" y="5204681"/>
            <a:ext cx="2070695" cy="300082"/>
          </a:xfrm>
          <a:prstGeom prst="rect">
            <a:avLst/>
          </a:prstGeom>
          <a:noFill/>
        </p:spPr>
        <p:txBody>
          <a:bodyPr wrap="none" rtlCol="0">
            <a:spAutoFit/>
          </a:bodyPr>
          <a:lstStyle/>
          <a:p>
            <a:r>
              <a:rPr lang="en-US" sz="1350" dirty="0"/>
              <a:t>Click image to watch demo</a:t>
            </a:r>
          </a:p>
        </p:txBody>
      </p:sp>
    </p:spTree>
    <p:extLst>
      <p:ext uri="{BB962C8B-B14F-4D97-AF65-F5344CB8AC3E}">
        <p14:creationId xmlns:p14="http://schemas.microsoft.com/office/powerpoint/2010/main" val="207553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AWS Case Study: Johnson &amp; Johnson</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116" y="2384637"/>
            <a:ext cx="4761008" cy="2486240"/>
          </a:xfrm>
          <a:prstGeom prst="rect">
            <a:avLst/>
          </a:prstGeom>
        </p:spPr>
      </p:pic>
      <p:sp>
        <p:nvSpPr>
          <p:cNvPr id="5" name="TextBox 4"/>
          <p:cNvSpPr txBox="1"/>
          <p:nvPr/>
        </p:nvSpPr>
        <p:spPr>
          <a:xfrm>
            <a:off x="3568769" y="5130247"/>
            <a:ext cx="2051459" cy="300082"/>
          </a:xfrm>
          <a:prstGeom prst="rect">
            <a:avLst/>
          </a:prstGeom>
          <a:noFill/>
        </p:spPr>
        <p:txBody>
          <a:bodyPr wrap="none" rtlCol="0">
            <a:spAutoFit/>
          </a:bodyPr>
          <a:lstStyle/>
          <a:p>
            <a:r>
              <a:rPr lang="en-US" sz="1350" dirty="0"/>
              <a:t>Click image to watch video</a:t>
            </a:r>
          </a:p>
        </p:txBody>
      </p:sp>
    </p:spTree>
    <p:extLst>
      <p:ext uri="{BB962C8B-B14F-4D97-AF65-F5344CB8AC3E}">
        <p14:creationId xmlns:p14="http://schemas.microsoft.com/office/powerpoint/2010/main" val="92674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AWS Case Study: Johnson &amp; Johnson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What we learned from watching the video</a:t>
            </a:r>
            <a:r>
              <a:rPr lang="en-US" dirty="0" smtClean="0"/>
              <a:t>:</a:t>
            </a:r>
          </a:p>
          <a:p>
            <a:pPr marL="0" indent="0">
              <a:buNone/>
            </a:pPr>
            <a:endParaRPr lang="en-US" dirty="0" smtClean="0"/>
          </a:p>
          <a:p>
            <a:pPr lvl="1"/>
            <a:r>
              <a:rPr lang="en-US" dirty="0" smtClean="0"/>
              <a:t>What are J&amp;J main product offerings (pharmaceuticals and medical devices)</a:t>
            </a:r>
          </a:p>
          <a:p>
            <a:pPr lvl="1"/>
            <a:r>
              <a:rPr lang="en-US" dirty="0" smtClean="0"/>
              <a:t>How J&amp;J have achieved global growth (M&amp;A)</a:t>
            </a:r>
          </a:p>
          <a:p>
            <a:pPr lvl="1"/>
            <a:r>
              <a:rPr lang="en-US" dirty="0" smtClean="0"/>
              <a:t>Forces in the competitive landscape: demand for efficiency, transparency, healthcare reform, emerging markets </a:t>
            </a:r>
            <a:endParaRPr lang="en-US" dirty="0" smtClean="0"/>
          </a:p>
          <a:p>
            <a:pPr lvl="1"/>
            <a:r>
              <a:rPr lang="en-US" dirty="0" smtClean="0"/>
              <a:t>What </a:t>
            </a:r>
            <a:r>
              <a:rPr lang="en-US" dirty="0" smtClean="0"/>
              <a:t>AWS did for J&amp;J’s technology architecture (hard and soft benefits?)</a:t>
            </a:r>
          </a:p>
          <a:p>
            <a:pPr lvl="1"/>
            <a:r>
              <a:rPr lang="en-US" dirty="0" smtClean="0"/>
              <a:t>Servers on demand &amp; Virtualization</a:t>
            </a:r>
          </a:p>
          <a:p>
            <a:pPr lvl="1"/>
            <a:r>
              <a:rPr lang="en-US" dirty="0" smtClean="0"/>
              <a:t>Compliance with FDA, HIPPA, CMS</a:t>
            </a:r>
          </a:p>
          <a:p>
            <a:pPr lvl="1"/>
            <a:r>
              <a:rPr lang="en-US" dirty="0" smtClean="0"/>
              <a:t>Insights (how does big data create value by providing insights?)</a:t>
            </a:r>
          </a:p>
          <a:p>
            <a:pPr lvl="1"/>
            <a:r>
              <a:rPr lang="en-US" dirty="0" smtClean="0"/>
              <a:t>BYOD trend</a:t>
            </a:r>
            <a:endParaRPr lang="en-US" dirty="0"/>
          </a:p>
          <a:p>
            <a:pPr marL="0" indent="0">
              <a:buNone/>
            </a:pPr>
            <a:endParaRPr lang="en-US" dirty="0"/>
          </a:p>
        </p:txBody>
      </p:sp>
    </p:spTree>
    <p:extLst>
      <p:ext uri="{BB962C8B-B14F-4D97-AF65-F5344CB8AC3E}">
        <p14:creationId xmlns:p14="http://schemas.microsoft.com/office/powerpoint/2010/main" val="1721659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Case Study: Netflix</a:t>
            </a:r>
            <a:endParaRPr lang="en-US" dirty="0"/>
          </a:p>
        </p:txBody>
      </p:sp>
      <p:sp>
        <p:nvSpPr>
          <p:cNvPr id="3" name="Content Placeholder 2"/>
          <p:cNvSpPr>
            <a:spLocks noGrp="1"/>
          </p:cNvSpPr>
          <p:nvPr>
            <p:ph idx="1"/>
          </p:nvPr>
        </p:nvSpPr>
        <p:spPr>
          <a:xfrm>
            <a:off x="628650" y="3836424"/>
            <a:ext cx="7886700" cy="1756787"/>
          </a:xfrm>
        </p:spPr>
        <p:txBody>
          <a:bodyPr>
            <a:normAutofit fontScale="70000" lnSpcReduction="20000"/>
          </a:bodyPr>
          <a:lstStyle/>
          <a:p>
            <a:pPr marL="0" indent="0">
              <a:buNone/>
            </a:pPr>
            <a:r>
              <a:rPr lang="en-US" dirty="0" smtClean="0"/>
              <a:t>Questions based on the video:</a:t>
            </a:r>
          </a:p>
          <a:p>
            <a:r>
              <a:rPr lang="en-US" dirty="0" smtClean="0"/>
              <a:t>How has AWS solved Netflix’s technology needs?</a:t>
            </a:r>
          </a:p>
          <a:p>
            <a:r>
              <a:rPr lang="en-US" dirty="0" smtClean="0"/>
              <a:t>What are virtualization instances?</a:t>
            </a:r>
          </a:p>
          <a:p>
            <a:r>
              <a:rPr lang="en-US" dirty="0" smtClean="0"/>
              <a:t>What are the benefits of scalability in architecture? </a:t>
            </a:r>
          </a:p>
          <a:p>
            <a:r>
              <a:rPr lang="en-US" dirty="0" smtClean="0"/>
              <a:t>What are some other potential uses for web services?</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760" y="2261112"/>
            <a:ext cx="2143125" cy="1200150"/>
          </a:xfrm>
          <a:prstGeom prst="rect">
            <a:avLst/>
          </a:prstGeom>
        </p:spPr>
      </p:pic>
      <p:sp>
        <p:nvSpPr>
          <p:cNvPr id="5" name="TextBox 4"/>
          <p:cNvSpPr txBox="1"/>
          <p:nvPr/>
        </p:nvSpPr>
        <p:spPr>
          <a:xfrm>
            <a:off x="5124724" y="2722687"/>
            <a:ext cx="2301527" cy="300082"/>
          </a:xfrm>
          <a:prstGeom prst="rect">
            <a:avLst/>
          </a:prstGeom>
          <a:noFill/>
        </p:spPr>
        <p:txBody>
          <a:bodyPr wrap="none" rtlCol="0">
            <a:spAutoFit/>
          </a:bodyPr>
          <a:lstStyle/>
          <a:p>
            <a:r>
              <a:rPr lang="en-US" sz="1350" dirty="0"/>
              <a:t>&lt;&lt;  Click image to watch video</a:t>
            </a:r>
          </a:p>
        </p:txBody>
      </p:sp>
    </p:spTree>
    <p:extLst>
      <p:ext uri="{BB962C8B-B14F-4D97-AF65-F5344CB8AC3E}">
        <p14:creationId xmlns:p14="http://schemas.microsoft.com/office/powerpoint/2010/main" val="109192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Cloud Platform: Compute Engine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191" y="2226469"/>
            <a:ext cx="2043113" cy="1257300"/>
          </a:xfrm>
        </p:spPr>
      </p:pic>
      <p:sp>
        <p:nvSpPr>
          <p:cNvPr id="5" name="Content Placeholder 2"/>
          <p:cNvSpPr txBox="1">
            <a:spLocks/>
          </p:cNvSpPr>
          <p:nvPr/>
        </p:nvSpPr>
        <p:spPr>
          <a:xfrm>
            <a:off x="628650" y="2226469"/>
            <a:ext cx="4338928"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Built on the same infrastructure as Google search engine, Gmail, YouTube: “Powered by Google”</a:t>
            </a:r>
          </a:p>
          <a:p>
            <a:r>
              <a:rPr lang="en-US" sz="2100" dirty="0"/>
              <a:t>Scalable virtualization on demand</a:t>
            </a:r>
          </a:p>
          <a:p>
            <a:r>
              <a:rPr lang="en-US" sz="2100" dirty="0"/>
              <a:t>Pay per consumption, like a utility, cents per hour of usage</a:t>
            </a:r>
          </a:p>
          <a:p>
            <a:r>
              <a:rPr lang="en-US" sz="2100" dirty="0"/>
              <a:t>Each virtual machine instance is equipped with resources like disk, network, firewall, etc.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447" y="3858220"/>
            <a:ext cx="1290601" cy="1149611"/>
          </a:xfrm>
          <a:prstGeom prst="rect">
            <a:avLst/>
          </a:prstGeom>
        </p:spPr>
      </p:pic>
    </p:spTree>
    <p:extLst>
      <p:ext uri="{BB962C8B-B14F-4D97-AF65-F5344CB8AC3E}">
        <p14:creationId xmlns:p14="http://schemas.microsoft.com/office/powerpoint/2010/main" val="2833047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(Platform as a Service)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Build and deploy applications to the web quickly and without the significant capital expenditures and complexity of investments in infrastructure and support layers</a:t>
            </a:r>
          </a:p>
          <a:p>
            <a:r>
              <a:rPr lang="en-US" dirty="0" smtClean="0"/>
              <a:t>Platform includes security layers, databases, operating systems, and developing/execution environments</a:t>
            </a:r>
          </a:p>
          <a:p>
            <a:r>
              <a:rPr lang="en-US" dirty="0" smtClean="0"/>
              <a:t>Rapid deployment</a:t>
            </a:r>
          </a:p>
          <a:p>
            <a:r>
              <a:rPr lang="en-US" dirty="0" smtClean="0"/>
              <a:t>Automatic Scaling</a:t>
            </a:r>
          </a:p>
          <a:p>
            <a:r>
              <a:rPr lang="en-US" dirty="0" smtClean="0"/>
              <a:t>Integration with developing tools</a:t>
            </a:r>
          </a:p>
          <a:p>
            <a:r>
              <a:rPr lang="en-US" dirty="0" smtClean="0"/>
              <a:t>Pay for what your application consumes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887" y="4400550"/>
            <a:ext cx="2500313" cy="1771650"/>
          </a:xfrm>
          <a:prstGeom prst="rect">
            <a:avLst/>
          </a:prstGeom>
        </p:spPr>
      </p:pic>
    </p:spTree>
    <p:extLst>
      <p:ext uri="{BB962C8B-B14F-4D97-AF65-F5344CB8AC3E}">
        <p14:creationId xmlns:p14="http://schemas.microsoft.com/office/powerpoint/2010/main" val="16496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Google App Engine (2008)</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273" y="2057400"/>
            <a:ext cx="2823455" cy="2103302"/>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900" y="4679157"/>
            <a:ext cx="1943100" cy="13215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5693" y="3272661"/>
            <a:ext cx="1078706" cy="107870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3785" y="1560823"/>
            <a:ext cx="1387406" cy="1387406"/>
          </a:xfrm>
          <a:prstGeom prst="rect">
            <a:avLst/>
          </a:prstGeom>
        </p:spPr>
      </p:pic>
      <p:sp>
        <p:nvSpPr>
          <p:cNvPr id="9" name="Content Placeholder 2"/>
          <p:cNvSpPr txBox="1">
            <a:spLocks/>
          </p:cNvSpPr>
          <p:nvPr/>
        </p:nvSpPr>
        <p:spPr>
          <a:xfrm>
            <a:off x="628650" y="2226469"/>
            <a:ext cx="2299942" cy="326350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 gold standard in PaaS</a:t>
            </a:r>
          </a:p>
          <a:p>
            <a:r>
              <a:rPr lang="en-US" sz="2100" dirty="0"/>
              <a:t>Supports Python, Java, PHP, and Go</a:t>
            </a:r>
          </a:p>
          <a:p>
            <a:r>
              <a:rPr lang="en-US" sz="2100" dirty="0"/>
              <a:t>Includes free quotas</a:t>
            </a:r>
          </a:p>
          <a:p>
            <a:r>
              <a:rPr lang="en-US" sz="2100" dirty="0"/>
              <a:t>Pay per application consumption</a:t>
            </a:r>
          </a:p>
          <a:p>
            <a:r>
              <a:rPr lang="en-US" sz="2100" dirty="0"/>
              <a:t>Hundreds of apps built and deployed</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6491" y="4614862"/>
            <a:ext cx="1857375" cy="1385888"/>
          </a:xfrm>
          <a:prstGeom prst="rect">
            <a:avLst/>
          </a:prstGeom>
        </p:spPr>
      </p:pic>
    </p:spTree>
    <p:extLst>
      <p:ext uri="{BB962C8B-B14F-4D97-AF65-F5344CB8AC3E}">
        <p14:creationId xmlns:p14="http://schemas.microsoft.com/office/powerpoint/2010/main" val="184993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GCP Case Study: Snapchat</a:t>
            </a:r>
            <a:endParaRPr lang="en-US" dirty="0"/>
          </a:p>
        </p:txBody>
      </p:sp>
      <p:sp>
        <p:nvSpPr>
          <p:cNvPr id="3" name="Content Placeholder 2"/>
          <p:cNvSpPr>
            <a:spLocks noGrp="1"/>
          </p:cNvSpPr>
          <p:nvPr>
            <p:ph idx="1"/>
          </p:nvPr>
        </p:nvSpPr>
        <p:spPr>
          <a:xfrm>
            <a:off x="628650" y="3666048"/>
            <a:ext cx="7886700" cy="1847778"/>
          </a:xfrm>
        </p:spPr>
        <p:txBody>
          <a:bodyPr>
            <a:normAutofit fontScale="77500" lnSpcReduction="20000"/>
          </a:bodyPr>
          <a:lstStyle/>
          <a:p>
            <a:r>
              <a:rPr lang="en-US" dirty="0" smtClean="0"/>
              <a:t>Snapchat has been valued at ~$15 Billion</a:t>
            </a:r>
          </a:p>
          <a:p>
            <a:r>
              <a:rPr lang="en-US" dirty="0" smtClean="0"/>
              <a:t>All it offers is an app to share temporary, fleeting images</a:t>
            </a:r>
          </a:p>
          <a:p>
            <a:r>
              <a:rPr lang="en-US" dirty="0" smtClean="0"/>
              <a:t>Why is scalability so important?</a:t>
            </a:r>
          </a:p>
          <a:p>
            <a:r>
              <a:rPr lang="en-US" dirty="0" smtClean="0"/>
              <a:t>How might demand surge during events like </a:t>
            </a:r>
            <a:r>
              <a:rPr lang="en-US" dirty="0" err="1" smtClean="0"/>
              <a:t>Superbowl</a:t>
            </a:r>
            <a:r>
              <a:rPr lang="en-US" dirty="0" smtClean="0"/>
              <a:t>, Academy Awards, Elections, etc.?</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641" y="2178937"/>
            <a:ext cx="2414588" cy="1064419"/>
          </a:xfrm>
          <a:prstGeom prst="rect">
            <a:avLst/>
          </a:prstGeom>
        </p:spPr>
      </p:pic>
      <p:sp>
        <p:nvSpPr>
          <p:cNvPr id="5" name="TextBox 4"/>
          <p:cNvSpPr txBox="1"/>
          <p:nvPr/>
        </p:nvSpPr>
        <p:spPr>
          <a:xfrm>
            <a:off x="5132098" y="2572646"/>
            <a:ext cx="2301527" cy="300082"/>
          </a:xfrm>
          <a:prstGeom prst="rect">
            <a:avLst/>
          </a:prstGeom>
          <a:noFill/>
        </p:spPr>
        <p:txBody>
          <a:bodyPr wrap="none" rtlCol="0">
            <a:spAutoFit/>
          </a:bodyPr>
          <a:lstStyle/>
          <a:p>
            <a:r>
              <a:rPr lang="en-US" sz="1350" dirty="0"/>
              <a:t>&lt;&lt;  Click image to watch video</a:t>
            </a:r>
          </a:p>
        </p:txBody>
      </p:sp>
    </p:spTree>
    <p:extLst>
      <p:ext uri="{BB962C8B-B14F-4D97-AF65-F5344CB8AC3E}">
        <p14:creationId xmlns:p14="http://schemas.microsoft.com/office/powerpoint/2010/main" val="201699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505199"/>
          </a:xfrm>
        </p:spPr>
        <p:txBody>
          <a:bodyPr>
            <a:normAutofit fontScale="90000"/>
          </a:bodyPr>
          <a:lstStyle/>
          <a:p>
            <a:r>
              <a:rPr lang="en-US" sz="6667" b="1" dirty="0" smtClean="0">
                <a:solidFill>
                  <a:srgbClr val="FF0000"/>
                </a:solidFill>
              </a:rPr>
              <a:t>MIS 5402</a:t>
            </a:r>
            <a:r>
              <a:rPr lang="en-US" dirty="0" smtClean="0">
                <a:solidFill>
                  <a:srgbClr val="000000"/>
                </a:solidFill>
              </a:rPr>
              <a:t/>
            </a:r>
            <a:br>
              <a:rPr lang="en-US" dirty="0" smtClean="0">
                <a:solidFill>
                  <a:srgbClr val="000000"/>
                </a:solidFill>
              </a:rPr>
            </a:br>
            <a:r>
              <a:rPr lang="en-US" dirty="0" smtClean="0">
                <a:solidFill>
                  <a:srgbClr val="000000"/>
                </a:solidFill>
              </a:rPr>
              <a:t>Managing Technology and Systems</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Week 6</a:t>
            </a:r>
            <a:endParaRPr lang="en-US" dirty="0">
              <a:solidFill>
                <a:srgbClr val="000000"/>
              </a:solidFill>
            </a:endParaRP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AWS Elastic Beanstalk (2011)</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9" y="2385725"/>
            <a:ext cx="4395216" cy="2657705"/>
          </a:xfrm>
        </p:spPr>
      </p:pic>
      <p:sp>
        <p:nvSpPr>
          <p:cNvPr id="5" name="TextBox 4"/>
          <p:cNvSpPr txBox="1"/>
          <p:nvPr/>
        </p:nvSpPr>
        <p:spPr>
          <a:xfrm>
            <a:off x="5756157" y="5351473"/>
            <a:ext cx="2070695" cy="300082"/>
          </a:xfrm>
          <a:prstGeom prst="rect">
            <a:avLst/>
          </a:prstGeom>
          <a:noFill/>
        </p:spPr>
        <p:txBody>
          <a:bodyPr wrap="none" rtlCol="0">
            <a:spAutoFit/>
          </a:bodyPr>
          <a:lstStyle/>
          <a:p>
            <a:r>
              <a:rPr lang="en-US" sz="1350" dirty="0"/>
              <a:t>Click image to watch demo</a:t>
            </a:r>
          </a:p>
        </p:txBody>
      </p:sp>
      <p:sp>
        <p:nvSpPr>
          <p:cNvPr id="7" name="Content Placeholder 2"/>
          <p:cNvSpPr txBox="1">
            <a:spLocks/>
          </p:cNvSpPr>
          <p:nvPr/>
        </p:nvSpPr>
        <p:spPr>
          <a:xfrm>
            <a:off x="628650" y="2324438"/>
            <a:ext cx="4338928"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Launched 3 years after (and in response to) Google </a:t>
            </a:r>
            <a:br>
              <a:rPr lang="en-US" sz="2100" dirty="0"/>
            </a:br>
            <a:r>
              <a:rPr lang="en-US" sz="2100" dirty="0"/>
              <a:t>App Engine</a:t>
            </a:r>
          </a:p>
          <a:p>
            <a:r>
              <a:rPr lang="en-US" sz="2100" dirty="0"/>
              <a:t>Supports more programming languages than Google</a:t>
            </a:r>
          </a:p>
          <a:p>
            <a:r>
              <a:rPr lang="en-US" sz="2100" dirty="0"/>
              <a:t>Uses similar quotas and pay per consumption model</a:t>
            </a:r>
          </a:p>
          <a:p>
            <a:endParaRPr lang="en-US" sz="2100" dirty="0"/>
          </a:p>
        </p:txBody>
      </p:sp>
    </p:spTree>
    <p:extLst>
      <p:ext uri="{BB962C8B-B14F-4D97-AF65-F5344CB8AC3E}">
        <p14:creationId xmlns:p14="http://schemas.microsoft.com/office/powerpoint/2010/main" val="1663535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08" y="381000"/>
            <a:ext cx="7886700" cy="994172"/>
          </a:xfrm>
        </p:spPr>
        <p:txBody>
          <a:bodyPr/>
          <a:lstStyle/>
          <a:p>
            <a:r>
              <a:rPr lang="en-US" dirty="0" smtClean="0"/>
              <a:t>SaaS (Software as a Service) </a:t>
            </a:r>
            <a:endParaRPr lang="en-US" dirty="0"/>
          </a:p>
        </p:txBody>
      </p:sp>
      <p:sp>
        <p:nvSpPr>
          <p:cNvPr id="3" name="Content Placeholder 2"/>
          <p:cNvSpPr>
            <a:spLocks noGrp="1"/>
          </p:cNvSpPr>
          <p:nvPr>
            <p:ph idx="1"/>
          </p:nvPr>
        </p:nvSpPr>
        <p:spPr>
          <a:xfrm>
            <a:off x="228600" y="2030352"/>
            <a:ext cx="4708793" cy="3127067"/>
          </a:xfrm>
        </p:spPr>
        <p:txBody>
          <a:bodyPr>
            <a:normAutofit fontScale="62500" lnSpcReduction="20000"/>
          </a:bodyPr>
          <a:lstStyle/>
          <a:p>
            <a:r>
              <a:rPr lang="en-US" dirty="0" smtClean="0"/>
              <a:t>Cloud based software </a:t>
            </a:r>
          </a:p>
          <a:p>
            <a:r>
              <a:rPr lang="en-US" dirty="0" smtClean="0"/>
              <a:t>Central, multi-tenant or virtualization </a:t>
            </a:r>
            <a:br>
              <a:rPr lang="en-US" dirty="0" smtClean="0"/>
            </a:br>
            <a:r>
              <a:rPr lang="en-US" dirty="0" smtClean="0"/>
              <a:t>architecture supports scalability</a:t>
            </a:r>
          </a:p>
          <a:p>
            <a:r>
              <a:rPr lang="en-US" dirty="0" smtClean="0"/>
              <a:t>Distributed via web browsers; available </a:t>
            </a:r>
            <a:br>
              <a:rPr lang="en-US" dirty="0" smtClean="0"/>
            </a:br>
            <a:r>
              <a:rPr lang="en-US" dirty="0" smtClean="0"/>
              <a:t>anywhere with an internet connection</a:t>
            </a:r>
          </a:p>
          <a:p>
            <a:r>
              <a:rPr lang="en-US" dirty="0"/>
              <a:t>C</a:t>
            </a:r>
            <a:r>
              <a:rPr lang="en-US" dirty="0" smtClean="0"/>
              <a:t>ompatible with multiple operating </a:t>
            </a:r>
            <a:br>
              <a:rPr lang="en-US" dirty="0" smtClean="0"/>
            </a:br>
            <a:r>
              <a:rPr lang="en-US" dirty="0" smtClean="0"/>
              <a:t>systems and devices</a:t>
            </a:r>
          </a:p>
          <a:p>
            <a:r>
              <a:rPr lang="en-US" dirty="0"/>
              <a:t>E</a:t>
            </a:r>
            <a:r>
              <a:rPr lang="en-US" dirty="0" smtClean="0"/>
              <a:t>asy to use, collaborate, update, </a:t>
            </a:r>
            <a:br>
              <a:rPr lang="en-US" dirty="0" smtClean="0"/>
            </a:br>
            <a:r>
              <a:rPr lang="en-US" dirty="0" smtClean="0"/>
              <a:t>and sync</a:t>
            </a:r>
          </a:p>
          <a:p>
            <a:r>
              <a:rPr lang="en-US" dirty="0" smtClean="0"/>
              <a:t>Revenue model is subscription based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701" y="1981200"/>
            <a:ext cx="4108899" cy="3081674"/>
          </a:xfrm>
          <a:prstGeom prst="rect">
            <a:avLst/>
          </a:prstGeom>
        </p:spPr>
      </p:pic>
    </p:spTree>
    <p:extLst>
      <p:ext uri="{BB962C8B-B14F-4D97-AF65-F5344CB8AC3E}">
        <p14:creationId xmlns:p14="http://schemas.microsoft.com/office/powerpoint/2010/main" val="1706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anim calcmode="lin" valueType="num">
                                      <p:cBhvr>
                                        <p:cTn id="13"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250"/>
                                        <p:tgtEl>
                                          <p:spTgt spid="3">
                                            <p:txEl>
                                              <p:pRg st="2" end="2"/>
                                            </p:txEl>
                                          </p:spTgt>
                                        </p:tgtEl>
                                      </p:cBhvr>
                                    </p:animEffect>
                                    <p:anim calcmode="lin" valueType="num">
                                      <p:cBhvr>
                                        <p:cTn id="27"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250"/>
                                        <p:tgtEl>
                                          <p:spTgt spid="3">
                                            <p:txEl>
                                              <p:pRg st="3" end="3"/>
                                            </p:txEl>
                                          </p:spTgt>
                                        </p:tgtEl>
                                      </p:cBhvr>
                                    </p:animEffect>
                                    <p:anim calcmode="lin" valueType="num">
                                      <p:cBhvr>
                                        <p:cTn id="3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250"/>
                                        <p:tgtEl>
                                          <p:spTgt spid="3">
                                            <p:txEl>
                                              <p:pRg st="4" end="4"/>
                                            </p:txEl>
                                          </p:spTgt>
                                        </p:tgtEl>
                                      </p:cBhvr>
                                    </p:animEffect>
                                    <p:anim calcmode="lin" valueType="num">
                                      <p:cBhvr>
                                        <p:cTn id="41"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250"/>
                                        <p:tgtEl>
                                          <p:spTgt spid="3">
                                            <p:txEl>
                                              <p:pRg st="5" end="5"/>
                                            </p:txEl>
                                          </p:spTgt>
                                        </p:tgtEl>
                                      </p:cBhvr>
                                    </p:animEffect>
                                    <p:anim calcmode="lin" valueType="num">
                                      <p:cBhvr>
                                        <p:cTn id="48"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3"/>
            <a:ext cx="8229600" cy="1143000"/>
          </a:xfrm>
        </p:spPr>
        <p:txBody>
          <a:bodyPr/>
          <a:lstStyle/>
          <a:p>
            <a:r>
              <a:rPr lang="en-US" dirty="0" smtClean="0"/>
              <a:t>Examples of SaaS</a:t>
            </a:r>
            <a:endParaRPr lang="en-US" dirty="0"/>
          </a:p>
        </p:txBody>
      </p:sp>
      <p:sp>
        <p:nvSpPr>
          <p:cNvPr id="3" name="Content Placeholder 2"/>
          <p:cNvSpPr>
            <a:spLocks noGrp="1"/>
          </p:cNvSpPr>
          <p:nvPr>
            <p:ph idx="1"/>
          </p:nvPr>
        </p:nvSpPr>
        <p:spPr>
          <a:xfrm>
            <a:off x="250031" y="2053226"/>
            <a:ext cx="7886700" cy="3364706"/>
          </a:xfrm>
        </p:spPr>
        <p:txBody>
          <a:bodyPr>
            <a:normAutofit fontScale="55000" lnSpcReduction="20000"/>
          </a:bodyPr>
          <a:lstStyle/>
          <a:p>
            <a:r>
              <a:rPr lang="en-US" dirty="0" err="1" smtClean="0"/>
              <a:t>SalesForce</a:t>
            </a:r>
            <a:r>
              <a:rPr lang="en-US" dirty="0" smtClean="0"/>
              <a:t> </a:t>
            </a:r>
          </a:p>
          <a:p>
            <a:pPr marL="342900" lvl="1" indent="0">
              <a:buNone/>
            </a:pPr>
            <a:r>
              <a:rPr lang="en-US" sz="1500" dirty="0">
                <a:solidFill>
                  <a:srgbClr val="0070C0"/>
                </a:solidFill>
              </a:rPr>
              <a:t>CRM tool</a:t>
            </a:r>
          </a:p>
          <a:p>
            <a:r>
              <a:rPr lang="en-US" dirty="0" smtClean="0"/>
              <a:t>NetSuite </a:t>
            </a:r>
          </a:p>
          <a:p>
            <a:pPr marL="342900" lvl="1" indent="0">
              <a:buNone/>
            </a:pPr>
            <a:r>
              <a:rPr lang="en-US" sz="1500" dirty="0">
                <a:solidFill>
                  <a:srgbClr val="0070C0"/>
                </a:solidFill>
              </a:rPr>
              <a:t>CRM and ERP combined service</a:t>
            </a:r>
          </a:p>
          <a:p>
            <a:r>
              <a:rPr lang="en-US" dirty="0"/>
              <a:t>Constant </a:t>
            </a:r>
            <a:r>
              <a:rPr lang="en-US" dirty="0" smtClean="0"/>
              <a:t>Contact</a:t>
            </a:r>
          </a:p>
          <a:p>
            <a:pPr marL="342900" lvl="1" indent="0">
              <a:buNone/>
            </a:pPr>
            <a:r>
              <a:rPr lang="en-US" sz="1500" dirty="0">
                <a:solidFill>
                  <a:srgbClr val="0070C0"/>
                </a:solidFill>
              </a:rPr>
              <a:t>Marketing automation tool</a:t>
            </a:r>
          </a:p>
          <a:p>
            <a:r>
              <a:rPr lang="en-US" dirty="0" smtClean="0"/>
              <a:t>GoToMeeting </a:t>
            </a:r>
          </a:p>
          <a:p>
            <a:pPr marL="342900" lvl="1" indent="0">
              <a:buNone/>
            </a:pPr>
            <a:r>
              <a:rPr lang="en-US" sz="1500" dirty="0">
                <a:solidFill>
                  <a:srgbClr val="0070C0"/>
                </a:solidFill>
              </a:rPr>
              <a:t>Conferencing solution</a:t>
            </a:r>
          </a:p>
          <a:p>
            <a:r>
              <a:rPr lang="en-US" dirty="0"/>
              <a:t>Google </a:t>
            </a:r>
            <a:r>
              <a:rPr lang="en-US" dirty="0" smtClean="0"/>
              <a:t>Docs</a:t>
            </a:r>
          </a:p>
          <a:p>
            <a:pPr marL="342900" lvl="1" indent="0">
              <a:buNone/>
            </a:pPr>
            <a:r>
              <a:rPr lang="en-US" sz="1500" dirty="0">
                <a:solidFill>
                  <a:srgbClr val="0070C0"/>
                </a:solidFill>
              </a:rPr>
              <a:t>Collaboration tool</a:t>
            </a:r>
          </a:p>
          <a:p>
            <a:r>
              <a:rPr lang="en-US" dirty="0" err="1" smtClean="0"/>
              <a:t>DropBox</a:t>
            </a:r>
            <a:endParaRPr lang="en-US" dirty="0" smtClean="0"/>
          </a:p>
          <a:p>
            <a:pPr marL="342900" lvl="1" indent="0">
              <a:buNone/>
            </a:pPr>
            <a:r>
              <a:rPr lang="en-US" sz="1500" dirty="0">
                <a:solidFill>
                  <a:srgbClr val="0070C0"/>
                </a:solidFill>
              </a:rPr>
              <a:t>Storage solution</a:t>
            </a:r>
          </a:p>
          <a:p>
            <a:r>
              <a:rPr lang="en-US" dirty="0"/>
              <a:t>Adobe Creative </a:t>
            </a:r>
            <a:r>
              <a:rPr lang="en-US" dirty="0" smtClean="0"/>
              <a:t>Cloud</a:t>
            </a:r>
          </a:p>
          <a:p>
            <a:pPr marL="342900" lvl="1" indent="0">
              <a:buNone/>
            </a:pPr>
            <a:r>
              <a:rPr lang="en-US" sz="1500" dirty="0">
                <a:solidFill>
                  <a:srgbClr val="0070C0"/>
                </a:solidFill>
              </a:rPr>
              <a:t>Suite of creative solution</a:t>
            </a:r>
            <a:endParaRPr lang="en-US" sz="1500" dirty="0"/>
          </a:p>
          <a:p>
            <a:r>
              <a:rPr lang="en-US" dirty="0" smtClean="0"/>
              <a:t>Microsoft 365</a:t>
            </a:r>
          </a:p>
          <a:p>
            <a:pPr marL="342900" lvl="1" indent="0">
              <a:buNone/>
            </a:pPr>
            <a:r>
              <a:rPr lang="en-US" sz="1500" dirty="0">
                <a:solidFill>
                  <a:srgbClr val="0070C0"/>
                </a:solidFill>
              </a:rPr>
              <a:t>Suite of creative solutions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1125" b="2074"/>
          <a:stretch/>
        </p:blipFill>
        <p:spPr>
          <a:xfrm>
            <a:off x="4394649" y="1074603"/>
            <a:ext cx="1734689" cy="11898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734" y="4609955"/>
            <a:ext cx="1964531" cy="13073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094" y="3371248"/>
            <a:ext cx="3514725" cy="7286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6094" y="4267711"/>
            <a:ext cx="3214688" cy="8001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0819" y="1130198"/>
            <a:ext cx="2386013" cy="107870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6094" y="5231313"/>
            <a:ext cx="2314575" cy="63579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226" y="2605758"/>
            <a:ext cx="1607344" cy="160734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6094" y="2320988"/>
            <a:ext cx="2971800" cy="864394"/>
          </a:xfrm>
          <a:prstGeom prst="rect">
            <a:avLst/>
          </a:prstGeom>
        </p:spPr>
      </p:pic>
    </p:spTree>
    <p:extLst>
      <p:ext uri="{BB962C8B-B14F-4D97-AF65-F5344CB8AC3E}">
        <p14:creationId xmlns:p14="http://schemas.microsoft.com/office/powerpoint/2010/main" val="3856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SaaS Subscription Types</a:t>
            </a:r>
            <a:endParaRPr lang="en-US" dirty="0"/>
          </a:p>
        </p:txBody>
      </p:sp>
      <p:sp>
        <p:nvSpPr>
          <p:cNvPr id="3" name="Content Placeholder 2"/>
          <p:cNvSpPr>
            <a:spLocks noGrp="1"/>
          </p:cNvSpPr>
          <p:nvPr>
            <p:ph idx="1"/>
          </p:nvPr>
        </p:nvSpPr>
        <p:spPr>
          <a:xfrm>
            <a:off x="628650" y="1905000"/>
            <a:ext cx="4248150" cy="3263504"/>
          </a:xfrm>
        </p:spPr>
        <p:txBody>
          <a:bodyPr>
            <a:normAutofit fontScale="70000" lnSpcReduction="20000"/>
          </a:bodyPr>
          <a:lstStyle/>
          <a:p>
            <a:r>
              <a:rPr lang="en-US" dirty="0" smtClean="0"/>
              <a:t>Monthly billing</a:t>
            </a:r>
          </a:p>
          <a:p>
            <a:r>
              <a:rPr lang="en-US" dirty="0" smtClean="0"/>
              <a:t>Term billing</a:t>
            </a:r>
          </a:p>
          <a:p>
            <a:r>
              <a:rPr lang="en-US" dirty="0" smtClean="0"/>
              <a:t>Freemium: limited version </a:t>
            </a:r>
            <a:br>
              <a:rPr lang="en-US" dirty="0" smtClean="0"/>
            </a:br>
            <a:r>
              <a:rPr lang="en-US" dirty="0" smtClean="0"/>
              <a:t>free forever (usually very low conversion rate)</a:t>
            </a:r>
          </a:p>
          <a:p>
            <a:r>
              <a:rPr lang="en-US" dirty="0" smtClean="0"/>
              <a:t>Free Trial: full version free for a period (conversion rates should be higher)</a:t>
            </a:r>
          </a:p>
          <a:p>
            <a:r>
              <a:rPr lang="en-US" dirty="0" smtClean="0"/>
              <a:t>Paywall: similar to free trial, content blocked by quota</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9463" y="2226469"/>
            <a:ext cx="2254205" cy="2155021"/>
          </a:xfrm>
          <a:prstGeom prst="rect">
            <a:avLst/>
          </a:prstGeom>
        </p:spPr>
      </p:pic>
      <p:sp>
        <p:nvSpPr>
          <p:cNvPr id="7" name="Rectangle 6"/>
          <p:cNvSpPr/>
          <p:nvPr/>
        </p:nvSpPr>
        <p:spPr>
          <a:xfrm>
            <a:off x="6120316" y="4572145"/>
            <a:ext cx="903709" cy="300082"/>
          </a:xfrm>
          <a:prstGeom prst="rect">
            <a:avLst/>
          </a:prstGeom>
        </p:spPr>
        <p:txBody>
          <a:bodyPr wrap="none">
            <a:spAutoFit/>
          </a:bodyPr>
          <a:lstStyle/>
          <a:p>
            <a:r>
              <a:rPr lang="en-US" sz="1350" dirty="0"/>
              <a:t>Freemium</a:t>
            </a:r>
          </a:p>
        </p:txBody>
      </p:sp>
    </p:spTree>
    <p:extLst>
      <p:ext uri="{BB962C8B-B14F-4D97-AF65-F5344CB8AC3E}">
        <p14:creationId xmlns:p14="http://schemas.microsoft.com/office/powerpoint/2010/main" val="20517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447800"/>
            <a:ext cx="8801101" cy="4101123"/>
          </a:xfrm>
        </p:spPr>
        <p:txBody>
          <a:bodyPr anchor="t">
            <a:normAutofit/>
          </a:bodyPr>
          <a:lstStyle/>
          <a:p>
            <a:pPr algn="l">
              <a:defRPr/>
            </a:pPr>
            <a:r>
              <a:rPr lang="en-US" sz="3600" spc="200" dirty="0" smtClean="0">
                <a:solidFill>
                  <a:srgbClr val="595959"/>
                </a:solidFill>
                <a:latin typeface="Helvetica Neue"/>
                <a:cs typeface="Helvetica Neue"/>
              </a:rPr>
              <a:t>Breakout Session + Discussion</a:t>
            </a:r>
            <a:r>
              <a:rPr lang="en-US" spc="200" dirty="0" smtClean="0">
                <a:solidFill>
                  <a:srgbClr val="595959"/>
                </a:solidFill>
                <a:latin typeface="Helvetica Neue"/>
                <a:cs typeface="Helvetica Neue"/>
              </a:rPr>
              <a:t>:</a:t>
            </a:r>
            <a:r>
              <a:rPr lang="en-US" sz="3600" spc="200" dirty="0" smtClean="0">
                <a:solidFill>
                  <a:srgbClr val="595959"/>
                </a:solidFill>
                <a:latin typeface="Helvetica Neue"/>
                <a:cs typeface="Helvetica Neue"/>
              </a:rPr>
              <a:t> PT1</a:t>
            </a:r>
            <a:r>
              <a:rPr lang="en-US" spc="200" dirty="0" smtClean="0">
                <a:solidFill>
                  <a:srgbClr val="000000"/>
                </a:solidFill>
                <a:latin typeface="Helvetica Neue"/>
                <a:cs typeface="Helvetica Neue"/>
              </a:rPr>
              <a:t/>
            </a:r>
            <a:br>
              <a:rPr lang="en-US" spc="200" dirty="0" smtClean="0">
                <a:solidFill>
                  <a:srgbClr val="000000"/>
                </a:solidFill>
                <a:latin typeface="Helvetica Neue"/>
                <a:cs typeface="Helvetica Neue"/>
              </a:rPr>
            </a:br>
            <a:r>
              <a:rPr lang="en-US" sz="8400" b="1" cap="all" spc="200" dirty="0" smtClean="0">
                <a:solidFill>
                  <a:srgbClr val="FF0000"/>
                </a:solidFill>
                <a:latin typeface="Helvetica Neue"/>
                <a:cs typeface="Helvetica Neue"/>
              </a:rPr>
              <a:t>VOLKSWAGEN</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OF AMERICA</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pc="200" dirty="0" smtClean="0">
                <a:solidFill>
                  <a:srgbClr val="000000"/>
                </a:solidFill>
                <a:latin typeface="Helvetica Neue"/>
                <a:cs typeface="Helvetica Neue"/>
              </a:rPr>
              <a:t>MANAGING IT PRIORITIES</a:t>
            </a:r>
            <a:endParaRPr lang="en-US"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1"/>
          <p:cNvSpPr>
            <a:spLocks noGrp="1" noChangeArrowheads="1"/>
          </p:cNvSpPr>
          <p:nvPr>
            <p:ph type="title"/>
          </p:nvPr>
        </p:nvSpPr>
        <p:spPr>
          <a:xfrm>
            <a:off x="152400" y="-76200"/>
            <a:ext cx="7619999" cy="7239000"/>
          </a:xfrm>
        </p:spPr>
        <p:txBody>
          <a:bodyPr>
            <a:noAutofit/>
          </a:bodyPr>
          <a:lstStyle/>
          <a:p>
            <a:pPr algn="l"/>
            <a:r>
              <a:rPr lang="en-US" sz="2400" b="1" dirty="0" smtClean="0">
                <a:solidFill>
                  <a:srgbClr val="FF0000"/>
                </a:solidFill>
              </a:rPr>
              <a:t>VOLKSWAGEN OF AMERICA</a:t>
            </a:r>
            <a:r>
              <a:rPr lang="en-US" sz="2000" b="1" dirty="0" smtClean="0"/>
              <a:t/>
            </a:r>
            <a:br>
              <a:rPr lang="en-US" sz="2000" b="1" dirty="0" smtClean="0"/>
            </a:br>
            <a:r>
              <a:rPr lang="en-US" sz="2000" dirty="0" smtClean="0"/>
              <a:t>In groups, discuss the following questions:</a:t>
            </a:r>
            <a:br>
              <a:rPr lang="en-US" sz="2000" dirty="0" smtClean="0"/>
            </a:br>
            <a:r>
              <a:rPr lang="en-US" sz="2000" dirty="0" smtClean="0"/>
              <a:t/>
            </a:r>
            <a:br>
              <a:rPr lang="en-US" sz="2000" dirty="0" smtClean="0"/>
            </a:br>
            <a:r>
              <a:rPr lang="en-US" sz="2000" dirty="0" smtClean="0"/>
              <a:t>- Describe the problems with the way Volkswagen had been managing IT projects at the start of the case. </a:t>
            </a:r>
            <a:br>
              <a:rPr lang="en-US" sz="2000" dirty="0" smtClean="0"/>
            </a:br>
            <a:r>
              <a:rPr lang="en-US" sz="2000" dirty="0" smtClean="0"/>
              <a:t/>
            </a:r>
            <a:br>
              <a:rPr lang="en-US" sz="2000" dirty="0" smtClean="0"/>
            </a:br>
            <a:r>
              <a:rPr lang="en-US" sz="2000" dirty="0" smtClean="0"/>
              <a:t>- How did the new management system change their prioritization processes?</a:t>
            </a:r>
            <a:br>
              <a:rPr lang="en-US" sz="2000" dirty="0" smtClean="0"/>
            </a:br>
            <a:r>
              <a:rPr lang="en-US" sz="2000" dirty="0" smtClean="0"/>
              <a:t/>
            </a:r>
            <a:br>
              <a:rPr lang="en-US" sz="2000" dirty="0" smtClean="0"/>
            </a:br>
            <a:r>
              <a:rPr lang="en-US" sz="2000" dirty="0" smtClean="0"/>
              <a:t>- How is it possible that under this new system a “critical” project (the global supply chain system) was underfunded? </a:t>
            </a:r>
            <a:br>
              <a:rPr lang="en-US" sz="2000" dirty="0" smtClean="0"/>
            </a:br>
            <a:r>
              <a:rPr lang="en-US" sz="2000" dirty="0" smtClean="0"/>
              <a:t/>
            </a:r>
            <a:br>
              <a:rPr lang="en-US" sz="2000" dirty="0" smtClean="0"/>
            </a:br>
            <a:endParaRPr lang="en-US" sz="2000" b="1" dirty="0">
              <a:solidFill>
                <a:srgbClr val="FF0000"/>
              </a:solidFill>
            </a:endParaRPr>
          </a:p>
        </p:txBody>
      </p:sp>
      <p:sp>
        <p:nvSpPr>
          <p:cNvPr id="293891" name="TextBox 3"/>
          <p:cNvSpPr txBox="1">
            <a:spLocks noChangeArrowheads="1"/>
          </p:cNvSpPr>
          <p:nvPr/>
        </p:nvSpPr>
        <p:spPr bwMode="auto">
          <a:xfrm>
            <a:off x="5410275" y="-3352800"/>
            <a:ext cx="3276079" cy="24718492"/>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447800"/>
            <a:ext cx="8801101" cy="4101123"/>
          </a:xfrm>
        </p:spPr>
        <p:txBody>
          <a:bodyPr anchor="t">
            <a:normAutofit/>
          </a:bodyPr>
          <a:lstStyle/>
          <a:p>
            <a:pPr algn="l">
              <a:defRPr/>
            </a:pPr>
            <a:r>
              <a:rPr lang="en-US" sz="3600" spc="200" dirty="0" smtClean="0">
                <a:solidFill>
                  <a:srgbClr val="595959"/>
                </a:solidFill>
                <a:latin typeface="Helvetica Neue"/>
                <a:cs typeface="Helvetica Neue"/>
              </a:rPr>
              <a:t>Breakout Session + Discussion</a:t>
            </a:r>
            <a:r>
              <a:rPr lang="en-US" spc="200" dirty="0" smtClean="0">
                <a:solidFill>
                  <a:srgbClr val="595959"/>
                </a:solidFill>
                <a:latin typeface="Helvetica Neue"/>
                <a:cs typeface="Helvetica Neue"/>
              </a:rPr>
              <a:t>:</a:t>
            </a:r>
            <a:r>
              <a:rPr lang="en-US" sz="3600" spc="200" dirty="0" smtClean="0">
                <a:solidFill>
                  <a:srgbClr val="595959"/>
                </a:solidFill>
                <a:latin typeface="Helvetica Neue"/>
                <a:cs typeface="Helvetica Neue"/>
              </a:rPr>
              <a:t> PT2</a:t>
            </a:r>
            <a:r>
              <a:rPr lang="en-US" spc="200" dirty="0" smtClean="0">
                <a:solidFill>
                  <a:srgbClr val="000000"/>
                </a:solidFill>
                <a:latin typeface="Helvetica Neue"/>
                <a:cs typeface="Helvetica Neue"/>
              </a:rPr>
              <a:t/>
            </a:r>
            <a:br>
              <a:rPr lang="en-US" spc="200" dirty="0" smtClean="0">
                <a:solidFill>
                  <a:srgbClr val="000000"/>
                </a:solidFill>
                <a:latin typeface="Helvetica Neue"/>
                <a:cs typeface="Helvetica Neue"/>
              </a:rPr>
            </a:br>
            <a:r>
              <a:rPr lang="en-US" sz="8400" b="1" cap="all" spc="200" dirty="0" smtClean="0">
                <a:solidFill>
                  <a:srgbClr val="FF0000"/>
                </a:solidFill>
                <a:latin typeface="Helvetica Neue"/>
                <a:cs typeface="Helvetica Neue"/>
              </a:rPr>
              <a:t>VOLKSWAGEN</a:t>
            </a:r>
            <a:br>
              <a:rPr lang="en-US" sz="8400" b="1" cap="all" spc="200" dirty="0" smtClean="0">
                <a:solidFill>
                  <a:srgbClr val="FF0000"/>
                </a:solidFill>
                <a:latin typeface="Helvetica Neue"/>
                <a:cs typeface="Helvetica Neue"/>
              </a:rPr>
            </a:br>
            <a:r>
              <a:rPr lang="en-US" sz="8400" b="1" cap="all" spc="200" dirty="0" smtClean="0">
                <a:solidFill>
                  <a:srgbClr val="FF0000"/>
                </a:solidFill>
                <a:latin typeface="Helvetica Neue"/>
                <a:cs typeface="Helvetica Neue"/>
              </a:rPr>
              <a:t>OF AMERICA</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pc="200" dirty="0" smtClean="0">
                <a:solidFill>
                  <a:srgbClr val="000000"/>
                </a:solidFill>
                <a:latin typeface="Helvetica Neue"/>
                <a:cs typeface="Helvetica Neue"/>
              </a:rPr>
              <a:t>MANAGING IT PRIORITIES</a:t>
            </a:r>
            <a:endParaRPr lang="en-US"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1"/>
          <p:cNvSpPr>
            <a:spLocks noGrp="1" noChangeArrowheads="1"/>
          </p:cNvSpPr>
          <p:nvPr>
            <p:ph type="title"/>
          </p:nvPr>
        </p:nvSpPr>
        <p:spPr>
          <a:xfrm>
            <a:off x="152401" y="-76200"/>
            <a:ext cx="7086600" cy="7239000"/>
          </a:xfrm>
        </p:spPr>
        <p:txBody>
          <a:bodyPr>
            <a:noAutofit/>
          </a:bodyPr>
          <a:lstStyle/>
          <a:p>
            <a:pPr algn="l"/>
            <a:r>
              <a:rPr lang="en-US" sz="2400" b="1" dirty="0" smtClean="0">
                <a:solidFill>
                  <a:srgbClr val="FF0000"/>
                </a:solidFill>
              </a:rPr>
              <a:t>VOLKSWAGEN OF AMERICA</a:t>
            </a:r>
            <a:r>
              <a:rPr lang="en-US" sz="2000" b="1" dirty="0" smtClean="0"/>
              <a:t/>
            </a:r>
            <a:br>
              <a:rPr lang="en-US" sz="2000" b="1" dirty="0" smtClean="0"/>
            </a:br>
            <a:r>
              <a:rPr lang="en-US" sz="2000" dirty="0" smtClean="0"/>
              <a:t>Each group will discuss and prepare to </a:t>
            </a:r>
            <a:r>
              <a:rPr lang="en-US" sz="2000" b="1" u="sng" dirty="0" smtClean="0"/>
              <a:t>present</a:t>
            </a:r>
            <a:r>
              <a:rPr lang="en-US" sz="2000" b="1" dirty="0" smtClean="0"/>
              <a:t> an </a:t>
            </a:r>
            <a:br>
              <a:rPr lang="en-US" sz="2000" b="1" dirty="0" smtClean="0"/>
            </a:br>
            <a:r>
              <a:rPr lang="en-US" sz="2000" b="1" dirty="0" smtClean="0"/>
              <a:t>EVIDENCE-BASED </a:t>
            </a:r>
            <a:r>
              <a:rPr lang="en-US" sz="2000" dirty="0" smtClean="0"/>
              <a:t>response to the following issue:</a:t>
            </a:r>
            <a:br>
              <a:rPr lang="en-US" sz="2000" dirty="0" smtClean="0"/>
            </a:br>
            <a:r>
              <a:rPr lang="en-US" sz="2000" dirty="0" smtClean="0"/>
              <a:t/>
            </a:r>
            <a:br>
              <a:rPr lang="en-US" sz="2000" dirty="0" smtClean="0"/>
            </a:br>
            <a:r>
              <a:rPr lang="en-US" sz="2000" dirty="0" smtClean="0"/>
              <a:t>Groups 1, 2, 3 and 4</a:t>
            </a:r>
            <a:r>
              <a:rPr lang="en-US" sz="2000" b="1" dirty="0" smtClean="0"/>
              <a:t>: </a:t>
            </a:r>
            <a:br>
              <a:rPr lang="en-US" sz="2000" b="1" dirty="0" smtClean="0"/>
            </a:br>
            <a:r>
              <a:rPr lang="en-US" sz="2000" b="1" dirty="0" smtClean="0"/>
              <a:t>- What did Volkswagen get RIGHT regarding its method of prioritizing IT projects? </a:t>
            </a:r>
            <a:br>
              <a:rPr lang="en-US" sz="2000" b="1" dirty="0" smtClean="0"/>
            </a:br>
            <a:r>
              <a:rPr lang="en-US" sz="2000" b="1" dirty="0" smtClean="0"/>
              <a:t>- How does it enable innovation?</a:t>
            </a:r>
            <a:r>
              <a:rPr lang="en-US" sz="2000" dirty="0" smtClean="0"/>
              <a:t/>
            </a:r>
            <a:br>
              <a:rPr lang="en-US" sz="2000" dirty="0" smtClean="0"/>
            </a:br>
            <a:r>
              <a:rPr lang="en-US" sz="2000" dirty="0" smtClean="0"/>
              <a:t/>
            </a:r>
            <a:br>
              <a:rPr lang="en-US" sz="2000" dirty="0" smtClean="0"/>
            </a:br>
            <a:r>
              <a:rPr lang="en-US" sz="2000" dirty="0" smtClean="0"/>
              <a:t>Groups 5, 6, 7, 8 and </a:t>
            </a:r>
            <a:r>
              <a:rPr lang="en-US" sz="2000" dirty="0"/>
              <a:t>9</a:t>
            </a:r>
            <a:r>
              <a:rPr lang="en-US" sz="2000" dirty="0" smtClean="0"/>
              <a:t>: </a:t>
            </a:r>
            <a:br>
              <a:rPr lang="en-US" sz="2000" dirty="0" smtClean="0"/>
            </a:br>
            <a:r>
              <a:rPr lang="en-US" sz="2000" dirty="0" smtClean="0"/>
              <a:t>- </a:t>
            </a:r>
            <a:r>
              <a:rPr lang="en-US" sz="2000" b="1" dirty="0" smtClean="0"/>
              <a:t>What did Volkswagen get WRONG regarding its method of prioritizing IT projects? </a:t>
            </a:r>
            <a:br>
              <a:rPr lang="en-US" sz="2000" b="1" dirty="0" smtClean="0"/>
            </a:br>
            <a:r>
              <a:rPr lang="en-US" sz="2000" b="1" dirty="0" smtClean="0"/>
              <a:t>- How does it hamper innovation?</a:t>
            </a:r>
            <a:r>
              <a:rPr lang="en-US" sz="2000" dirty="0" smtClean="0"/>
              <a:t> </a:t>
            </a:r>
            <a:br>
              <a:rPr lang="en-US" sz="2000" dirty="0" smtClean="0"/>
            </a:br>
            <a:r>
              <a:rPr lang="en-US" sz="2000" dirty="0" smtClean="0"/>
              <a:t/>
            </a:r>
            <a:br>
              <a:rPr lang="en-US" sz="2000" dirty="0" smtClean="0"/>
            </a:br>
            <a:r>
              <a:rPr lang="en-US" sz="2000" i="1" dirty="0" smtClean="0"/>
              <a:t>You may use relevant additional information outside of the case material.</a:t>
            </a:r>
            <a:endParaRPr lang="en-US" sz="2000" b="1" i="1" dirty="0">
              <a:solidFill>
                <a:srgbClr val="FF0000"/>
              </a:solidFill>
            </a:endParaRPr>
          </a:p>
        </p:txBody>
      </p:sp>
      <p:sp>
        <p:nvSpPr>
          <p:cNvPr id="293891" name="TextBox 3"/>
          <p:cNvSpPr txBox="1">
            <a:spLocks noChangeArrowheads="1"/>
          </p:cNvSpPr>
          <p:nvPr/>
        </p:nvSpPr>
        <p:spPr bwMode="auto">
          <a:xfrm>
            <a:off x="5410275" y="-3352800"/>
            <a:ext cx="3276079" cy="24718492"/>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752600"/>
            <a:ext cx="8801101" cy="3418498"/>
          </a:xfrm>
        </p:spPr>
        <p:txBody>
          <a:bodyPr anchor="t">
            <a:normAutofit fontScale="90000"/>
          </a:bodyPr>
          <a:lstStyle/>
          <a:p>
            <a:pPr>
              <a:defRPr/>
            </a:pPr>
            <a:r>
              <a:rPr lang="en-US" sz="7333" b="1" cap="all" spc="200" dirty="0" smtClean="0">
                <a:solidFill>
                  <a:srgbClr val="FF0000"/>
                </a:solidFill>
                <a:latin typeface="Helvetica Neue"/>
                <a:cs typeface="Helvetica Neue"/>
              </a:rPr>
              <a:t>THE END….</a:t>
            </a:r>
            <a:br>
              <a:rPr lang="en-US" sz="7333" b="1" cap="all" spc="200" dirty="0" smtClean="0">
                <a:solidFill>
                  <a:srgbClr val="FF0000"/>
                </a:solidFill>
                <a:latin typeface="Helvetica Neue"/>
                <a:cs typeface="Helvetica Neue"/>
              </a:rPr>
            </a:br>
            <a:r>
              <a:rPr lang="en-US" sz="7333" b="1" cap="all" spc="200" dirty="0" smtClean="0">
                <a:solidFill>
                  <a:srgbClr val="FF0000"/>
                </a:solidFill>
                <a:latin typeface="Helvetica Neue"/>
                <a:cs typeface="Helvetica Neue"/>
              </a:rPr>
              <a:t/>
            </a:r>
            <a:br>
              <a:rPr lang="en-US" sz="7333" b="1" cap="all" spc="200" dirty="0" smtClean="0">
                <a:solidFill>
                  <a:srgbClr val="FF0000"/>
                </a:solidFill>
                <a:latin typeface="Helvetica Neue"/>
                <a:cs typeface="Helvetica Neue"/>
              </a:rPr>
            </a:br>
            <a:r>
              <a:rPr lang="en-US" sz="7333" b="1" cap="all" spc="200" dirty="0" smtClean="0">
                <a:solidFill>
                  <a:srgbClr val="FF0000"/>
                </a:solidFill>
                <a:latin typeface="Helvetica Neue"/>
                <a:cs typeface="Helvetica Neue"/>
              </a:rPr>
              <a:t>THANK YOU!</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endParaRPr lang="en-US"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899" y="1600200"/>
            <a:ext cx="8801101" cy="3418498"/>
          </a:xfrm>
        </p:spPr>
        <p:txBody>
          <a:bodyPr anchor="t">
            <a:normAutofit fontScale="90000"/>
          </a:bodyPr>
          <a:lstStyle/>
          <a:p>
            <a:pPr algn="l">
              <a:defRPr/>
            </a:pPr>
            <a:r>
              <a:rPr lang="en-US" spc="200" dirty="0" smtClean="0">
                <a:solidFill>
                  <a:srgbClr val="000000"/>
                </a:solidFill>
                <a:latin typeface="Helvetica Neue"/>
                <a:cs typeface="Helvetica Neue"/>
              </a:rPr>
              <a:t>THE PARTY IS OVER.</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z="7333" b="1" cap="all" spc="200" dirty="0" smtClean="0">
                <a:solidFill>
                  <a:srgbClr val="FF0000"/>
                </a:solidFill>
                <a:latin typeface="Helvetica Neue"/>
                <a:cs typeface="Helvetica Neue"/>
              </a:rPr>
              <a:t>TODAY IS THE </a:t>
            </a:r>
            <a:br>
              <a:rPr lang="en-US" sz="7333" b="1" cap="all" spc="200" dirty="0" smtClean="0">
                <a:solidFill>
                  <a:srgbClr val="FF0000"/>
                </a:solidFill>
                <a:latin typeface="Helvetica Neue"/>
                <a:cs typeface="Helvetica Neue"/>
              </a:rPr>
            </a:br>
            <a:r>
              <a:rPr lang="en-US" sz="7333" b="1" cap="all" spc="200" dirty="0" smtClean="0">
                <a:solidFill>
                  <a:srgbClr val="FF0000"/>
                </a:solidFill>
                <a:latin typeface="Helvetica Neue"/>
                <a:cs typeface="Helvetica Neue"/>
              </a:rPr>
              <a:t>LAST CLASS!</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endParaRPr lang="en-US"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457200"/>
            <a:ext cx="8801101" cy="5257800"/>
          </a:xfrm>
        </p:spPr>
        <p:txBody>
          <a:bodyPr anchor="t">
            <a:normAutofit fontScale="90000"/>
          </a:bodyPr>
          <a:lstStyle/>
          <a:p>
            <a:pPr algn="l">
              <a:defRPr/>
            </a:pPr>
            <a:r>
              <a:rPr lang="en-US" sz="3600" spc="200" dirty="0" smtClean="0">
                <a:solidFill>
                  <a:srgbClr val="595959"/>
                </a:solidFill>
                <a:latin typeface="Helvetica Neue"/>
                <a:cs typeface="Helvetica Neue"/>
              </a:rPr>
              <a:t>Reminder</a:t>
            </a:r>
            <a:r>
              <a:rPr lang="en-US" spc="200" dirty="0" smtClean="0">
                <a:solidFill>
                  <a:srgbClr val="595959"/>
                </a:solidFill>
                <a:latin typeface="Helvetica Neue"/>
                <a:cs typeface="Helvetica Neue"/>
              </a:rPr>
              <a:t>:</a:t>
            </a:r>
            <a:r>
              <a:rPr lang="en-US" sz="3600" spc="200" dirty="0" smtClean="0">
                <a:solidFill>
                  <a:srgbClr val="595959"/>
                </a:solidFill>
                <a:latin typeface="Helvetica Neue"/>
                <a:cs typeface="Helvetica Neue"/>
              </a:rPr>
              <a:t> </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z="7333" b="1" cap="all" spc="200" dirty="0" smtClean="0">
                <a:solidFill>
                  <a:srgbClr val="FF0000"/>
                </a:solidFill>
                <a:latin typeface="Helvetica Neue"/>
                <a:cs typeface="Helvetica Neue"/>
              </a:rPr>
              <a:t>REFLECTION JOURNAL</a:t>
            </a: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pc="200" dirty="0" smtClean="0">
                <a:solidFill>
                  <a:srgbClr val="595959"/>
                </a:solidFill>
                <a:latin typeface="Helvetica Neue"/>
                <a:cs typeface="Helvetica Neue"/>
              </a:rPr>
              <a:t/>
            </a:r>
            <a:br>
              <a:rPr lang="en-US" spc="200" dirty="0" smtClean="0">
                <a:solidFill>
                  <a:srgbClr val="595959"/>
                </a:solidFill>
                <a:latin typeface="Helvetica Neue"/>
                <a:cs typeface="Helvetica Neue"/>
              </a:rPr>
            </a:br>
            <a:r>
              <a:rPr lang="en-US" spc="200" dirty="0" smtClean="0">
                <a:solidFill>
                  <a:srgbClr val="000000"/>
                </a:solidFill>
                <a:latin typeface="Helvetica Neue"/>
                <a:cs typeface="Helvetica Neue"/>
              </a:rPr>
              <a:t>DUE BY MIDNIGHT </a:t>
            </a:r>
            <a:r>
              <a:rPr lang="en-US" spc="200" dirty="0" smtClean="0">
                <a:solidFill>
                  <a:srgbClr val="000000"/>
                </a:solidFill>
                <a:latin typeface="Helvetica Neue"/>
                <a:cs typeface="Helvetica Neue"/>
              </a:rPr>
              <a:t>FRIDAY</a:t>
            </a:r>
            <a:br>
              <a:rPr lang="en-US" spc="200" dirty="0" smtClean="0">
                <a:solidFill>
                  <a:srgbClr val="000000"/>
                </a:solidFill>
                <a:latin typeface="Helvetica Neue"/>
                <a:cs typeface="Helvetica Neue"/>
              </a:rPr>
            </a:br>
            <a:r>
              <a:rPr lang="en-US" spc="200" dirty="0">
                <a:solidFill>
                  <a:srgbClr val="000000"/>
                </a:solidFill>
                <a:latin typeface="Helvetica Neue"/>
                <a:cs typeface="Helvetica Neue"/>
              </a:rPr>
              <a:t/>
            </a:r>
            <a:br>
              <a:rPr lang="en-US" spc="200" dirty="0">
                <a:solidFill>
                  <a:srgbClr val="000000"/>
                </a:solidFill>
                <a:latin typeface="Helvetica Neue"/>
                <a:cs typeface="Helvetica Neue"/>
              </a:rPr>
            </a:br>
            <a:r>
              <a:rPr lang="en-US" sz="3600" spc="200" dirty="0" smtClean="0">
                <a:solidFill>
                  <a:srgbClr val="000000"/>
                </a:solidFill>
                <a:latin typeface="Helvetica Neue"/>
                <a:cs typeface="Helvetica Neue"/>
              </a:rPr>
              <a:t>Send to mcmartin@temple.edu</a:t>
            </a:r>
            <a:endParaRPr lang="en-US" sz="3600" spc="200" dirty="0">
              <a:solidFill>
                <a:srgbClr val="000000"/>
              </a:solidFill>
              <a:latin typeface="Helvetica Neue"/>
              <a:cs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476" y="857250"/>
            <a:ext cx="2879802" cy="2893742"/>
          </a:xfrm>
        </p:spPr>
        <p:txBody>
          <a:bodyPr/>
          <a:lstStyle/>
          <a:p>
            <a:pPr algn="l"/>
            <a:r>
              <a:rPr lang="en-US" dirty="0" smtClean="0"/>
              <a:t>Enterprise Cloud Computing</a:t>
            </a:r>
            <a:endParaRPr lang="en-US" dirty="0"/>
          </a:p>
        </p:txBody>
      </p:sp>
      <p:sp>
        <p:nvSpPr>
          <p:cNvPr id="3" name="Subtitle 2"/>
          <p:cNvSpPr>
            <a:spLocks noGrp="1"/>
          </p:cNvSpPr>
          <p:nvPr>
            <p:ph type="subTitle" idx="1"/>
          </p:nvPr>
        </p:nvSpPr>
        <p:spPr>
          <a:xfrm>
            <a:off x="348476" y="4092156"/>
            <a:ext cx="2978073" cy="1008482"/>
          </a:xfrm>
        </p:spPr>
        <p:txBody>
          <a:bodyPr>
            <a:normAutofit lnSpcReduction="10000"/>
          </a:bodyPr>
          <a:lstStyle/>
          <a:p>
            <a:pPr algn="l"/>
            <a:r>
              <a:rPr lang="en-US" dirty="0" smtClean="0">
                <a:solidFill>
                  <a:srgbClr val="0070C0"/>
                </a:solidFill>
              </a:rPr>
              <a:t>Computing On Demand</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857250"/>
            <a:ext cx="5143500" cy="5143500"/>
          </a:xfrm>
          <a:prstGeom prst="rect">
            <a:avLst/>
          </a:prstGeom>
        </p:spPr>
      </p:pic>
    </p:spTree>
    <p:extLst>
      <p:ext uri="{BB962C8B-B14F-4D97-AF65-F5344CB8AC3E}">
        <p14:creationId xmlns:p14="http://schemas.microsoft.com/office/powerpoint/2010/main" val="25704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Cloud Computing</a:t>
            </a:r>
            <a:endParaRPr lang="en-US" dirty="0"/>
          </a:p>
        </p:txBody>
      </p:sp>
      <p:sp>
        <p:nvSpPr>
          <p:cNvPr id="3" name="Content Placeholder 2"/>
          <p:cNvSpPr>
            <a:spLocks noGrp="1"/>
          </p:cNvSpPr>
          <p:nvPr>
            <p:ph idx="1"/>
          </p:nvPr>
        </p:nvSpPr>
        <p:spPr>
          <a:xfrm>
            <a:off x="628650" y="1752600"/>
            <a:ext cx="7886700" cy="4876800"/>
          </a:xfrm>
        </p:spPr>
        <p:txBody>
          <a:bodyPr>
            <a:noAutofit/>
          </a:bodyPr>
          <a:lstStyle/>
          <a:p>
            <a:r>
              <a:rPr lang="en-US" sz="2400" dirty="0"/>
              <a:t>Cloud computing refers to the delivery of computing services over a proprietary network or the Internet. Those services mainly include infrastructure (i.e. servers, storage devices, etc.), development platforms, and software applications. </a:t>
            </a:r>
          </a:p>
          <a:p>
            <a:r>
              <a:rPr lang="en-US" sz="2400" dirty="0" smtClean="0"/>
              <a:t>Technology as a “utility” (pay-as-you-go)</a:t>
            </a:r>
          </a:p>
          <a:p>
            <a:r>
              <a:rPr lang="en-US" sz="2400" dirty="0" smtClean="0"/>
              <a:t>Capital Expenditures become Operating Expenditures</a:t>
            </a:r>
          </a:p>
          <a:p>
            <a:r>
              <a:rPr lang="en-US" sz="2400" dirty="0" smtClean="0"/>
              <a:t>Enables universal, global, &amp; mobile collaboration</a:t>
            </a:r>
          </a:p>
          <a:p>
            <a:endParaRPr lang="en-US" sz="1400" dirty="0"/>
          </a:p>
          <a:p>
            <a:endParaRPr lang="en-US" sz="1400" dirty="0"/>
          </a:p>
          <a:p>
            <a:endParaRPr lang="en-US" sz="1400" dirty="0"/>
          </a:p>
          <a:p>
            <a:endParaRPr lang="en-US" sz="1400" dirty="0"/>
          </a:p>
          <a:p>
            <a:endParaRPr lang="en-US" sz="1400" dirty="0"/>
          </a:p>
          <a:p>
            <a:pPr marL="0" indent="0">
              <a:buNone/>
            </a:pPr>
            <a:endParaRPr lang="en-US" sz="1400" dirty="0"/>
          </a:p>
          <a:p>
            <a:pPr marL="0" indent="0">
              <a:buNone/>
            </a:pPr>
            <a:r>
              <a:rPr lang="en-US" sz="600" dirty="0"/>
              <a:t>Source: http://www.dailytech.com/Cloud+Computing+Changing+IT+in+Small+Business+World/article33635.htm</a:t>
            </a:r>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29200"/>
            <a:ext cx="2143125" cy="1693069"/>
          </a:xfrm>
          <a:prstGeom prst="rect">
            <a:avLst/>
          </a:prstGeom>
        </p:spPr>
      </p:pic>
    </p:spTree>
    <p:extLst>
      <p:ext uri="{BB962C8B-B14F-4D97-AF65-F5344CB8AC3E}">
        <p14:creationId xmlns:p14="http://schemas.microsoft.com/office/powerpoint/2010/main" val="744786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513" y="1029891"/>
            <a:ext cx="1333649" cy="1053583"/>
          </a:xfrm>
          <a:prstGeom prst="rect">
            <a:avLst/>
          </a:prstGeom>
        </p:spPr>
      </p:pic>
      <p:sp>
        <p:nvSpPr>
          <p:cNvPr id="5" name="Content Placeholder 4"/>
          <p:cNvSpPr>
            <a:spLocks noGrp="1"/>
          </p:cNvSpPr>
          <p:nvPr>
            <p:ph idx="1"/>
          </p:nvPr>
        </p:nvSpPr>
        <p:spPr>
          <a:xfrm>
            <a:off x="704013" y="2133600"/>
            <a:ext cx="4337749" cy="4038600"/>
          </a:xfrm>
        </p:spPr>
        <p:txBody>
          <a:bodyPr>
            <a:noAutofit/>
          </a:bodyPr>
          <a:lstStyle/>
          <a:p>
            <a:pPr marL="0" indent="0">
              <a:buNone/>
            </a:pPr>
            <a:r>
              <a:rPr lang="en-US" sz="2400" b="1" u="sng" dirty="0">
                <a:solidFill>
                  <a:srgbClr val="FF0000"/>
                </a:solidFill>
              </a:rPr>
              <a:t>Benefits</a:t>
            </a:r>
          </a:p>
          <a:p>
            <a:pPr marL="0" indent="0">
              <a:buNone/>
            </a:pPr>
            <a:endParaRPr lang="en-US" sz="2400" u="sng" dirty="0"/>
          </a:p>
          <a:p>
            <a:r>
              <a:rPr lang="en-US" sz="2000" dirty="0"/>
              <a:t>Less expensive </a:t>
            </a:r>
            <a:endParaRPr lang="en-US" sz="2000" dirty="0" smtClean="0"/>
          </a:p>
          <a:p>
            <a:r>
              <a:rPr lang="en-US" sz="2000" dirty="0" smtClean="0"/>
              <a:t>Fewer </a:t>
            </a:r>
            <a:r>
              <a:rPr lang="en-US" sz="2000" dirty="0"/>
              <a:t>staff people with greater focus and more time </a:t>
            </a:r>
          </a:p>
          <a:p>
            <a:r>
              <a:rPr lang="en-US" sz="2000" dirty="0"/>
              <a:t>Increased </a:t>
            </a:r>
            <a:r>
              <a:rPr lang="en-US" sz="2000" dirty="0" smtClean="0"/>
              <a:t>Agility/Scalability</a:t>
            </a:r>
          </a:p>
          <a:p>
            <a:r>
              <a:rPr lang="en-US" sz="2000" dirty="0" smtClean="0"/>
              <a:t>Remote </a:t>
            </a:r>
            <a:r>
              <a:rPr lang="en-US" sz="2000" dirty="0"/>
              <a:t>access </a:t>
            </a:r>
            <a:endParaRPr lang="en-US" sz="2000" dirty="0" smtClean="0"/>
          </a:p>
          <a:p>
            <a:r>
              <a:rPr lang="en-US" sz="2000" dirty="0" smtClean="0"/>
              <a:t>Disaster Recovery</a:t>
            </a:r>
          </a:p>
          <a:p>
            <a:r>
              <a:rPr lang="en-US" sz="2000" dirty="0" smtClean="0"/>
              <a:t>Easier </a:t>
            </a:r>
            <a:r>
              <a:rPr lang="en-US" sz="2000" dirty="0"/>
              <a:t>to </a:t>
            </a:r>
            <a:r>
              <a:rPr lang="en-US" sz="2000" dirty="0" smtClean="0"/>
              <a:t>Use</a:t>
            </a:r>
          </a:p>
          <a:p>
            <a:r>
              <a:rPr lang="en-US" sz="2000" dirty="0" smtClean="0"/>
              <a:t>Improved </a:t>
            </a:r>
            <a:r>
              <a:rPr lang="en-US" sz="2000" dirty="0"/>
              <a:t>service and </a:t>
            </a:r>
            <a:r>
              <a:rPr lang="en-US" sz="2000" dirty="0" smtClean="0"/>
              <a:t>performance</a:t>
            </a:r>
            <a:endParaRPr lang="en-US" sz="2000" dirty="0"/>
          </a:p>
        </p:txBody>
      </p:sp>
      <p:sp>
        <p:nvSpPr>
          <p:cNvPr id="6" name="Content Placeholder 4"/>
          <p:cNvSpPr txBox="1">
            <a:spLocks/>
          </p:cNvSpPr>
          <p:nvPr/>
        </p:nvSpPr>
        <p:spPr>
          <a:xfrm>
            <a:off x="5275384" y="2184676"/>
            <a:ext cx="367016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rgbClr val="FF0000"/>
                </a:solidFill>
              </a:rPr>
              <a:t>Pitfalls</a:t>
            </a:r>
          </a:p>
          <a:p>
            <a:pPr marL="0" indent="0">
              <a:buNone/>
            </a:pPr>
            <a:endParaRPr lang="en-US" sz="2400" u="sng" dirty="0"/>
          </a:p>
          <a:p>
            <a:r>
              <a:rPr lang="en-US" sz="2000" dirty="0"/>
              <a:t>Downtime </a:t>
            </a:r>
          </a:p>
          <a:p>
            <a:r>
              <a:rPr lang="en-US" sz="2000" dirty="0"/>
              <a:t>Device security </a:t>
            </a:r>
          </a:p>
          <a:p>
            <a:r>
              <a:rPr lang="en-US" sz="2000" dirty="0"/>
              <a:t>Data integrity </a:t>
            </a:r>
          </a:p>
          <a:p>
            <a:r>
              <a:rPr lang="en-US" sz="2000" dirty="0"/>
              <a:t>Privacy &amp; confidentiality of data </a:t>
            </a:r>
          </a:p>
          <a:p>
            <a:r>
              <a:rPr lang="en-US" sz="2000" dirty="0"/>
              <a:t>Compliance </a:t>
            </a:r>
          </a:p>
        </p:txBody>
      </p:sp>
    </p:spTree>
    <p:extLst>
      <p:ext uri="{BB962C8B-B14F-4D97-AF65-F5344CB8AC3E}">
        <p14:creationId xmlns:p14="http://schemas.microsoft.com/office/powerpoint/2010/main" val="2382889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Players in Cloud Computing </a:t>
            </a:r>
            <a:endParaRPr lang="en-US" dirty="0"/>
          </a:p>
        </p:txBody>
      </p:sp>
      <p:sp>
        <p:nvSpPr>
          <p:cNvPr id="3" name="Content Placeholder 2"/>
          <p:cNvSpPr>
            <a:spLocks noGrp="1"/>
          </p:cNvSpPr>
          <p:nvPr>
            <p:ph idx="1"/>
          </p:nvPr>
        </p:nvSpPr>
        <p:spPr/>
        <p:txBody>
          <a:bodyPr/>
          <a:lstStyle/>
          <a:p>
            <a:r>
              <a:rPr lang="en-US" dirty="0"/>
              <a:t>Amazon Web Services (AWS)</a:t>
            </a:r>
          </a:p>
          <a:p>
            <a:r>
              <a:rPr lang="en-US" dirty="0"/>
              <a:t>Google Cloud Platform</a:t>
            </a:r>
          </a:p>
          <a:p>
            <a:r>
              <a:rPr lang="en-US" dirty="0" smtClean="0"/>
              <a:t>Oracle </a:t>
            </a:r>
          </a:p>
          <a:p>
            <a:r>
              <a:rPr lang="en-US" dirty="0" smtClean="0"/>
              <a:t>And many others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8" y="4011991"/>
            <a:ext cx="2336006" cy="11001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718" y="4437044"/>
            <a:ext cx="1964531" cy="2500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312" y="4065570"/>
            <a:ext cx="2586038" cy="992981"/>
          </a:xfrm>
          <a:prstGeom prst="rect">
            <a:avLst/>
          </a:prstGeom>
        </p:spPr>
      </p:pic>
    </p:spTree>
    <p:extLst>
      <p:ext uri="{BB962C8B-B14F-4D97-AF65-F5344CB8AC3E}">
        <p14:creationId xmlns:p14="http://schemas.microsoft.com/office/powerpoint/2010/main" val="324499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Models</a:t>
            </a:r>
            <a:endParaRPr lang="en-US" dirty="0"/>
          </a:p>
        </p:txBody>
      </p:sp>
      <p:sp>
        <p:nvSpPr>
          <p:cNvPr id="3" name="Content Placeholder 2"/>
          <p:cNvSpPr>
            <a:spLocks noGrp="1"/>
          </p:cNvSpPr>
          <p:nvPr>
            <p:ph idx="1"/>
          </p:nvPr>
        </p:nvSpPr>
        <p:spPr>
          <a:xfrm>
            <a:off x="628650" y="1828800"/>
            <a:ext cx="7886700" cy="3582107"/>
          </a:xfrm>
        </p:spPr>
        <p:txBody>
          <a:bodyPr/>
          <a:lstStyle/>
          <a:p>
            <a:r>
              <a:rPr lang="en-US" dirty="0"/>
              <a:t>IaaS: Infrastructure as a Service</a:t>
            </a:r>
          </a:p>
          <a:p>
            <a:r>
              <a:rPr lang="en-US" dirty="0" smtClean="0"/>
              <a:t>PaaS</a:t>
            </a:r>
            <a:r>
              <a:rPr lang="en-US" dirty="0"/>
              <a:t>: Platform as a </a:t>
            </a:r>
            <a:r>
              <a:rPr lang="en-US" dirty="0" smtClean="0"/>
              <a:t>Service</a:t>
            </a:r>
          </a:p>
          <a:p>
            <a:r>
              <a:rPr lang="en-US" dirty="0"/>
              <a:t>SaaS: Software as a Service</a:t>
            </a:r>
          </a:p>
          <a:p>
            <a:r>
              <a:rPr lang="en-US" dirty="0" smtClean="0"/>
              <a:t>Various other models exist (</a:t>
            </a:r>
            <a:r>
              <a:rPr lang="en-US" dirty="0" err="1" smtClean="0"/>
              <a:t>XaaS</a:t>
            </a:r>
            <a:r>
              <a:rPr lang="en-US" dirty="0" smtClean="0"/>
              <a:t>) / hybrid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72000"/>
            <a:ext cx="3843399" cy="1764944"/>
          </a:xfrm>
          <a:prstGeom prst="rect">
            <a:avLst/>
          </a:prstGeom>
        </p:spPr>
      </p:pic>
    </p:spTree>
    <p:extLst>
      <p:ext uri="{BB962C8B-B14F-4D97-AF65-F5344CB8AC3E}">
        <p14:creationId xmlns:p14="http://schemas.microsoft.com/office/powerpoint/2010/main" val="6098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2858</TotalTime>
  <Words>821</Words>
  <Application>Microsoft Office PowerPoint</Application>
  <PresentationFormat>On-screen Show (4:3)</PresentationFormat>
  <Paragraphs>151</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Helvetica Neue</vt:lpstr>
      <vt:lpstr>Office Theme</vt:lpstr>
      <vt:lpstr>PLEASE SIT WITH YOUR groups  Please submit your Reading Summary     </vt:lpstr>
      <vt:lpstr>MIS 5402 Managing Technology and Systems  Week 6</vt:lpstr>
      <vt:lpstr>THE PARTY IS OVER. TODAY IS THE  LAST CLASS! </vt:lpstr>
      <vt:lpstr>Reminder:  REFLECTION JOURNAL  DUE BY MIDNIGHT FRIDAY  Send to mcmartin@temple.edu</vt:lpstr>
      <vt:lpstr>Enterprise Cloud Computing</vt:lpstr>
      <vt:lpstr>Enterprise Cloud Computing</vt:lpstr>
      <vt:lpstr>Cloud Computing</vt:lpstr>
      <vt:lpstr>Big Players in Cloud Computing </vt:lpstr>
      <vt:lpstr>Cloud Computing Models</vt:lpstr>
      <vt:lpstr>IaaS, PaaS, SaaS Explained</vt:lpstr>
      <vt:lpstr>IaaS (Infrastructure as a Service)</vt:lpstr>
      <vt:lpstr>IaaS: Amazon Web Services: EC2</vt:lpstr>
      <vt:lpstr>AWS Case Study: Johnson &amp; Johnson</vt:lpstr>
      <vt:lpstr>AWS Case Study: Johnson &amp; Johnson</vt:lpstr>
      <vt:lpstr>AWS Case Study: Netflix</vt:lpstr>
      <vt:lpstr>Google Cloud Platform: Compute Engine</vt:lpstr>
      <vt:lpstr>PaaS (Platform as a Service)</vt:lpstr>
      <vt:lpstr>PaaS: Google App Engine (2008)</vt:lpstr>
      <vt:lpstr>GCP Case Study: Snapchat</vt:lpstr>
      <vt:lpstr>PaaS: AWS Elastic Beanstalk (2011)</vt:lpstr>
      <vt:lpstr>SaaS (Software as a Service) </vt:lpstr>
      <vt:lpstr>Examples of SaaS</vt:lpstr>
      <vt:lpstr>SaaS Subscription Types</vt:lpstr>
      <vt:lpstr>Breakout Session + Discussion: PT1 VOLKSWAGEN OF AMERICA MANAGING IT PRIORITIES</vt:lpstr>
      <vt:lpstr>VOLKSWAGEN OF AMERICA In groups, discuss the following questions:  - Describe the problems with the way Volkswagen had been managing IT projects at the start of the case.   - How did the new management system change their prioritization processes?  - How is it possible that under this new system a “critical” project (the global supply chain system) was underfunded?   </vt:lpstr>
      <vt:lpstr>Breakout Session + Discussion: PT2 VOLKSWAGEN OF AMERICA MANAGING IT PRIORITIES</vt:lpstr>
      <vt:lpstr>VOLKSWAGEN OF AMERICA Each group will discuss and prepare to present an  EVIDENCE-BASED response to the following issue:  Groups 1, 2, 3 and 4:  - What did Volkswagen get RIGHT regarding its method of prioritizing IT projects?  - How does it enable innovation?  Groups 5, 6, 7, 8 and 9:  - What did Volkswagen get WRONG regarding its method of prioritizing IT projects?  - How does it hamper innovation?   You may use relevant additional information outside of the case material.</vt:lpstr>
      <vt:lpstr>THE END….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MC Martin</cp:lastModifiedBy>
  <cp:revision>79</cp:revision>
  <cp:lastPrinted>2015-04-02T15:59:10Z</cp:lastPrinted>
  <dcterms:created xsi:type="dcterms:W3CDTF">2015-04-22T15:22:28Z</dcterms:created>
  <dcterms:modified xsi:type="dcterms:W3CDTF">2016-04-19T13:17:39Z</dcterms:modified>
</cp:coreProperties>
</file>